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7" d="100"/>
          <a:sy n="47" d="100"/>
        </p:scale>
        <p:origin x="62" y="8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351BDD-31B7-4381-ABB4-9576338E272E}" type="datetimeFigureOut">
              <a:rPr lang="en-IN" smtClean="0"/>
              <a:t>20-08-2022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A92B9BB5-ABEC-44B1-AA60-E1A9835882CD}" type="slidenum">
              <a:rPr lang="en-IN" smtClean="0"/>
              <a:t>‹#›</a:t>
            </a:fld>
            <a:endParaRPr lang="en-IN"/>
          </a:p>
        </p:txBody>
      </p:sp>
    </p:spTree>
    <p:extLst>
      <p:ext uri="{BB962C8B-B14F-4D97-AF65-F5344CB8AC3E}">
        <p14:creationId xmlns:p14="http://schemas.microsoft.com/office/powerpoint/2010/main" val="113790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351BDD-31B7-4381-ABB4-9576338E272E}" type="datetimeFigureOut">
              <a:rPr lang="en-IN" smtClean="0"/>
              <a:t>20-08-2022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2B9BB5-ABEC-44B1-AA60-E1A9835882CD}" type="slidenum">
              <a:rPr lang="en-IN" smtClean="0"/>
              <a:t>‹#›</a:t>
            </a:fld>
            <a:endParaRPr lang="en-IN"/>
          </a:p>
        </p:txBody>
      </p:sp>
    </p:spTree>
    <p:extLst>
      <p:ext uri="{BB962C8B-B14F-4D97-AF65-F5344CB8AC3E}">
        <p14:creationId xmlns:p14="http://schemas.microsoft.com/office/powerpoint/2010/main" val="947340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351BDD-31B7-4381-ABB4-9576338E272E}" type="datetimeFigureOut">
              <a:rPr lang="en-IN" smtClean="0"/>
              <a:t>20-08-2022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2B9BB5-ABEC-44B1-AA60-E1A9835882CD}" type="slidenum">
              <a:rPr lang="en-IN" smtClean="0"/>
              <a:t>‹#›</a:t>
            </a:fld>
            <a:endParaRPr lang="en-IN"/>
          </a:p>
        </p:txBody>
      </p:sp>
    </p:spTree>
    <p:extLst>
      <p:ext uri="{BB962C8B-B14F-4D97-AF65-F5344CB8AC3E}">
        <p14:creationId xmlns:p14="http://schemas.microsoft.com/office/powerpoint/2010/main" val="4066460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351BDD-31B7-4381-ABB4-9576338E272E}" type="datetimeFigureOut">
              <a:rPr lang="en-IN" smtClean="0"/>
              <a:t>20-08-2022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2B9BB5-ABEC-44B1-AA60-E1A9835882CD}" type="slidenum">
              <a:rPr lang="en-IN" smtClean="0"/>
              <a:t>‹#›</a:t>
            </a:fld>
            <a:endParaRPr lang="en-IN"/>
          </a:p>
        </p:txBody>
      </p:sp>
    </p:spTree>
    <p:extLst>
      <p:ext uri="{BB962C8B-B14F-4D97-AF65-F5344CB8AC3E}">
        <p14:creationId xmlns:p14="http://schemas.microsoft.com/office/powerpoint/2010/main" val="1261782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351BDD-31B7-4381-ABB4-9576338E272E}" type="datetimeFigureOut">
              <a:rPr lang="en-IN" smtClean="0"/>
              <a:t>20-08-2022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2B9BB5-ABEC-44B1-AA60-E1A9835882CD}" type="slidenum">
              <a:rPr lang="en-IN" smtClean="0"/>
              <a:t>‹#›</a:t>
            </a:fld>
            <a:endParaRPr lang="en-IN"/>
          </a:p>
        </p:txBody>
      </p:sp>
    </p:spTree>
    <p:extLst>
      <p:ext uri="{BB962C8B-B14F-4D97-AF65-F5344CB8AC3E}">
        <p14:creationId xmlns:p14="http://schemas.microsoft.com/office/powerpoint/2010/main" val="1957939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351BDD-31B7-4381-ABB4-9576338E272E}" type="datetimeFigureOut">
              <a:rPr lang="en-IN" smtClean="0"/>
              <a:t>20-08-2022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2B9BB5-ABEC-44B1-AA60-E1A9835882CD}" type="slidenum">
              <a:rPr lang="en-IN" smtClean="0"/>
              <a:t>‹#›</a:t>
            </a:fld>
            <a:endParaRPr lang="en-IN"/>
          </a:p>
        </p:txBody>
      </p:sp>
    </p:spTree>
    <p:extLst>
      <p:ext uri="{BB962C8B-B14F-4D97-AF65-F5344CB8AC3E}">
        <p14:creationId xmlns:p14="http://schemas.microsoft.com/office/powerpoint/2010/main" val="810199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351BDD-31B7-4381-ABB4-9576338E272E}" type="datetimeFigureOut">
              <a:rPr lang="en-IN" smtClean="0"/>
              <a:t>20-08-2022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2B9BB5-ABEC-44B1-AA60-E1A9835882CD}" type="slidenum">
              <a:rPr lang="en-IN" smtClean="0"/>
              <a:t>‹#›</a:t>
            </a:fld>
            <a:endParaRPr lang="en-IN"/>
          </a:p>
        </p:txBody>
      </p:sp>
    </p:spTree>
    <p:extLst>
      <p:ext uri="{BB962C8B-B14F-4D97-AF65-F5344CB8AC3E}">
        <p14:creationId xmlns:p14="http://schemas.microsoft.com/office/powerpoint/2010/main" val="1689067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351BDD-31B7-4381-ABB4-9576338E272E}" type="datetimeFigureOut">
              <a:rPr lang="en-IN" smtClean="0"/>
              <a:t>20-08-2022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2B9BB5-ABEC-44B1-AA60-E1A9835882CD}" type="slidenum">
              <a:rPr lang="en-IN" smtClean="0"/>
              <a:t>‹#›</a:t>
            </a:fld>
            <a:endParaRPr lang="en-IN"/>
          </a:p>
        </p:txBody>
      </p:sp>
    </p:spTree>
    <p:extLst>
      <p:ext uri="{BB962C8B-B14F-4D97-AF65-F5344CB8AC3E}">
        <p14:creationId xmlns:p14="http://schemas.microsoft.com/office/powerpoint/2010/main" val="23098545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351BDD-31B7-4381-ABB4-9576338E272E}" type="datetimeFigureOut">
              <a:rPr lang="en-IN" smtClean="0"/>
              <a:t>20-08-2022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2B9BB5-ABEC-44B1-AA60-E1A9835882CD}" type="slidenum">
              <a:rPr lang="en-IN" smtClean="0"/>
              <a:t>‹#›</a:t>
            </a:fld>
            <a:endParaRPr lang="en-IN"/>
          </a:p>
        </p:txBody>
      </p:sp>
    </p:spTree>
    <p:extLst>
      <p:ext uri="{BB962C8B-B14F-4D97-AF65-F5344CB8AC3E}">
        <p14:creationId xmlns:p14="http://schemas.microsoft.com/office/powerpoint/2010/main" val="924926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351BDD-31B7-4381-ABB4-9576338E272E}" type="datetimeFigureOut">
              <a:rPr lang="en-IN" smtClean="0"/>
              <a:t>20-08-2022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A92B9BB5-ABEC-44B1-AA60-E1A9835882CD}" type="slidenum">
              <a:rPr lang="en-IN" smtClean="0"/>
              <a:t>‹#›</a:t>
            </a:fld>
            <a:endParaRPr lang="en-IN"/>
          </a:p>
        </p:txBody>
      </p:sp>
    </p:spTree>
    <p:extLst>
      <p:ext uri="{BB962C8B-B14F-4D97-AF65-F5344CB8AC3E}">
        <p14:creationId xmlns:p14="http://schemas.microsoft.com/office/powerpoint/2010/main" val="2438218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351BDD-31B7-4381-ABB4-9576338E272E}" type="datetimeFigureOut">
              <a:rPr lang="en-IN" smtClean="0"/>
              <a:t>20-08-2022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2B9BB5-ABEC-44B1-AA60-E1A9835882CD}" type="slidenum">
              <a:rPr lang="en-IN" smtClean="0"/>
              <a:t>‹#›</a:t>
            </a:fld>
            <a:endParaRPr lang="en-IN"/>
          </a:p>
        </p:txBody>
      </p:sp>
    </p:spTree>
    <p:extLst>
      <p:ext uri="{BB962C8B-B14F-4D97-AF65-F5344CB8AC3E}">
        <p14:creationId xmlns:p14="http://schemas.microsoft.com/office/powerpoint/2010/main" val="1553502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351BDD-31B7-4381-ABB4-9576338E272E}" type="datetimeFigureOut">
              <a:rPr lang="en-IN" smtClean="0"/>
              <a:t>20-08-2022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2B9BB5-ABEC-44B1-AA60-E1A9835882CD}" type="slidenum">
              <a:rPr lang="en-IN" smtClean="0"/>
              <a:t>‹#›</a:t>
            </a:fld>
            <a:endParaRPr lang="en-IN"/>
          </a:p>
        </p:txBody>
      </p:sp>
    </p:spTree>
    <p:extLst>
      <p:ext uri="{BB962C8B-B14F-4D97-AF65-F5344CB8AC3E}">
        <p14:creationId xmlns:p14="http://schemas.microsoft.com/office/powerpoint/2010/main" val="836034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351BDD-31B7-4381-ABB4-9576338E272E}" type="datetimeFigureOut">
              <a:rPr lang="en-IN" smtClean="0"/>
              <a:t>20-08-2022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2B9BB5-ABEC-44B1-AA60-E1A9835882CD}" type="slidenum">
              <a:rPr lang="en-IN" smtClean="0"/>
              <a:t>‹#›</a:t>
            </a:fld>
            <a:endParaRPr lang="en-IN"/>
          </a:p>
        </p:txBody>
      </p:sp>
    </p:spTree>
    <p:extLst>
      <p:ext uri="{BB962C8B-B14F-4D97-AF65-F5344CB8AC3E}">
        <p14:creationId xmlns:p14="http://schemas.microsoft.com/office/powerpoint/2010/main" val="3648894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351BDD-31B7-4381-ABB4-9576338E272E}" type="datetimeFigureOut">
              <a:rPr lang="en-IN" smtClean="0"/>
              <a:t>20-08-2022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2B9BB5-ABEC-44B1-AA60-E1A9835882CD}" type="slidenum">
              <a:rPr lang="en-IN" smtClean="0"/>
              <a:t>‹#›</a:t>
            </a:fld>
            <a:endParaRPr lang="en-IN"/>
          </a:p>
        </p:txBody>
      </p:sp>
    </p:spTree>
    <p:extLst>
      <p:ext uri="{BB962C8B-B14F-4D97-AF65-F5344CB8AC3E}">
        <p14:creationId xmlns:p14="http://schemas.microsoft.com/office/powerpoint/2010/main" val="2489262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351BDD-31B7-4381-ABB4-9576338E272E}" type="datetimeFigureOut">
              <a:rPr lang="en-IN" smtClean="0"/>
              <a:t>20-08-2022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2B9BB5-ABEC-44B1-AA60-E1A9835882CD}" type="slidenum">
              <a:rPr lang="en-IN" smtClean="0"/>
              <a:t>‹#›</a:t>
            </a:fld>
            <a:endParaRPr lang="en-IN"/>
          </a:p>
        </p:txBody>
      </p:sp>
    </p:spTree>
    <p:extLst>
      <p:ext uri="{BB962C8B-B14F-4D97-AF65-F5344CB8AC3E}">
        <p14:creationId xmlns:p14="http://schemas.microsoft.com/office/powerpoint/2010/main" val="2281894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351BDD-31B7-4381-ABB4-9576338E272E}" type="datetimeFigureOut">
              <a:rPr lang="en-IN" smtClean="0"/>
              <a:t>20-08-2022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2B9BB5-ABEC-44B1-AA60-E1A9835882CD}" type="slidenum">
              <a:rPr lang="en-IN" smtClean="0"/>
              <a:t>‹#›</a:t>
            </a:fld>
            <a:endParaRPr lang="en-IN"/>
          </a:p>
        </p:txBody>
      </p:sp>
    </p:spTree>
    <p:extLst>
      <p:ext uri="{BB962C8B-B14F-4D97-AF65-F5344CB8AC3E}">
        <p14:creationId xmlns:p14="http://schemas.microsoft.com/office/powerpoint/2010/main" val="694117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351BDD-31B7-4381-ABB4-9576338E272E}" type="datetimeFigureOut">
              <a:rPr lang="en-IN" smtClean="0"/>
              <a:t>20-08-2022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2B9BB5-ABEC-44B1-AA60-E1A9835882CD}" type="slidenum">
              <a:rPr lang="en-IN" smtClean="0"/>
              <a:t>‹#›</a:t>
            </a:fld>
            <a:endParaRPr lang="en-IN"/>
          </a:p>
        </p:txBody>
      </p:sp>
    </p:spTree>
    <p:extLst>
      <p:ext uri="{BB962C8B-B14F-4D97-AF65-F5344CB8AC3E}">
        <p14:creationId xmlns:p14="http://schemas.microsoft.com/office/powerpoint/2010/main" val="1112792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E351BDD-31B7-4381-ABB4-9576338E272E}" type="datetimeFigureOut">
              <a:rPr lang="en-IN" smtClean="0"/>
              <a:t>20-08-2022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2B9BB5-ABEC-44B1-AA60-E1A9835882CD}" type="slidenum">
              <a:rPr lang="en-IN" smtClean="0"/>
              <a:t>‹#›</a:t>
            </a:fld>
            <a:endParaRPr lang="en-IN"/>
          </a:p>
        </p:txBody>
      </p:sp>
    </p:spTree>
    <p:extLst>
      <p:ext uri="{BB962C8B-B14F-4D97-AF65-F5344CB8AC3E}">
        <p14:creationId xmlns:p14="http://schemas.microsoft.com/office/powerpoint/2010/main" val="191078804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7069A-B2C1-3631-FAC5-34E59F5017BB}"/>
              </a:ext>
            </a:extLst>
          </p:cNvPr>
          <p:cNvSpPr>
            <a:spLocks noGrp="1"/>
          </p:cNvSpPr>
          <p:nvPr>
            <p:ph type="ctrTitle"/>
          </p:nvPr>
        </p:nvSpPr>
        <p:spPr/>
        <p:txBody>
          <a:bodyPr/>
          <a:lstStyle/>
          <a:p>
            <a:r>
              <a:rPr lang="en-IN" dirty="0" err="1"/>
              <a:t>Cyclistic</a:t>
            </a:r>
            <a:r>
              <a:rPr lang="en-IN" dirty="0"/>
              <a:t> Case Study</a:t>
            </a:r>
          </a:p>
        </p:txBody>
      </p:sp>
      <p:sp>
        <p:nvSpPr>
          <p:cNvPr id="3" name="Subtitle 2">
            <a:extLst>
              <a:ext uri="{FF2B5EF4-FFF2-40B4-BE49-F238E27FC236}">
                <a16:creationId xmlns:a16="http://schemas.microsoft.com/office/drawing/2014/main" id="{01EB96AD-FBCA-BE43-7BC5-92BAEBB8F1DF}"/>
              </a:ext>
            </a:extLst>
          </p:cNvPr>
          <p:cNvSpPr>
            <a:spLocks noGrp="1"/>
          </p:cNvSpPr>
          <p:nvPr>
            <p:ph type="subTitle" idx="1"/>
          </p:nvPr>
        </p:nvSpPr>
        <p:spPr/>
        <p:txBody>
          <a:bodyPr/>
          <a:lstStyle/>
          <a:p>
            <a:r>
              <a:rPr lang="en-IN" dirty="0"/>
              <a:t>SHIVAM MISHRA</a:t>
            </a:r>
          </a:p>
          <a:p>
            <a:r>
              <a:rPr lang="en-IN" dirty="0"/>
              <a:t>20/08/2022</a:t>
            </a:r>
          </a:p>
        </p:txBody>
      </p:sp>
    </p:spTree>
    <p:extLst>
      <p:ext uri="{BB962C8B-B14F-4D97-AF65-F5344CB8AC3E}">
        <p14:creationId xmlns:p14="http://schemas.microsoft.com/office/powerpoint/2010/main" val="2630537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389AD-A03D-92E6-4F0E-00883EE84D59}"/>
              </a:ext>
            </a:extLst>
          </p:cNvPr>
          <p:cNvSpPr>
            <a:spLocks noGrp="1"/>
          </p:cNvSpPr>
          <p:nvPr>
            <p:ph type="title"/>
          </p:nvPr>
        </p:nvSpPr>
        <p:spPr/>
        <p:txBody>
          <a:bodyPr/>
          <a:lstStyle/>
          <a:p>
            <a:r>
              <a:rPr lang="en-IN" dirty="0"/>
              <a:t>CONCLUSIONS</a:t>
            </a:r>
          </a:p>
        </p:txBody>
      </p:sp>
      <p:sp>
        <p:nvSpPr>
          <p:cNvPr id="3" name="Content Placeholder 2">
            <a:extLst>
              <a:ext uri="{FF2B5EF4-FFF2-40B4-BE49-F238E27FC236}">
                <a16:creationId xmlns:a16="http://schemas.microsoft.com/office/drawing/2014/main" id="{8A77BD40-66F9-83C4-03CD-829E06AFC03F}"/>
              </a:ext>
            </a:extLst>
          </p:cNvPr>
          <p:cNvSpPr>
            <a:spLocks noGrp="1"/>
          </p:cNvSpPr>
          <p:nvPr>
            <p:ph idx="1"/>
          </p:nvPr>
        </p:nvSpPr>
        <p:spPr/>
        <p:txBody>
          <a:bodyPr/>
          <a:lstStyle/>
          <a:p>
            <a:r>
              <a:rPr lang="en-IN" dirty="0"/>
              <a:t>In this whole business problem I used ask, prepare, process, analyse in effective way. I used SQL to join these datasets, spreadsheet to analyse it, the tableau and excel for visualizing the data and R studio for documenting and tried these whole phase of analysing ,visualizing, processing in R.</a:t>
            </a:r>
          </a:p>
        </p:txBody>
      </p:sp>
    </p:spTree>
    <p:extLst>
      <p:ext uri="{BB962C8B-B14F-4D97-AF65-F5344CB8AC3E}">
        <p14:creationId xmlns:p14="http://schemas.microsoft.com/office/powerpoint/2010/main" val="4127350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E72C4-37C1-2FBA-5EEB-4C8815B54EC8}"/>
              </a:ext>
            </a:extLst>
          </p:cNvPr>
          <p:cNvSpPr>
            <a:spLocks noGrp="1"/>
          </p:cNvSpPr>
          <p:nvPr>
            <p:ph type="ctrTitle"/>
          </p:nvPr>
        </p:nvSpPr>
        <p:spPr/>
        <p:txBody>
          <a:bodyPr/>
          <a:lstStyle/>
          <a:p>
            <a:r>
              <a:rPr lang="en-IN" dirty="0"/>
              <a:t>ANY QUESTIONS?</a:t>
            </a:r>
          </a:p>
        </p:txBody>
      </p:sp>
      <p:sp>
        <p:nvSpPr>
          <p:cNvPr id="3" name="Subtitle 2">
            <a:extLst>
              <a:ext uri="{FF2B5EF4-FFF2-40B4-BE49-F238E27FC236}">
                <a16:creationId xmlns:a16="http://schemas.microsoft.com/office/drawing/2014/main" id="{854FBF6F-4151-F6F2-C67F-6EE455855A40}"/>
              </a:ext>
            </a:extLst>
          </p:cNvPr>
          <p:cNvSpPr>
            <a:spLocks noGrp="1"/>
          </p:cNvSpPr>
          <p:nvPr>
            <p:ph type="subTitle" idx="1"/>
          </p:nvPr>
        </p:nvSpPr>
        <p:spPr/>
        <p:txBody>
          <a:bodyPr/>
          <a:lstStyle/>
          <a:p>
            <a:r>
              <a:rPr lang="en-IN"/>
              <a:t>THANK YOU!</a:t>
            </a:r>
          </a:p>
        </p:txBody>
      </p:sp>
    </p:spTree>
    <p:extLst>
      <p:ext uri="{BB962C8B-B14F-4D97-AF65-F5344CB8AC3E}">
        <p14:creationId xmlns:p14="http://schemas.microsoft.com/office/powerpoint/2010/main" val="2642870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AE392-FF24-CFF5-8576-E7AFFDBCA36F}"/>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E17650EC-95FE-7B5B-48F7-6686650E8D09}"/>
              </a:ext>
            </a:extLst>
          </p:cNvPr>
          <p:cNvSpPr>
            <a:spLocks noGrp="1"/>
          </p:cNvSpPr>
          <p:nvPr>
            <p:ph idx="1"/>
          </p:nvPr>
        </p:nvSpPr>
        <p:spPr/>
        <p:txBody>
          <a:bodyPr/>
          <a:lstStyle/>
          <a:p>
            <a:pPr>
              <a:buFont typeface="Wingdings" panose="05000000000000000000" pitchFamily="2" charset="2"/>
              <a:buChar char="v"/>
            </a:pPr>
            <a:r>
              <a:rPr lang="en-IN" dirty="0"/>
              <a:t>INTRODUCTION</a:t>
            </a:r>
          </a:p>
          <a:p>
            <a:pPr>
              <a:buFont typeface="Wingdings" panose="05000000000000000000" pitchFamily="2" charset="2"/>
              <a:buChar char="v"/>
            </a:pPr>
            <a:r>
              <a:rPr lang="en-IN" dirty="0"/>
              <a:t>PROBLEM</a:t>
            </a:r>
          </a:p>
          <a:p>
            <a:pPr>
              <a:buFont typeface="Wingdings" panose="05000000000000000000" pitchFamily="2" charset="2"/>
              <a:buChar char="v"/>
            </a:pPr>
            <a:r>
              <a:rPr lang="en-IN" dirty="0"/>
              <a:t>INSIGHTS</a:t>
            </a:r>
          </a:p>
          <a:p>
            <a:pPr>
              <a:buFont typeface="Wingdings" panose="05000000000000000000" pitchFamily="2" charset="2"/>
              <a:buChar char="v"/>
            </a:pPr>
            <a:r>
              <a:rPr lang="en-IN" dirty="0"/>
              <a:t>SOLUTIONS</a:t>
            </a:r>
          </a:p>
          <a:p>
            <a:pPr>
              <a:buFont typeface="Wingdings" panose="05000000000000000000" pitchFamily="2" charset="2"/>
              <a:buChar char="v"/>
            </a:pPr>
            <a:r>
              <a:rPr lang="en-IN" dirty="0"/>
              <a:t>CONCLUSION</a:t>
            </a:r>
          </a:p>
        </p:txBody>
      </p:sp>
    </p:spTree>
    <p:extLst>
      <p:ext uri="{BB962C8B-B14F-4D97-AF65-F5344CB8AC3E}">
        <p14:creationId xmlns:p14="http://schemas.microsoft.com/office/powerpoint/2010/main" val="495771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E09F1-C24B-EF42-CB38-D79891913D64}"/>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2921DDCE-2991-5F47-7E87-70072E6A47BF}"/>
              </a:ext>
            </a:extLst>
          </p:cNvPr>
          <p:cNvSpPr>
            <a:spLocks noGrp="1"/>
          </p:cNvSpPr>
          <p:nvPr>
            <p:ph idx="1"/>
          </p:nvPr>
        </p:nvSpPr>
        <p:spPr/>
        <p:txBody>
          <a:bodyPr/>
          <a:lstStyle/>
          <a:p>
            <a:r>
              <a:rPr lang="en-IN" dirty="0"/>
              <a:t>Here in this case study I will try to solve the business problem with the help of data analysis process:</a:t>
            </a:r>
            <a:r>
              <a:rPr lang="en-US" b="1" dirty="0"/>
              <a:t>ask, prepare, process, analyze, share, and act</a:t>
            </a:r>
            <a:r>
              <a:rPr lang="en-US" dirty="0"/>
              <a:t>.</a:t>
            </a:r>
          </a:p>
          <a:p>
            <a:r>
              <a:rPr lang="en-US" dirty="0"/>
              <a:t>The company called </a:t>
            </a:r>
            <a:r>
              <a:rPr lang="en-US" dirty="0" err="1"/>
              <a:t>Cyclistic</a:t>
            </a:r>
            <a:r>
              <a:rPr lang="en-US" dirty="0"/>
              <a:t>, a bike sharing company in Chicago. The company wants to maximize the number of annual memberships i.e. to convert their casual riders to annual members.</a:t>
            </a:r>
          </a:p>
          <a:p>
            <a:pPr marL="0" indent="0">
              <a:buNone/>
            </a:pPr>
            <a:endParaRPr lang="en-IN" dirty="0"/>
          </a:p>
        </p:txBody>
      </p:sp>
    </p:spTree>
    <p:extLst>
      <p:ext uri="{BB962C8B-B14F-4D97-AF65-F5344CB8AC3E}">
        <p14:creationId xmlns:p14="http://schemas.microsoft.com/office/powerpoint/2010/main" val="4178860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3A11-3ADE-6AF6-A5D2-9FAD738144BB}"/>
              </a:ext>
            </a:extLst>
          </p:cNvPr>
          <p:cNvSpPr>
            <a:spLocks noGrp="1"/>
          </p:cNvSpPr>
          <p:nvPr>
            <p:ph type="title"/>
          </p:nvPr>
        </p:nvSpPr>
        <p:spPr/>
        <p:txBody>
          <a:bodyPr/>
          <a:lstStyle/>
          <a:p>
            <a:r>
              <a:rPr lang="en-US" dirty="0"/>
              <a:t>How do annual members and casual riders use </a:t>
            </a:r>
            <a:r>
              <a:rPr lang="en-US" dirty="0" err="1"/>
              <a:t>Cyclistic</a:t>
            </a:r>
            <a:r>
              <a:rPr lang="en-US" dirty="0"/>
              <a:t> bikes differently?</a:t>
            </a:r>
            <a:endParaRPr lang="en-IN" dirty="0"/>
          </a:p>
        </p:txBody>
      </p:sp>
      <p:sp>
        <p:nvSpPr>
          <p:cNvPr id="3" name="Text Placeholder 2">
            <a:extLst>
              <a:ext uri="{FF2B5EF4-FFF2-40B4-BE49-F238E27FC236}">
                <a16:creationId xmlns:a16="http://schemas.microsoft.com/office/drawing/2014/main" id="{D6FA1293-A6F9-3BFD-9F40-15D811759178}"/>
              </a:ext>
            </a:extLst>
          </p:cNvPr>
          <p:cNvSpPr>
            <a:spLocks noGrp="1"/>
          </p:cNvSpPr>
          <p:nvPr>
            <p:ph type="body" idx="1"/>
          </p:nvPr>
        </p:nvSpPr>
        <p:spPr/>
        <p:txBody>
          <a:bodyPr/>
          <a:lstStyle/>
          <a:p>
            <a:r>
              <a:rPr lang="en-IN" dirty="0"/>
              <a:t>We will try to figure out through data how they use bikes </a:t>
            </a:r>
            <a:r>
              <a:rPr lang="en-IN" dirty="0" err="1"/>
              <a:t>differenty</a:t>
            </a:r>
            <a:endParaRPr lang="en-IN" dirty="0"/>
          </a:p>
        </p:txBody>
      </p:sp>
    </p:spTree>
    <p:extLst>
      <p:ext uri="{BB962C8B-B14F-4D97-AF65-F5344CB8AC3E}">
        <p14:creationId xmlns:p14="http://schemas.microsoft.com/office/powerpoint/2010/main" val="2550372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8811D-6243-7DF3-06FD-77BA6A2001B2}"/>
              </a:ext>
            </a:extLst>
          </p:cNvPr>
          <p:cNvSpPr>
            <a:spLocks noGrp="1"/>
          </p:cNvSpPr>
          <p:nvPr>
            <p:ph type="title"/>
          </p:nvPr>
        </p:nvSpPr>
        <p:spPr/>
        <p:txBody>
          <a:bodyPr/>
          <a:lstStyle/>
          <a:p>
            <a:r>
              <a:rPr lang="en-IN" dirty="0"/>
              <a:t>INSIGHTS</a:t>
            </a:r>
          </a:p>
        </p:txBody>
      </p:sp>
      <p:sp>
        <p:nvSpPr>
          <p:cNvPr id="3" name="Content Placeholder 2">
            <a:extLst>
              <a:ext uri="{FF2B5EF4-FFF2-40B4-BE49-F238E27FC236}">
                <a16:creationId xmlns:a16="http://schemas.microsoft.com/office/drawing/2014/main" id="{9C5667EA-8E84-A400-2604-CADD15A4DF43}"/>
              </a:ext>
            </a:extLst>
          </p:cNvPr>
          <p:cNvSpPr>
            <a:spLocks noGrp="1"/>
          </p:cNvSpPr>
          <p:nvPr>
            <p:ph idx="1"/>
          </p:nvPr>
        </p:nvSpPr>
        <p:spPr/>
        <p:txBody>
          <a:bodyPr/>
          <a:lstStyle/>
          <a:p>
            <a:pPr algn="l">
              <a:buFont typeface="Arial" panose="020B0604020202020204" pitchFamily="34" charset="0"/>
              <a:buChar char="•"/>
            </a:pPr>
            <a:r>
              <a:rPr lang="en-US" b="0" i="0" dirty="0">
                <a:solidFill>
                  <a:schemeClr val="tx2"/>
                </a:solidFill>
                <a:effectLst/>
                <a:latin typeface="-apple-system"/>
              </a:rPr>
              <a:t>Members use more bike then casual riders</a:t>
            </a:r>
          </a:p>
          <a:p>
            <a:pPr algn="l">
              <a:buFont typeface="Arial" panose="020B0604020202020204" pitchFamily="34" charset="0"/>
              <a:buChar char="•"/>
            </a:pPr>
            <a:r>
              <a:rPr lang="en-US" b="0" i="0" dirty="0">
                <a:solidFill>
                  <a:schemeClr val="tx2"/>
                </a:solidFill>
                <a:effectLst/>
                <a:latin typeface="-apple-system"/>
              </a:rPr>
              <a:t>Members use less riding time vs casual riders use it for longer duration.</a:t>
            </a:r>
          </a:p>
          <a:p>
            <a:pPr algn="l">
              <a:buFont typeface="Arial" panose="020B0604020202020204" pitchFamily="34" charset="0"/>
              <a:buChar char="•"/>
            </a:pPr>
            <a:r>
              <a:rPr lang="en-US" dirty="0">
                <a:solidFill>
                  <a:schemeClr val="tx2"/>
                </a:solidFill>
                <a:latin typeface="-apple-system"/>
              </a:rPr>
              <a:t>Casual</a:t>
            </a:r>
            <a:r>
              <a:rPr lang="en-US" b="0" i="0" dirty="0">
                <a:solidFill>
                  <a:schemeClr val="tx2"/>
                </a:solidFill>
                <a:effectLst/>
                <a:latin typeface="-apple-system"/>
              </a:rPr>
              <a:t> generally use bike for leisure</a:t>
            </a:r>
          </a:p>
          <a:p>
            <a:pPr algn="l">
              <a:buFont typeface="Arial" panose="020B0604020202020204" pitchFamily="34" charset="0"/>
              <a:buChar char="•"/>
            </a:pPr>
            <a:r>
              <a:rPr lang="en-US" b="0" i="0" dirty="0">
                <a:solidFill>
                  <a:schemeClr val="tx2"/>
                </a:solidFill>
                <a:effectLst/>
                <a:latin typeface="-apple-system"/>
              </a:rPr>
              <a:t>Members more likely to use it for their regular work like for riding to office, gym, etc.</a:t>
            </a:r>
          </a:p>
          <a:p>
            <a:pPr algn="l">
              <a:buFont typeface="Arial" panose="020B0604020202020204" pitchFamily="34" charset="0"/>
              <a:buChar char="•"/>
            </a:pPr>
            <a:endParaRPr lang="en-US" b="0" i="0" dirty="0">
              <a:solidFill>
                <a:schemeClr val="tx2"/>
              </a:solidFill>
              <a:effectLst/>
              <a:latin typeface="-apple-system"/>
            </a:endParaRPr>
          </a:p>
          <a:p>
            <a:endParaRPr lang="en-I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66209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EFD7A-72EB-77E2-C6A0-A1BBA9D9CE4F}"/>
              </a:ext>
            </a:extLst>
          </p:cNvPr>
          <p:cNvSpPr>
            <a:spLocks noGrp="1"/>
          </p:cNvSpPr>
          <p:nvPr>
            <p:ph type="title"/>
          </p:nvPr>
        </p:nvSpPr>
        <p:spPr/>
        <p:txBody>
          <a:bodyPr/>
          <a:lstStyle/>
          <a:p>
            <a:r>
              <a:rPr lang="en-IN" dirty="0"/>
              <a:t>CASUAL VS MEMBER</a:t>
            </a:r>
          </a:p>
        </p:txBody>
      </p:sp>
      <p:pic>
        <p:nvPicPr>
          <p:cNvPr id="6" name="Content Placeholder 5">
            <a:extLst>
              <a:ext uri="{FF2B5EF4-FFF2-40B4-BE49-F238E27FC236}">
                <a16:creationId xmlns:a16="http://schemas.microsoft.com/office/drawing/2014/main" id="{DC26EF13-AF24-1142-AA2F-69D364A058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4526" y="1931556"/>
            <a:ext cx="5325979" cy="3089623"/>
          </a:xfrm>
        </p:spPr>
      </p:pic>
      <p:sp>
        <p:nvSpPr>
          <p:cNvPr id="4" name="Text Placeholder 3">
            <a:extLst>
              <a:ext uri="{FF2B5EF4-FFF2-40B4-BE49-F238E27FC236}">
                <a16:creationId xmlns:a16="http://schemas.microsoft.com/office/drawing/2014/main" id="{FCD8C1E1-8101-9477-BBBB-BC9FEE866F80}"/>
              </a:ext>
            </a:extLst>
          </p:cNvPr>
          <p:cNvSpPr>
            <a:spLocks noGrp="1"/>
          </p:cNvSpPr>
          <p:nvPr>
            <p:ph type="body" sz="half" idx="2"/>
          </p:nvPr>
        </p:nvSpPr>
        <p:spPr/>
        <p:txBody>
          <a:bodyPr/>
          <a:lstStyle/>
          <a:p>
            <a:pPr marL="285750" indent="-285750">
              <a:buFont typeface="Arial" panose="020B0604020202020204" pitchFamily="34" charset="0"/>
              <a:buChar char="•"/>
            </a:pPr>
            <a:r>
              <a:rPr lang="en-IN" dirty="0"/>
              <a:t>The percent of casual rider are 40%</a:t>
            </a:r>
          </a:p>
          <a:p>
            <a:pPr marL="285750" indent="-285750">
              <a:buFont typeface="Arial" panose="020B0604020202020204" pitchFamily="34" charset="0"/>
              <a:buChar char="•"/>
            </a:pPr>
            <a:r>
              <a:rPr lang="en-IN" dirty="0"/>
              <a:t>The percent of member are 60%</a:t>
            </a:r>
          </a:p>
        </p:txBody>
      </p:sp>
    </p:spTree>
    <p:extLst>
      <p:ext uri="{BB962C8B-B14F-4D97-AF65-F5344CB8AC3E}">
        <p14:creationId xmlns:p14="http://schemas.microsoft.com/office/powerpoint/2010/main" val="2893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2BE95-C734-A191-E625-9D1165E75623}"/>
              </a:ext>
            </a:extLst>
          </p:cNvPr>
          <p:cNvSpPr>
            <a:spLocks noGrp="1"/>
          </p:cNvSpPr>
          <p:nvPr>
            <p:ph type="title"/>
          </p:nvPr>
        </p:nvSpPr>
        <p:spPr/>
        <p:txBody>
          <a:bodyPr/>
          <a:lstStyle/>
          <a:p>
            <a:r>
              <a:rPr lang="en-IN" dirty="0"/>
              <a:t>RIDE LENGTH </a:t>
            </a:r>
          </a:p>
        </p:txBody>
      </p:sp>
      <p:pic>
        <p:nvPicPr>
          <p:cNvPr id="6" name="Content Placeholder 5">
            <a:extLst>
              <a:ext uri="{FF2B5EF4-FFF2-40B4-BE49-F238E27FC236}">
                <a16:creationId xmlns:a16="http://schemas.microsoft.com/office/drawing/2014/main" id="{D6F21415-6FAB-9623-FE63-8E69010968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0821" y="1074822"/>
            <a:ext cx="5143946" cy="4170946"/>
          </a:xfrm>
        </p:spPr>
      </p:pic>
      <p:sp>
        <p:nvSpPr>
          <p:cNvPr id="4" name="Text Placeholder 3">
            <a:extLst>
              <a:ext uri="{FF2B5EF4-FFF2-40B4-BE49-F238E27FC236}">
                <a16:creationId xmlns:a16="http://schemas.microsoft.com/office/drawing/2014/main" id="{8FD05076-76CF-6A1B-2BC0-E4C065D1ACEC}"/>
              </a:ext>
            </a:extLst>
          </p:cNvPr>
          <p:cNvSpPr>
            <a:spLocks noGrp="1"/>
          </p:cNvSpPr>
          <p:nvPr>
            <p:ph type="body" sz="half" idx="2"/>
          </p:nvPr>
        </p:nvSpPr>
        <p:spPr/>
        <p:txBody>
          <a:bodyPr/>
          <a:lstStyle/>
          <a:p>
            <a:pPr marL="285750" indent="-285750">
              <a:buFont typeface="Arial" panose="020B0604020202020204" pitchFamily="34" charset="0"/>
              <a:buChar char="•"/>
            </a:pPr>
            <a:r>
              <a:rPr lang="en-IN" dirty="0"/>
              <a:t>On average the casual rider rides longer distance compare to members.</a:t>
            </a:r>
          </a:p>
        </p:txBody>
      </p:sp>
    </p:spTree>
    <p:extLst>
      <p:ext uri="{BB962C8B-B14F-4D97-AF65-F5344CB8AC3E}">
        <p14:creationId xmlns:p14="http://schemas.microsoft.com/office/powerpoint/2010/main" val="2772675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97463-A562-1BDF-E72D-E0927F770B25}"/>
              </a:ext>
            </a:extLst>
          </p:cNvPr>
          <p:cNvSpPr>
            <a:spLocks noGrp="1"/>
          </p:cNvSpPr>
          <p:nvPr>
            <p:ph type="title"/>
          </p:nvPr>
        </p:nvSpPr>
        <p:spPr/>
        <p:txBody>
          <a:bodyPr/>
          <a:lstStyle/>
          <a:p>
            <a:r>
              <a:rPr lang="en-IN" dirty="0"/>
              <a:t>Day of week they use more</a:t>
            </a:r>
          </a:p>
        </p:txBody>
      </p:sp>
      <p:pic>
        <p:nvPicPr>
          <p:cNvPr id="6" name="Content Placeholder 5">
            <a:extLst>
              <a:ext uri="{FF2B5EF4-FFF2-40B4-BE49-F238E27FC236}">
                <a16:creationId xmlns:a16="http://schemas.microsoft.com/office/drawing/2014/main" id="{E484F7E4-07FE-A5AB-55EA-0D8DA86F4C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62562" y="770021"/>
            <a:ext cx="6624637" cy="4924926"/>
          </a:xfrm>
        </p:spPr>
      </p:pic>
      <p:sp>
        <p:nvSpPr>
          <p:cNvPr id="4" name="Text Placeholder 3">
            <a:extLst>
              <a:ext uri="{FF2B5EF4-FFF2-40B4-BE49-F238E27FC236}">
                <a16:creationId xmlns:a16="http://schemas.microsoft.com/office/drawing/2014/main" id="{F734AB71-114E-24D7-CFFE-4B729599ADAB}"/>
              </a:ext>
            </a:extLst>
          </p:cNvPr>
          <p:cNvSpPr>
            <a:spLocks noGrp="1"/>
          </p:cNvSpPr>
          <p:nvPr>
            <p:ph type="body" sz="half" idx="2"/>
          </p:nvPr>
        </p:nvSpPr>
        <p:spPr/>
        <p:txBody>
          <a:bodyPr/>
          <a:lstStyle/>
          <a:p>
            <a:pPr marL="285750" indent="-285750">
              <a:buFont typeface="Arial" panose="020B0604020202020204" pitchFamily="34" charset="0"/>
              <a:buChar char="•"/>
            </a:pPr>
            <a:r>
              <a:rPr lang="en-IN" dirty="0"/>
              <a:t>As we can see on the bar chart both the riders generally more use it on weekends.</a:t>
            </a:r>
          </a:p>
        </p:txBody>
      </p:sp>
    </p:spTree>
    <p:extLst>
      <p:ext uri="{BB962C8B-B14F-4D97-AF65-F5344CB8AC3E}">
        <p14:creationId xmlns:p14="http://schemas.microsoft.com/office/powerpoint/2010/main" val="3521205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DAA5B-A3E5-FEDB-F06A-4BBDFA736AEC}"/>
              </a:ext>
            </a:extLst>
          </p:cNvPr>
          <p:cNvSpPr>
            <a:spLocks noGrp="1"/>
          </p:cNvSpPr>
          <p:nvPr>
            <p:ph type="title"/>
          </p:nvPr>
        </p:nvSpPr>
        <p:spPr/>
        <p:txBody>
          <a:bodyPr/>
          <a:lstStyle/>
          <a:p>
            <a:r>
              <a:rPr lang="en-IN" dirty="0"/>
              <a:t>SOLUTIONS</a:t>
            </a:r>
          </a:p>
        </p:txBody>
      </p:sp>
      <p:sp>
        <p:nvSpPr>
          <p:cNvPr id="3" name="Content Placeholder 2">
            <a:extLst>
              <a:ext uri="{FF2B5EF4-FFF2-40B4-BE49-F238E27FC236}">
                <a16:creationId xmlns:a16="http://schemas.microsoft.com/office/drawing/2014/main" id="{78607119-0644-AC84-1D88-629FA8CC68C7}"/>
              </a:ext>
            </a:extLst>
          </p:cNvPr>
          <p:cNvSpPr>
            <a:spLocks noGrp="1"/>
          </p:cNvSpPr>
          <p:nvPr>
            <p:ph idx="1"/>
          </p:nvPr>
        </p:nvSpPr>
        <p:spPr/>
        <p:txBody>
          <a:bodyPr/>
          <a:lstStyle/>
          <a:p>
            <a:r>
              <a:rPr lang="en-US" b="1" dirty="0">
                <a:effectLst/>
                <a:latin typeface="-apple-system"/>
              </a:rPr>
              <a:t>AS we can see in last figure in presentation about the day which they use more bike, on average they take more ride on Saturday and Sunday compare to usual days. Team can advertise our annual membership plan on weekends by offering free ride and explain it to them the benefit about taking the annual member plan. They could lower the price of annual member plan for new users for limited time period and they could advertise about it in smaller to medium scale in effective way</a:t>
            </a:r>
            <a:endParaRPr lang="en-IN" b="1" dirty="0"/>
          </a:p>
        </p:txBody>
      </p:sp>
    </p:spTree>
    <p:extLst>
      <p:ext uri="{BB962C8B-B14F-4D97-AF65-F5344CB8AC3E}">
        <p14:creationId xmlns:p14="http://schemas.microsoft.com/office/powerpoint/2010/main" val="36765518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518187A6373594A96F8A85D934A632D" ma:contentTypeVersion="4" ma:contentTypeDescription="Create a new document." ma:contentTypeScope="" ma:versionID="064cb359e17ad550fc1cdad6978b79fe">
  <xsd:schema xmlns:xsd="http://www.w3.org/2001/XMLSchema" xmlns:xs="http://www.w3.org/2001/XMLSchema" xmlns:p="http://schemas.microsoft.com/office/2006/metadata/properties" xmlns:ns3="34f5fd04-a9c5-400e-b3ec-fdbac8011c9c" targetNamespace="http://schemas.microsoft.com/office/2006/metadata/properties" ma:root="true" ma:fieldsID="1b300bd410f914731919b56cbafe273d" ns3:_="">
    <xsd:import namespace="34f5fd04-a9c5-400e-b3ec-fdbac8011c9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f5fd04-a9c5-400e-b3ec-fdbac8011c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50A1773-107F-47F7-919A-776A5C9433A7}">
  <ds:schemaRefs>
    <ds:schemaRef ds:uri="http://schemas.microsoft.com/sharepoint/v3/contenttype/forms"/>
  </ds:schemaRefs>
</ds:datastoreItem>
</file>

<file path=customXml/itemProps2.xml><?xml version="1.0" encoding="utf-8"?>
<ds:datastoreItem xmlns:ds="http://schemas.openxmlformats.org/officeDocument/2006/customXml" ds:itemID="{5C4C8320-8300-4DEC-BE8A-FA2C230EB1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f5fd04-a9c5-400e-b3ec-fdbac8011c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D18DA36-493D-49D3-B0FE-98547D366A2C}">
  <ds:schemaRefs>
    <ds:schemaRef ds:uri="http://schemas.microsoft.com/office/2006/documentManagement/types"/>
    <ds:schemaRef ds:uri="http://www.w3.org/XML/1998/namespace"/>
    <ds:schemaRef ds:uri="http://purl.org/dc/elements/1.1/"/>
    <ds:schemaRef ds:uri="http://purl.org/dc/terms/"/>
    <ds:schemaRef ds:uri="http://purl.org/dc/dcmitype/"/>
    <ds:schemaRef ds:uri="34f5fd04-a9c5-400e-b3ec-fdbac8011c9c"/>
    <ds:schemaRef ds:uri="http://schemas.openxmlformats.org/package/2006/metadata/core-propertie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66</TotalTime>
  <Words>367</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Arial</vt:lpstr>
      <vt:lpstr>Corbel</vt:lpstr>
      <vt:lpstr>Tahoma</vt:lpstr>
      <vt:lpstr>Wingdings</vt:lpstr>
      <vt:lpstr>Parallax</vt:lpstr>
      <vt:lpstr>Cyclistic Case Study</vt:lpstr>
      <vt:lpstr>CONTENTS</vt:lpstr>
      <vt:lpstr>INTRODUCTION</vt:lpstr>
      <vt:lpstr>How do annual members and casual riders use Cyclistic bikes differently?</vt:lpstr>
      <vt:lpstr>INSIGHTS</vt:lpstr>
      <vt:lpstr>CASUAL VS MEMBER</vt:lpstr>
      <vt:lpstr>RIDE LENGTH </vt:lpstr>
      <vt:lpstr>Day of week they use more</vt:lpstr>
      <vt:lpstr>SOLUTIONS</vt:lpstr>
      <vt:lpstr>CONCLUSIONS</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Case Study</dc:title>
  <dc:creator>190170124020 MISHRA SHIVAM ANIRUDDHA</dc:creator>
  <cp:lastModifiedBy>190170124020 MISHRA SHIVAM ANIRUDDHA</cp:lastModifiedBy>
  <cp:revision>1</cp:revision>
  <dcterms:created xsi:type="dcterms:W3CDTF">2022-08-20T11:39:50Z</dcterms:created>
  <dcterms:modified xsi:type="dcterms:W3CDTF">2022-08-20T12:49:03Z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0x010100C518187A6373594A96F8A85D934A632D</vt:lpwstr>
  </property>
</Properties>
</file>