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M NAAYAK" initials="SN" lastIdx="1" clrIdx="0">
    <p:extLst>
      <p:ext uri="{19B8F6BF-5375-455C-9EA6-DF929625EA0E}">
        <p15:presenceInfo xmlns:p15="http://schemas.microsoft.com/office/powerpoint/2012/main" userId="49c7f1d20eba85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9" autoAdjust="0"/>
    <p:restoredTop sz="94660"/>
  </p:normalViewPr>
  <p:slideViewPr>
    <p:cSldViewPr snapToGrid="0">
      <p:cViewPr varScale="1">
        <p:scale>
          <a:sx n="101" d="100"/>
          <a:sy n="101" d="100"/>
        </p:scale>
        <p:origin x="13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9-11T21:10:04.450"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7B6B6-80C6-D26C-669E-06306AF0A2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69E8AA-D037-CC0E-C786-302322D153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635127-1468-B86C-B2C1-47A1CF4D9D95}"/>
              </a:ext>
            </a:extLst>
          </p:cNvPr>
          <p:cNvSpPr>
            <a:spLocks noGrp="1"/>
          </p:cNvSpPr>
          <p:nvPr>
            <p:ph type="dt" sz="half" idx="10"/>
          </p:nvPr>
        </p:nvSpPr>
        <p:spPr/>
        <p:txBody>
          <a:bodyPr/>
          <a:lstStyle/>
          <a:p>
            <a:fld id="{AE411CED-EB09-497C-BCCE-F15F319049E2}" type="datetimeFigureOut">
              <a:rPr lang="en-IN" smtClean="0"/>
              <a:t>13-09-2022</a:t>
            </a:fld>
            <a:endParaRPr lang="en-IN"/>
          </a:p>
        </p:txBody>
      </p:sp>
      <p:sp>
        <p:nvSpPr>
          <p:cNvPr id="5" name="Footer Placeholder 4">
            <a:extLst>
              <a:ext uri="{FF2B5EF4-FFF2-40B4-BE49-F238E27FC236}">
                <a16:creationId xmlns:a16="http://schemas.microsoft.com/office/drawing/2014/main" id="{C8827A31-F14F-6519-5B46-A2FD12AABA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2D3A7F-54E3-AEE5-E724-2B8B3EC3BDAB}"/>
              </a:ext>
            </a:extLst>
          </p:cNvPr>
          <p:cNvSpPr>
            <a:spLocks noGrp="1"/>
          </p:cNvSpPr>
          <p:nvPr>
            <p:ph type="sldNum" sz="quarter" idx="12"/>
          </p:nvPr>
        </p:nvSpPr>
        <p:spPr/>
        <p:txBody>
          <a:bodyPr/>
          <a:lstStyle/>
          <a:p>
            <a:fld id="{B71401BE-4DFA-40E5-A928-1C01CEF513DA}" type="slidenum">
              <a:rPr lang="en-IN" smtClean="0"/>
              <a:t>‹#›</a:t>
            </a:fld>
            <a:endParaRPr lang="en-IN"/>
          </a:p>
        </p:txBody>
      </p:sp>
    </p:spTree>
    <p:extLst>
      <p:ext uri="{BB962C8B-B14F-4D97-AF65-F5344CB8AC3E}">
        <p14:creationId xmlns:p14="http://schemas.microsoft.com/office/powerpoint/2010/main" val="368476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9302-C609-8691-8314-8CA02A3B49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D44DD3-E9AA-CF0F-8F66-B0313178FB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AE3A94-B41A-2DCE-9C4C-9A9C09AC50A1}"/>
              </a:ext>
            </a:extLst>
          </p:cNvPr>
          <p:cNvSpPr>
            <a:spLocks noGrp="1"/>
          </p:cNvSpPr>
          <p:nvPr>
            <p:ph type="dt" sz="half" idx="10"/>
          </p:nvPr>
        </p:nvSpPr>
        <p:spPr/>
        <p:txBody>
          <a:bodyPr/>
          <a:lstStyle/>
          <a:p>
            <a:fld id="{AE411CED-EB09-497C-BCCE-F15F319049E2}" type="datetimeFigureOut">
              <a:rPr lang="en-IN" smtClean="0"/>
              <a:t>13-09-2022</a:t>
            </a:fld>
            <a:endParaRPr lang="en-IN"/>
          </a:p>
        </p:txBody>
      </p:sp>
      <p:sp>
        <p:nvSpPr>
          <p:cNvPr id="5" name="Footer Placeholder 4">
            <a:extLst>
              <a:ext uri="{FF2B5EF4-FFF2-40B4-BE49-F238E27FC236}">
                <a16:creationId xmlns:a16="http://schemas.microsoft.com/office/drawing/2014/main" id="{9DE5A243-58BA-BA72-684B-81B7134FE4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89F2CF-DF31-A815-E5BB-A45F8EA053CE}"/>
              </a:ext>
            </a:extLst>
          </p:cNvPr>
          <p:cNvSpPr>
            <a:spLocks noGrp="1"/>
          </p:cNvSpPr>
          <p:nvPr>
            <p:ph type="sldNum" sz="quarter" idx="12"/>
          </p:nvPr>
        </p:nvSpPr>
        <p:spPr/>
        <p:txBody>
          <a:bodyPr/>
          <a:lstStyle/>
          <a:p>
            <a:fld id="{B71401BE-4DFA-40E5-A928-1C01CEF513DA}" type="slidenum">
              <a:rPr lang="en-IN" smtClean="0"/>
              <a:t>‹#›</a:t>
            </a:fld>
            <a:endParaRPr lang="en-IN"/>
          </a:p>
        </p:txBody>
      </p:sp>
    </p:spTree>
    <p:extLst>
      <p:ext uri="{BB962C8B-B14F-4D97-AF65-F5344CB8AC3E}">
        <p14:creationId xmlns:p14="http://schemas.microsoft.com/office/powerpoint/2010/main" val="50455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5249D4-4C89-B31C-83D0-AF4153EDAA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94AC8B-4B27-3813-29B9-2EE2F09A77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74629B-74B1-9B52-F465-29FB66BBC738}"/>
              </a:ext>
            </a:extLst>
          </p:cNvPr>
          <p:cNvSpPr>
            <a:spLocks noGrp="1"/>
          </p:cNvSpPr>
          <p:nvPr>
            <p:ph type="dt" sz="half" idx="10"/>
          </p:nvPr>
        </p:nvSpPr>
        <p:spPr/>
        <p:txBody>
          <a:bodyPr/>
          <a:lstStyle/>
          <a:p>
            <a:fld id="{AE411CED-EB09-497C-BCCE-F15F319049E2}" type="datetimeFigureOut">
              <a:rPr lang="en-IN" smtClean="0"/>
              <a:t>13-09-2022</a:t>
            </a:fld>
            <a:endParaRPr lang="en-IN"/>
          </a:p>
        </p:txBody>
      </p:sp>
      <p:sp>
        <p:nvSpPr>
          <p:cNvPr id="5" name="Footer Placeholder 4">
            <a:extLst>
              <a:ext uri="{FF2B5EF4-FFF2-40B4-BE49-F238E27FC236}">
                <a16:creationId xmlns:a16="http://schemas.microsoft.com/office/drawing/2014/main" id="{ECCDA30D-F458-995B-CCF5-C069D7BFF9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E686BA-394E-9FF1-A4DE-24C2CA7BAFD0}"/>
              </a:ext>
            </a:extLst>
          </p:cNvPr>
          <p:cNvSpPr>
            <a:spLocks noGrp="1"/>
          </p:cNvSpPr>
          <p:nvPr>
            <p:ph type="sldNum" sz="quarter" idx="12"/>
          </p:nvPr>
        </p:nvSpPr>
        <p:spPr/>
        <p:txBody>
          <a:bodyPr/>
          <a:lstStyle/>
          <a:p>
            <a:fld id="{B71401BE-4DFA-40E5-A928-1C01CEF513DA}" type="slidenum">
              <a:rPr lang="en-IN" smtClean="0"/>
              <a:t>‹#›</a:t>
            </a:fld>
            <a:endParaRPr lang="en-IN"/>
          </a:p>
        </p:txBody>
      </p:sp>
    </p:spTree>
    <p:extLst>
      <p:ext uri="{BB962C8B-B14F-4D97-AF65-F5344CB8AC3E}">
        <p14:creationId xmlns:p14="http://schemas.microsoft.com/office/powerpoint/2010/main" val="1028196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6B30-0348-8DF0-EDD4-87D4B80A01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DBF59E-CB67-28E4-48EA-EFD716569A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0C0146-9B18-477B-BF58-FAA9F6F113E8}"/>
              </a:ext>
            </a:extLst>
          </p:cNvPr>
          <p:cNvSpPr>
            <a:spLocks noGrp="1"/>
          </p:cNvSpPr>
          <p:nvPr>
            <p:ph type="dt" sz="half" idx="10"/>
          </p:nvPr>
        </p:nvSpPr>
        <p:spPr/>
        <p:txBody>
          <a:bodyPr/>
          <a:lstStyle/>
          <a:p>
            <a:fld id="{AE411CED-EB09-497C-BCCE-F15F319049E2}" type="datetimeFigureOut">
              <a:rPr lang="en-IN" smtClean="0"/>
              <a:t>13-09-2022</a:t>
            </a:fld>
            <a:endParaRPr lang="en-IN"/>
          </a:p>
        </p:txBody>
      </p:sp>
      <p:sp>
        <p:nvSpPr>
          <p:cNvPr id="5" name="Footer Placeholder 4">
            <a:extLst>
              <a:ext uri="{FF2B5EF4-FFF2-40B4-BE49-F238E27FC236}">
                <a16:creationId xmlns:a16="http://schemas.microsoft.com/office/drawing/2014/main" id="{C14742AF-D741-80E1-DD22-4C5C4ACA96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EB97F1-AC91-7E19-0A51-85FF87FA70F3}"/>
              </a:ext>
            </a:extLst>
          </p:cNvPr>
          <p:cNvSpPr>
            <a:spLocks noGrp="1"/>
          </p:cNvSpPr>
          <p:nvPr>
            <p:ph type="sldNum" sz="quarter" idx="12"/>
          </p:nvPr>
        </p:nvSpPr>
        <p:spPr/>
        <p:txBody>
          <a:bodyPr/>
          <a:lstStyle/>
          <a:p>
            <a:fld id="{B71401BE-4DFA-40E5-A928-1C01CEF513DA}" type="slidenum">
              <a:rPr lang="en-IN" smtClean="0"/>
              <a:t>‹#›</a:t>
            </a:fld>
            <a:endParaRPr lang="en-IN"/>
          </a:p>
        </p:txBody>
      </p:sp>
    </p:spTree>
    <p:extLst>
      <p:ext uri="{BB962C8B-B14F-4D97-AF65-F5344CB8AC3E}">
        <p14:creationId xmlns:p14="http://schemas.microsoft.com/office/powerpoint/2010/main" val="244885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A2EE-48FE-9EED-FF1E-16F09C498A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8C554F-2CFF-9324-55C3-A760B31BE8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405BE8-668C-2659-D43B-6229C5583A43}"/>
              </a:ext>
            </a:extLst>
          </p:cNvPr>
          <p:cNvSpPr>
            <a:spLocks noGrp="1"/>
          </p:cNvSpPr>
          <p:nvPr>
            <p:ph type="dt" sz="half" idx="10"/>
          </p:nvPr>
        </p:nvSpPr>
        <p:spPr/>
        <p:txBody>
          <a:bodyPr/>
          <a:lstStyle/>
          <a:p>
            <a:fld id="{AE411CED-EB09-497C-BCCE-F15F319049E2}" type="datetimeFigureOut">
              <a:rPr lang="en-IN" smtClean="0"/>
              <a:t>13-09-2022</a:t>
            </a:fld>
            <a:endParaRPr lang="en-IN"/>
          </a:p>
        </p:txBody>
      </p:sp>
      <p:sp>
        <p:nvSpPr>
          <p:cNvPr id="5" name="Footer Placeholder 4">
            <a:extLst>
              <a:ext uri="{FF2B5EF4-FFF2-40B4-BE49-F238E27FC236}">
                <a16:creationId xmlns:a16="http://schemas.microsoft.com/office/drawing/2014/main" id="{DFE446EA-2A74-8BAF-4E86-1CC28E2EC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76AC69-B13E-C958-F44D-DEA98D48E146}"/>
              </a:ext>
            </a:extLst>
          </p:cNvPr>
          <p:cNvSpPr>
            <a:spLocks noGrp="1"/>
          </p:cNvSpPr>
          <p:nvPr>
            <p:ph type="sldNum" sz="quarter" idx="12"/>
          </p:nvPr>
        </p:nvSpPr>
        <p:spPr/>
        <p:txBody>
          <a:bodyPr/>
          <a:lstStyle/>
          <a:p>
            <a:fld id="{B71401BE-4DFA-40E5-A928-1C01CEF513DA}" type="slidenum">
              <a:rPr lang="en-IN" smtClean="0"/>
              <a:t>‹#›</a:t>
            </a:fld>
            <a:endParaRPr lang="en-IN"/>
          </a:p>
        </p:txBody>
      </p:sp>
    </p:spTree>
    <p:extLst>
      <p:ext uri="{BB962C8B-B14F-4D97-AF65-F5344CB8AC3E}">
        <p14:creationId xmlns:p14="http://schemas.microsoft.com/office/powerpoint/2010/main" val="265133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783F-2641-3679-C38B-B1062BF407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CEFC28-8EFC-B141-B7B1-EAEC4489CA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E64421-C138-B618-016C-04FFC20193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C4EB7A-3A7C-E252-9BFC-64D2B05CBE69}"/>
              </a:ext>
            </a:extLst>
          </p:cNvPr>
          <p:cNvSpPr>
            <a:spLocks noGrp="1"/>
          </p:cNvSpPr>
          <p:nvPr>
            <p:ph type="dt" sz="half" idx="10"/>
          </p:nvPr>
        </p:nvSpPr>
        <p:spPr/>
        <p:txBody>
          <a:bodyPr/>
          <a:lstStyle/>
          <a:p>
            <a:fld id="{AE411CED-EB09-497C-BCCE-F15F319049E2}" type="datetimeFigureOut">
              <a:rPr lang="en-IN" smtClean="0"/>
              <a:t>13-09-2022</a:t>
            </a:fld>
            <a:endParaRPr lang="en-IN"/>
          </a:p>
        </p:txBody>
      </p:sp>
      <p:sp>
        <p:nvSpPr>
          <p:cNvPr id="6" name="Footer Placeholder 5">
            <a:extLst>
              <a:ext uri="{FF2B5EF4-FFF2-40B4-BE49-F238E27FC236}">
                <a16:creationId xmlns:a16="http://schemas.microsoft.com/office/drawing/2014/main" id="{026EFF74-EE77-95F2-89ED-928FEAAA19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043D64-1FF7-E270-81B2-68BD02BB6D22}"/>
              </a:ext>
            </a:extLst>
          </p:cNvPr>
          <p:cNvSpPr>
            <a:spLocks noGrp="1"/>
          </p:cNvSpPr>
          <p:nvPr>
            <p:ph type="sldNum" sz="quarter" idx="12"/>
          </p:nvPr>
        </p:nvSpPr>
        <p:spPr/>
        <p:txBody>
          <a:bodyPr/>
          <a:lstStyle/>
          <a:p>
            <a:fld id="{B71401BE-4DFA-40E5-A928-1C01CEF513DA}" type="slidenum">
              <a:rPr lang="en-IN" smtClean="0"/>
              <a:t>‹#›</a:t>
            </a:fld>
            <a:endParaRPr lang="en-IN"/>
          </a:p>
        </p:txBody>
      </p:sp>
    </p:spTree>
    <p:extLst>
      <p:ext uri="{BB962C8B-B14F-4D97-AF65-F5344CB8AC3E}">
        <p14:creationId xmlns:p14="http://schemas.microsoft.com/office/powerpoint/2010/main" val="3521034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654E-3134-3356-AE03-60F42D0319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4BC326-13AE-63BF-3B59-2020349CA6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463743-B878-9235-B03D-3720C948E3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4B834E-1101-ECB5-9C47-7CF522BBA4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2A2C10-F31E-5994-573E-E125F2932D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669505-5B99-4CD0-2E59-C4F1CB44E2BB}"/>
              </a:ext>
            </a:extLst>
          </p:cNvPr>
          <p:cNvSpPr>
            <a:spLocks noGrp="1"/>
          </p:cNvSpPr>
          <p:nvPr>
            <p:ph type="dt" sz="half" idx="10"/>
          </p:nvPr>
        </p:nvSpPr>
        <p:spPr/>
        <p:txBody>
          <a:bodyPr/>
          <a:lstStyle/>
          <a:p>
            <a:fld id="{AE411CED-EB09-497C-BCCE-F15F319049E2}" type="datetimeFigureOut">
              <a:rPr lang="en-IN" smtClean="0"/>
              <a:t>13-09-2022</a:t>
            </a:fld>
            <a:endParaRPr lang="en-IN"/>
          </a:p>
        </p:txBody>
      </p:sp>
      <p:sp>
        <p:nvSpPr>
          <p:cNvPr id="8" name="Footer Placeholder 7">
            <a:extLst>
              <a:ext uri="{FF2B5EF4-FFF2-40B4-BE49-F238E27FC236}">
                <a16:creationId xmlns:a16="http://schemas.microsoft.com/office/drawing/2014/main" id="{DD62331B-487B-EDFB-5EE7-43236736AF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FE802D-3D69-4F3D-10E3-B819DF21EA6E}"/>
              </a:ext>
            </a:extLst>
          </p:cNvPr>
          <p:cNvSpPr>
            <a:spLocks noGrp="1"/>
          </p:cNvSpPr>
          <p:nvPr>
            <p:ph type="sldNum" sz="quarter" idx="12"/>
          </p:nvPr>
        </p:nvSpPr>
        <p:spPr/>
        <p:txBody>
          <a:bodyPr/>
          <a:lstStyle/>
          <a:p>
            <a:fld id="{B71401BE-4DFA-40E5-A928-1C01CEF513DA}" type="slidenum">
              <a:rPr lang="en-IN" smtClean="0"/>
              <a:t>‹#›</a:t>
            </a:fld>
            <a:endParaRPr lang="en-IN"/>
          </a:p>
        </p:txBody>
      </p:sp>
    </p:spTree>
    <p:extLst>
      <p:ext uri="{BB962C8B-B14F-4D97-AF65-F5344CB8AC3E}">
        <p14:creationId xmlns:p14="http://schemas.microsoft.com/office/powerpoint/2010/main" val="334877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A7888-FD29-9F8B-8B38-CD4BA1D8E3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7F3CE7-AEB0-E261-C971-168605C87D1E}"/>
              </a:ext>
            </a:extLst>
          </p:cNvPr>
          <p:cNvSpPr>
            <a:spLocks noGrp="1"/>
          </p:cNvSpPr>
          <p:nvPr>
            <p:ph type="dt" sz="half" idx="10"/>
          </p:nvPr>
        </p:nvSpPr>
        <p:spPr/>
        <p:txBody>
          <a:bodyPr/>
          <a:lstStyle/>
          <a:p>
            <a:fld id="{AE411CED-EB09-497C-BCCE-F15F319049E2}" type="datetimeFigureOut">
              <a:rPr lang="en-IN" smtClean="0"/>
              <a:t>13-09-2022</a:t>
            </a:fld>
            <a:endParaRPr lang="en-IN"/>
          </a:p>
        </p:txBody>
      </p:sp>
      <p:sp>
        <p:nvSpPr>
          <p:cNvPr id="4" name="Footer Placeholder 3">
            <a:extLst>
              <a:ext uri="{FF2B5EF4-FFF2-40B4-BE49-F238E27FC236}">
                <a16:creationId xmlns:a16="http://schemas.microsoft.com/office/drawing/2014/main" id="{C035D513-3BD9-56D2-1F27-73D9D9286C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FC51F0-2C78-F403-E42B-75BD3AA75DA7}"/>
              </a:ext>
            </a:extLst>
          </p:cNvPr>
          <p:cNvSpPr>
            <a:spLocks noGrp="1"/>
          </p:cNvSpPr>
          <p:nvPr>
            <p:ph type="sldNum" sz="quarter" idx="12"/>
          </p:nvPr>
        </p:nvSpPr>
        <p:spPr/>
        <p:txBody>
          <a:bodyPr/>
          <a:lstStyle/>
          <a:p>
            <a:fld id="{B71401BE-4DFA-40E5-A928-1C01CEF513DA}" type="slidenum">
              <a:rPr lang="en-IN" smtClean="0"/>
              <a:t>‹#›</a:t>
            </a:fld>
            <a:endParaRPr lang="en-IN"/>
          </a:p>
        </p:txBody>
      </p:sp>
    </p:spTree>
    <p:extLst>
      <p:ext uri="{BB962C8B-B14F-4D97-AF65-F5344CB8AC3E}">
        <p14:creationId xmlns:p14="http://schemas.microsoft.com/office/powerpoint/2010/main" val="1220661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65641-85BA-6D38-1933-F60A35FA6E69}"/>
              </a:ext>
            </a:extLst>
          </p:cNvPr>
          <p:cNvSpPr>
            <a:spLocks noGrp="1"/>
          </p:cNvSpPr>
          <p:nvPr>
            <p:ph type="dt" sz="half" idx="10"/>
          </p:nvPr>
        </p:nvSpPr>
        <p:spPr/>
        <p:txBody>
          <a:bodyPr/>
          <a:lstStyle/>
          <a:p>
            <a:fld id="{AE411CED-EB09-497C-BCCE-F15F319049E2}" type="datetimeFigureOut">
              <a:rPr lang="en-IN" smtClean="0"/>
              <a:t>13-09-2022</a:t>
            </a:fld>
            <a:endParaRPr lang="en-IN"/>
          </a:p>
        </p:txBody>
      </p:sp>
      <p:sp>
        <p:nvSpPr>
          <p:cNvPr id="3" name="Footer Placeholder 2">
            <a:extLst>
              <a:ext uri="{FF2B5EF4-FFF2-40B4-BE49-F238E27FC236}">
                <a16:creationId xmlns:a16="http://schemas.microsoft.com/office/drawing/2014/main" id="{80C97D1A-7375-D2E2-988A-8AF7B2C002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8C36EC-8F9B-E274-7C16-8592AD511BE0}"/>
              </a:ext>
            </a:extLst>
          </p:cNvPr>
          <p:cNvSpPr>
            <a:spLocks noGrp="1"/>
          </p:cNvSpPr>
          <p:nvPr>
            <p:ph type="sldNum" sz="quarter" idx="12"/>
          </p:nvPr>
        </p:nvSpPr>
        <p:spPr/>
        <p:txBody>
          <a:bodyPr/>
          <a:lstStyle/>
          <a:p>
            <a:fld id="{B71401BE-4DFA-40E5-A928-1C01CEF513DA}" type="slidenum">
              <a:rPr lang="en-IN" smtClean="0"/>
              <a:t>‹#›</a:t>
            </a:fld>
            <a:endParaRPr lang="en-IN"/>
          </a:p>
        </p:txBody>
      </p:sp>
    </p:spTree>
    <p:extLst>
      <p:ext uri="{BB962C8B-B14F-4D97-AF65-F5344CB8AC3E}">
        <p14:creationId xmlns:p14="http://schemas.microsoft.com/office/powerpoint/2010/main" val="1357456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CB88-B4A8-7868-2763-E5E7ED86E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5F6CCD-FFAF-5139-8BB6-D17EB19D00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050787-FA36-74EC-A6FB-8D40274C61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1DA3ED-86AC-DCD0-6853-19C4B392E138}"/>
              </a:ext>
            </a:extLst>
          </p:cNvPr>
          <p:cNvSpPr>
            <a:spLocks noGrp="1"/>
          </p:cNvSpPr>
          <p:nvPr>
            <p:ph type="dt" sz="half" idx="10"/>
          </p:nvPr>
        </p:nvSpPr>
        <p:spPr/>
        <p:txBody>
          <a:bodyPr/>
          <a:lstStyle/>
          <a:p>
            <a:fld id="{AE411CED-EB09-497C-BCCE-F15F319049E2}" type="datetimeFigureOut">
              <a:rPr lang="en-IN" smtClean="0"/>
              <a:t>13-09-2022</a:t>
            </a:fld>
            <a:endParaRPr lang="en-IN"/>
          </a:p>
        </p:txBody>
      </p:sp>
      <p:sp>
        <p:nvSpPr>
          <p:cNvPr id="6" name="Footer Placeholder 5">
            <a:extLst>
              <a:ext uri="{FF2B5EF4-FFF2-40B4-BE49-F238E27FC236}">
                <a16:creationId xmlns:a16="http://schemas.microsoft.com/office/drawing/2014/main" id="{48B3F23F-EB15-A334-2CE1-A565145E17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CF0FD5-4A4B-E75E-4AE5-A8DF74F546B8}"/>
              </a:ext>
            </a:extLst>
          </p:cNvPr>
          <p:cNvSpPr>
            <a:spLocks noGrp="1"/>
          </p:cNvSpPr>
          <p:nvPr>
            <p:ph type="sldNum" sz="quarter" idx="12"/>
          </p:nvPr>
        </p:nvSpPr>
        <p:spPr/>
        <p:txBody>
          <a:bodyPr/>
          <a:lstStyle/>
          <a:p>
            <a:fld id="{B71401BE-4DFA-40E5-A928-1C01CEF513DA}" type="slidenum">
              <a:rPr lang="en-IN" smtClean="0"/>
              <a:t>‹#›</a:t>
            </a:fld>
            <a:endParaRPr lang="en-IN"/>
          </a:p>
        </p:txBody>
      </p:sp>
    </p:spTree>
    <p:extLst>
      <p:ext uri="{BB962C8B-B14F-4D97-AF65-F5344CB8AC3E}">
        <p14:creationId xmlns:p14="http://schemas.microsoft.com/office/powerpoint/2010/main" val="3606603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FDE4F-5472-34CE-3295-661DEF6B5E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268AFB-B836-F4CF-E82E-80AEC91771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4D612E-5F18-E56B-AC93-634C7F149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DA3863-2F93-4FCA-F79D-17383C9A94D7}"/>
              </a:ext>
            </a:extLst>
          </p:cNvPr>
          <p:cNvSpPr>
            <a:spLocks noGrp="1"/>
          </p:cNvSpPr>
          <p:nvPr>
            <p:ph type="dt" sz="half" idx="10"/>
          </p:nvPr>
        </p:nvSpPr>
        <p:spPr/>
        <p:txBody>
          <a:bodyPr/>
          <a:lstStyle/>
          <a:p>
            <a:fld id="{AE411CED-EB09-497C-BCCE-F15F319049E2}" type="datetimeFigureOut">
              <a:rPr lang="en-IN" smtClean="0"/>
              <a:t>13-09-2022</a:t>
            </a:fld>
            <a:endParaRPr lang="en-IN"/>
          </a:p>
        </p:txBody>
      </p:sp>
      <p:sp>
        <p:nvSpPr>
          <p:cNvPr id="6" name="Footer Placeholder 5">
            <a:extLst>
              <a:ext uri="{FF2B5EF4-FFF2-40B4-BE49-F238E27FC236}">
                <a16:creationId xmlns:a16="http://schemas.microsoft.com/office/drawing/2014/main" id="{360F4B6F-BBD9-89B3-6545-CE624E03D2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4F50E5-6CBF-99E3-7258-6182AFB76CC1}"/>
              </a:ext>
            </a:extLst>
          </p:cNvPr>
          <p:cNvSpPr>
            <a:spLocks noGrp="1"/>
          </p:cNvSpPr>
          <p:nvPr>
            <p:ph type="sldNum" sz="quarter" idx="12"/>
          </p:nvPr>
        </p:nvSpPr>
        <p:spPr/>
        <p:txBody>
          <a:bodyPr/>
          <a:lstStyle/>
          <a:p>
            <a:fld id="{B71401BE-4DFA-40E5-A928-1C01CEF513DA}" type="slidenum">
              <a:rPr lang="en-IN" smtClean="0"/>
              <a:t>‹#›</a:t>
            </a:fld>
            <a:endParaRPr lang="en-IN"/>
          </a:p>
        </p:txBody>
      </p:sp>
    </p:spTree>
    <p:extLst>
      <p:ext uri="{BB962C8B-B14F-4D97-AF65-F5344CB8AC3E}">
        <p14:creationId xmlns:p14="http://schemas.microsoft.com/office/powerpoint/2010/main" val="73256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117EAA-D4D5-C7ED-650D-94A70818B9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57247E-2FC9-D969-31ED-CD4F1D02F8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D10D0D-5FA8-5D1C-CBA0-AD07463EB3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411CED-EB09-497C-BCCE-F15F319049E2}" type="datetimeFigureOut">
              <a:rPr lang="en-IN" smtClean="0"/>
              <a:t>13-09-2022</a:t>
            </a:fld>
            <a:endParaRPr lang="en-IN"/>
          </a:p>
        </p:txBody>
      </p:sp>
      <p:sp>
        <p:nvSpPr>
          <p:cNvPr id="5" name="Footer Placeholder 4">
            <a:extLst>
              <a:ext uri="{FF2B5EF4-FFF2-40B4-BE49-F238E27FC236}">
                <a16:creationId xmlns:a16="http://schemas.microsoft.com/office/drawing/2014/main" id="{3CD24CEE-2928-C55C-A54F-196D35E8EE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0CB115-03F6-9B96-FEE0-5AD69874B7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401BE-4DFA-40E5-A928-1C01CEF513DA}" type="slidenum">
              <a:rPr lang="en-IN" smtClean="0"/>
              <a:t>‹#›</a:t>
            </a:fld>
            <a:endParaRPr lang="en-IN"/>
          </a:p>
        </p:txBody>
      </p:sp>
    </p:spTree>
    <p:extLst>
      <p:ext uri="{BB962C8B-B14F-4D97-AF65-F5344CB8AC3E}">
        <p14:creationId xmlns:p14="http://schemas.microsoft.com/office/powerpoint/2010/main" val="14946226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4100D-AE9A-1F4D-772F-CB1C7A84FE69}"/>
              </a:ext>
            </a:extLst>
          </p:cNvPr>
          <p:cNvSpPr>
            <a:spLocks noGrp="1"/>
          </p:cNvSpPr>
          <p:nvPr>
            <p:ph type="title"/>
          </p:nvPr>
        </p:nvSpPr>
        <p:spPr/>
        <p:txBody>
          <a:bodyPr>
            <a:normAutofit/>
          </a:bodyPr>
          <a:lstStyle/>
          <a:p>
            <a:pPr algn="just"/>
            <a:r>
              <a:rPr lang="en-IN" sz="5400" b="1" i="1" u="sng" dirty="0"/>
              <a:t>WELCOME TO OUR PRESENTATION</a:t>
            </a:r>
          </a:p>
        </p:txBody>
      </p:sp>
      <p:sp>
        <p:nvSpPr>
          <p:cNvPr id="3" name="Content Placeholder 2">
            <a:extLst>
              <a:ext uri="{FF2B5EF4-FFF2-40B4-BE49-F238E27FC236}">
                <a16:creationId xmlns:a16="http://schemas.microsoft.com/office/drawing/2014/main" id="{F39014A0-F6D8-4647-D59C-FD5865E6DD19}"/>
              </a:ext>
            </a:extLst>
          </p:cNvPr>
          <p:cNvSpPr>
            <a:spLocks noGrp="1"/>
          </p:cNvSpPr>
          <p:nvPr>
            <p:ph idx="1"/>
          </p:nvPr>
        </p:nvSpPr>
        <p:spPr>
          <a:xfrm>
            <a:off x="838200" y="2047875"/>
            <a:ext cx="10515600" cy="4129088"/>
          </a:xfrm>
        </p:spPr>
        <p:txBody>
          <a:bodyPr>
            <a:normAutofit fontScale="85000" lnSpcReduction="20000"/>
          </a:bodyPr>
          <a:lstStyle/>
          <a:p>
            <a:pPr marL="0" indent="0">
              <a:buNone/>
            </a:pPr>
            <a:r>
              <a:rPr lang="en-US" sz="5200" b="1" i="1" dirty="0"/>
              <a:t>Financial Analysis of different States</a:t>
            </a:r>
          </a:p>
          <a:p>
            <a:pPr marL="0" indent="0">
              <a:buNone/>
            </a:pPr>
            <a:endParaRPr lang="en-US" sz="4800" b="1" i="1" u="sng" dirty="0"/>
          </a:p>
          <a:p>
            <a:pPr marL="0" indent="0">
              <a:buNone/>
            </a:pPr>
            <a:r>
              <a:rPr lang="en-US" sz="4800" b="1" i="1" dirty="0"/>
              <a:t>Team Members :-</a:t>
            </a:r>
          </a:p>
          <a:p>
            <a:pPr marL="0" indent="0">
              <a:buNone/>
            </a:pPr>
            <a:endParaRPr lang="en-US" sz="4800" b="1" i="1" u="sng" dirty="0"/>
          </a:p>
          <a:p>
            <a:pPr marL="914400" indent="-914400">
              <a:buAutoNum type="arabicPeriod"/>
            </a:pPr>
            <a:r>
              <a:rPr lang="en-IN" sz="4800" b="1" dirty="0"/>
              <a:t>Priya Suhag</a:t>
            </a:r>
          </a:p>
          <a:p>
            <a:pPr marL="914400" indent="-914400">
              <a:buAutoNum type="arabicPeriod"/>
            </a:pPr>
            <a:r>
              <a:rPr lang="en-IN" sz="4800" b="1" dirty="0" err="1"/>
              <a:t>Shivam</a:t>
            </a:r>
            <a:r>
              <a:rPr lang="en-IN" sz="4800" b="1" dirty="0"/>
              <a:t> Kumar</a:t>
            </a:r>
          </a:p>
          <a:p>
            <a:pPr marL="914400" indent="-914400">
              <a:buAutoNum type="arabicPeriod"/>
            </a:pPr>
            <a:r>
              <a:rPr lang="en-IN" sz="4800" b="1" dirty="0"/>
              <a:t>Rishikesh Singh</a:t>
            </a:r>
          </a:p>
        </p:txBody>
      </p:sp>
    </p:spTree>
    <p:extLst>
      <p:ext uri="{BB962C8B-B14F-4D97-AF65-F5344CB8AC3E}">
        <p14:creationId xmlns:p14="http://schemas.microsoft.com/office/powerpoint/2010/main" val="226394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8B61-E5F0-81EC-3D36-5D90F852C5B5}"/>
              </a:ext>
            </a:extLst>
          </p:cNvPr>
          <p:cNvSpPr>
            <a:spLocks noGrp="1"/>
          </p:cNvSpPr>
          <p:nvPr>
            <p:ph type="title"/>
          </p:nvPr>
        </p:nvSpPr>
        <p:spPr>
          <a:xfrm>
            <a:off x="838200" y="365125"/>
            <a:ext cx="10515600" cy="6092825"/>
          </a:xfrm>
        </p:spPr>
        <p:txBody>
          <a:bodyPr>
            <a:normAutofit/>
          </a:bodyPr>
          <a:lstStyle/>
          <a:p>
            <a:pPr algn="ctr"/>
            <a:r>
              <a:rPr lang="en-IN" sz="9600" b="1" i="1" dirty="0">
                <a:solidFill>
                  <a:schemeClr val="tx1">
                    <a:lumMod val="95000"/>
                  </a:schemeClr>
                </a:solidFill>
              </a:rPr>
              <a:t>Thank You</a:t>
            </a:r>
          </a:p>
        </p:txBody>
      </p:sp>
    </p:spTree>
    <p:extLst>
      <p:ext uri="{BB962C8B-B14F-4D97-AF65-F5344CB8AC3E}">
        <p14:creationId xmlns:p14="http://schemas.microsoft.com/office/powerpoint/2010/main" val="189528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27D9-F81C-A171-A76C-D79C0638A700}"/>
              </a:ext>
            </a:extLst>
          </p:cNvPr>
          <p:cNvSpPr>
            <a:spLocks noGrp="1"/>
          </p:cNvSpPr>
          <p:nvPr>
            <p:ph type="ctrTitle"/>
          </p:nvPr>
        </p:nvSpPr>
        <p:spPr>
          <a:xfrm>
            <a:off x="1524000" y="333375"/>
            <a:ext cx="9144000" cy="1466850"/>
          </a:xfrm>
        </p:spPr>
        <p:txBody>
          <a:bodyPr>
            <a:normAutofit/>
          </a:bodyPr>
          <a:lstStyle/>
          <a:p>
            <a:r>
              <a:rPr lang="en-IN" sz="4800" u="sng" dirty="0"/>
              <a:t>Introduction of our given Insights </a:t>
            </a:r>
            <a:r>
              <a:rPr lang="en-IN" sz="4800" dirty="0"/>
              <a:t>:-</a:t>
            </a:r>
            <a:br>
              <a:rPr lang="en-IN" sz="4800" dirty="0"/>
            </a:br>
            <a:endParaRPr lang="en-IN" sz="4800" b="1" i="1" u="sng" dirty="0"/>
          </a:p>
        </p:txBody>
      </p:sp>
      <p:sp>
        <p:nvSpPr>
          <p:cNvPr id="3" name="Subtitle 2">
            <a:extLst>
              <a:ext uri="{FF2B5EF4-FFF2-40B4-BE49-F238E27FC236}">
                <a16:creationId xmlns:a16="http://schemas.microsoft.com/office/drawing/2014/main" id="{6150157F-D9B6-528E-55B7-CFB86F09B54F}"/>
              </a:ext>
            </a:extLst>
          </p:cNvPr>
          <p:cNvSpPr>
            <a:spLocks noGrp="1"/>
          </p:cNvSpPr>
          <p:nvPr>
            <p:ph type="subTitle" idx="1"/>
          </p:nvPr>
        </p:nvSpPr>
        <p:spPr>
          <a:xfrm>
            <a:off x="1575335" y="1371599"/>
            <a:ext cx="9144000" cy="5372099"/>
          </a:xfrm>
        </p:spPr>
        <p:txBody>
          <a:bodyPr>
            <a:normAutofit fontScale="25000" lnSpcReduction="20000"/>
          </a:bodyPr>
          <a:lstStyle/>
          <a:p>
            <a:pPr algn="l"/>
            <a:r>
              <a:rPr lang="en-IN" sz="6400" dirty="0"/>
              <a:t>1} Aggregate Expenditure:- Aggregate Expenditure is a measure of state income. it is defined as the current </a:t>
            </a:r>
          </a:p>
          <a:p>
            <a:pPr algn="l"/>
            <a:r>
              <a:rPr lang="en-IN" sz="6400" dirty="0"/>
              <a:t>                                         value of all the finished goods and services in the state. It is the sum of total of all the  </a:t>
            </a:r>
          </a:p>
          <a:p>
            <a:pPr algn="l"/>
            <a:r>
              <a:rPr lang="en-IN" sz="6400" dirty="0"/>
              <a:t>                                         expenditure undertaken in the state by the factors during given period</a:t>
            </a:r>
          </a:p>
          <a:p>
            <a:pPr algn="l"/>
            <a:r>
              <a:rPr lang="en-IN" sz="6400" dirty="0"/>
              <a:t>                                         AE =  C + Ip + G + </a:t>
            </a:r>
            <a:r>
              <a:rPr lang="en-IN" sz="6400" dirty="0" err="1"/>
              <a:t>Nx</a:t>
            </a:r>
            <a:r>
              <a:rPr lang="en-IN" sz="6400" dirty="0"/>
              <a:t>    ( Where ,C = Household Consumption, Ip = Planned Investment</a:t>
            </a:r>
          </a:p>
          <a:p>
            <a:pPr algn="l"/>
            <a:r>
              <a:rPr lang="en-IN" sz="6400" dirty="0"/>
              <a:t>                                                                                  , G = Government Spending and </a:t>
            </a:r>
            <a:r>
              <a:rPr lang="en-IN" sz="6400" dirty="0" err="1"/>
              <a:t>Nx</a:t>
            </a:r>
            <a:r>
              <a:rPr lang="en-IN" sz="6400" dirty="0"/>
              <a:t> = Net Export )</a:t>
            </a:r>
          </a:p>
          <a:p>
            <a:pPr algn="l"/>
            <a:endParaRPr lang="en-IN" sz="6400" dirty="0"/>
          </a:p>
          <a:p>
            <a:pPr algn="l"/>
            <a:r>
              <a:rPr lang="en-IN" sz="6400" dirty="0"/>
              <a:t>2} Capital Expenditure :- Capital Expenditure is the measure of the money, which the state spends to buy, </a:t>
            </a:r>
          </a:p>
          <a:p>
            <a:pPr algn="l"/>
            <a:r>
              <a:rPr lang="en-IN" sz="6400" dirty="0"/>
              <a:t>                                         maintain, or improve its fixed assets such as Vehicles, buildings, equipment , lands etc</a:t>
            </a:r>
          </a:p>
          <a:p>
            <a:pPr algn="l"/>
            <a:endParaRPr lang="en-IN" sz="6400" dirty="0"/>
          </a:p>
          <a:p>
            <a:pPr algn="l"/>
            <a:r>
              <a:rPr lang="en-IN" sz="6400" dirty="0"/>
              <a:t>3} Gross Fiscal Deficits :- Gross Fiscal Deficits is the excess of Total Expenditure including loans net of  </a:t>
            </a:r>
          </a:p>
          <a:p>
            <a:pPr algn="l"/>
            <a:r>
              <a:rPr lang="en-IN" sz="6400" dirty="0"/>
              <a:t>                                         recovery over net of Revenue Receipts and Non-Debt Capital Receipts.</a:t>
            </a:r>
          </a:p>
          <a:p>
            <a:pPr algn="l"/>
            <a:r>
              <a:rPr lang="en-IN" sz="6400" dirty="0"/>
              <a:t>                                         GFD = Revenue Receipts + Non-Debt Creating Capital Receipts</a:t>
            </a:r>
          </a:p>
          <a:p>
            <a:pPr algn="l"/>
            <a:endParaRPr lang="en-IN" sz="6400" dirty="0"/>
          </a:p>
          <a:p>
            <a:pPr algn="l"/>
            <a:r>
              <a:rPr lang="en-IN" sz="6400" dirty="0"/>
              <a:t>4} Nominal GSDP of State = Nominal GSDP of State is the value of all the finished goods and services   </a:t>
            </a:r>
          </a:p>
          <a:p>
            <a:pPr algn="l"/>
            <a:r>
              <a:rPr lang="en-IN" sz="6400" dirty="0"/>
              <a:t>                                         produced by a state at their current market price. the overall production and </a:t>
            </a:r>
          </a:p>
          <a:p>
            <a:pPr algn="l"/>
            <a:r>
              <a:rPr lang="en-IN" sz="6400" dirty="0"/>
              <a:t>                                         distribution of goods in a state.</a:t>
            </a:r>
          </a:p>
          <a:p>
            <a:pPr algn="l"/>
            <a:r>
              <a:rPr lang="en-IN" sz="6400" dirty="0"/>
              <a:t>                                         GSDP = Consumption + Investments + Government Spending + Net Export </a:t>
            </a:r>
          </a:p>
          <a:p>
            <a:pPr algn="l"/>
            <a:endParaRPr lang="en-IN" sz="6400" dirty="0"/>
          </a:p>
          <a:p>
            <a:pPr algn="l"/>
            <a:endParaRPr lang="en-IN" sz="4800" dirty="0"/>
          </a:p>
          <a:p>
            <a:pPr algn="l"/>
            <a:endParaRPr lang="en-IN" sz="4800" dirty="0"/>
          </a:p>
          <a:p>
            <a:pPr algn="l"/>
            <a:endParaRPr lang="en-IN" sz="4800" dirty="0"/>
          </a:p>
          <a:p>
            <a:pPr algn="l"/>
            <a:r>
              <a:rPr lang="en-IN" sz="4800" dirty="0"/>
              <a:t>                                                                   </a:t>
            </a:r>
          </a:p>
        </p:txBody>
      </p:sp>
    </p:spTree>
    <p:extLst>
      <p:ext uri="{BB962C8B-B14F-4D97-AF65-F5344CB8AC3E}">
        <p14:creationId xmlns:p14="http://schemas.microsoft.com/office/powerpoint/2010/main" val="3759067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2FE98C-D3EB-A9D1-91CF-503190DAE9C8}"/>
              </a:ext>
            </a:extLst>
          </p:cNvPr>
          <p:cNvSpPr>
            <a:spLocks noGrp="1"/>
          </p:cNvSpPr>
          <p:nvPr>
            <p:ph idx="1"/>
          </p:nvPr>
        </p:nvSpPr>
        <p:spPr>
          <a:xfrm>
            <a:off x="838200" y="361950"/>
            <a:ext cx="10515600" cy="6153150"/>
          </a:xfrm>
        </p:spPr>
        <p:txBody>
          <a:bodyPr>
            <a:normAutofit fontScale="77500" lnSpcReduction="20000"/>
          </a:bodyPr>
          <a:lstStyle/>
          <a:p>
            <a:pPr marL="0" indent="0" algn="l">
              <a:buNone/>
            </a:pPr>
            <a:r>
              <a:rPr lang="en-IN" sz="2800" dirty="0"/>
              <a:t>5} Own tax Revenues :- Own tax Revenues includes revenues earned through                         </a:t>
            </a:r>
          </a:p>
          <a:p>
            <a:pPr marL="0" indent="0" algn="l">
              <a:buNone/>
            </a:pPr>
            <a:r>
              <a:rPr lang="en-IN" sz="2800" dirty="0"/>
              <a:t>                                          Sales tax , State Excise duty, SGST, Land Revenue, Stamps &amp;</a:t>
            </a:r>
          </a:p>
          <a:p>
            <a:pPr marL="0" indent="0" algn="l">
              <a:buNone/>
            </a:pPr>
            <a:r>
              <a:rPr lang="en-IN" sz="2800" dirty="0"/>
              <a:t>                                          Registrations etc. it accounts 70 % of total revenue.</a:t>
            </a:r>
          </a:p>
          <a:p>
            <a:pPr marL="0" indent="0" algn="l">
              <a:buNone/>
            </a:pPr>
            <a:endParaRPr lang="en-IN" sz="2800" dirty="0"/>
          </a:p>
          <a:p>
            <a:pPr marL="0" indent="0" algn="l">
              <a:buNone/>
            </a:pPr>
            <a:r>
              <a:rPr lang="en-IN" sz="2800" dirty="0"/>
              <a:t>6} Revenue Deficits :-  When Government Total Revenue Expenditure exceeds its Total </a:t>
            </a:r>
          </a:p>
          <a:p>
            <a:pPr marL="0" indent="0" algn="l">
              <a:buNone/>
            </a:pPr>
            <a:r>
              <a:rPr lang="en-IN" dirty="0"/>
              <a:t>                                        </a:t>
            </a:r>
            <a:r>
              <a:rPr lang="en-IN" sz="2800" dirty="0"/>
              <a:t>Revenue receipts </a:t>
            </a:r>
            <a:r>
              <a:rPr lang="en-IN" sz="2800" dirty="0" err="1"/>
              <a:t>i.e</a:t>
            </a:r>
            <a:r>
              <a:rPr lang="en-IN" sz="2800" dirty="0"/>
              <a:t>; Net Income is less than Net Expenditure.</a:t>
            </a:r>
          </a:p>
          <a:p>
            <a:pPr marL="0" indent="0" algn="l">
              <a:buNone/>
            </a:pPr>
            <a:r>
              <a:rPr lang="en-IN" sz="2800" dirty="0"/>
              <a:t>                                        Revenue Deficits = Total Revenue Receipts – Total Revenue  </a:t>
            </a:r>
          </a:p>
          <a:p>
            <a:pPr marL="0" indent="0" algn="l">
              <a:buNone/>
            </a:pPr>
            <a:r>
              <a:rPr lang="en-IN" dirty="0"/>
              <a:t>                                                                          </a:t>
            </a:r>
            <a:r>
              <a:rPr lang="en-IN" sz="2800" dirty="0"/>
              <a:t>Expenditure</a:t>
            </a:r>
          </a:p>
          <a:p>
            <a:pPr marL="0" indent="0" algn="l">
              <a:buNone/>
            </a:pPr>
            <a:endParaRPr lang="en-IN" sz="2800" dirty="0"/>
          </a:p>
          <a:p>
            <a:pPr marL="0" indent="0" algn="l">
              <a:buNone/>
            </a:pPr>
            <a:r>
              <a:rPr lang="en-IN" sz="2800" dirty="0"/>
              <a:t>7} Revenue Expenditure :- Revenue Expenditure are those expenditure of the </a:t>
            </a:r>
          </a:p>
          <a:p>
            <a:pPr marL="0" indent="0" algn="l">
              <a:buNone/>
            </a:pPr>
            <a:r>
              <a:rPr lang="en-IN" sz="2800" dirty="0"/>
              <a:t>                                         government that do not lead to the creation of fixed assets.</a:t>
            </a:r>
          </a:p>
          <a:p>
            <a:pPr marL="0" indent="0" algn="l">
              <a:buNone/>
            </a:pPr>
            <a:r>
              <a:rPr lang="en-IN" sz="2800" dirty="0"/>
              <a:t>                                         Example :- Accounting heads ( Paying Interest on loans),                    </a:t>
            </a:r>
          </a:p>
          <a:p>
            <a:pPr marL="0" indent="0" algn="l">
              <a:buNone/>
            </a:pPr>
            <a:r>
              <a:rPr lang="en-IN" dirty="0"/>
              <a:t>                                         </a:t>
            </a:r>
            <a:r>
              <a:rPr lang="en-IN" sz="2800" dirty="0"/>
              <a:t>Salaries, Pensions, Subsidies, Spend on different </a:t>
            </a:r>
            <a:r>
              <a:rPr lang="en-IN" sz="2800" dirty="0" err="1"/>
              <a:t>Ministeries</a:t>
            </a:r>
            <a:r>
              <a:rPr lang="en-IN" sz="2800" dirty="0"/>
              <a:t> &amp; Debt.</a:t>
            </a:r>
          </a:p>
          <a:p>
            <a:pPr marL="0" indent="0" algn="l">
              <a:buNone/>
            </a:pPr>
            <a:endParaRPr lang="en-IN" dirty="0"/>
          </a:p>
          <a:p>
            <a:pPr marL="0" indent="0" algn="l">
              <a:buNone/>
            </a:pPr>
            <a:r>
              <a:rPr lang="en-IN" dirty="0"/>
              <a:t>8} Social Sector Expenditure :- Social Sector Expenditure includes both Public and Private      </a:t>
            </a:r>
          </a:p>
          <a:p>
            <a:pPr marL="0" indent="0" algn="l">
              <a:buNone/>
            </a:pPr>
            <a:r>
              <a:rPr lang="en-IN" dirty="0"/>
              <a:t>                                          Expenditure </a:t>
            </a:r>
            <a:r>
              <a:rPr lang="en-IN" dirty="0" err="1"/>
              <a:t>i.e</a:t>
            </a:r>
            <a:r>
              <a:rPr lang="en-IN" dirty="0"/>
              <a:t>; Cash benefits, Direct-in-kind Provisions of goods</a:t>
            </a:r>
          </a:p>
          <a:p>
            <a:pPr marL="0" indent="0" algn="l">
              <a:buNone/>
            </a:pPr>
            <a:r>
              <a:rPr lang="en-IN" sz="2800" dirty="0"/>
              <a:t>                                          and Services and Tax breaks in Social Purposes.</a:t>
            </a:r>
          </a:p>
          <a:p>
            <a:endParaRPr lang="en-IN" dirty="0"/>
          </a:p>
        </p:txBody>
      </p:sp>
    </p:spTree>
    <p:extLst>
      <p:ext uri="{BB962C8B-B14F-4D97-AF65-F5344CB8AC3E}">
        <p14:creationId xmlns:p14="http://schemas.microsoft.com/office/powerpoint/2010/main" val="2186135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E0F00-EB11-5D1B-55D6-1C5EAE54FD70}"/>
              </a:ext>
            </a:extLst>
          </p:cNvPr>
          <p:cNvSpPr>
            <a:spLocks noGrp="1"/>
          </p:cNvSpPr>
          <p:nvPr>
            <p:ph type="title"/>
          </p:nvPr>
        </p:nvSpPr>
        <p:spPr>
          <a:xfrm>
            <a:off x="838200" y="288926"/>
            <a:ext cx="10515600" cy="825500"/>
          </a:xfrm>
        </p:spPr>
        <p:txBody>
          <a:bodyPr/>
          <a:lstStyle/>
          <a:p>
            <a:r>
              <a:rPr lang="en-IN" b="1" i="1" u="sng" dirty="0"/>
              <a:t>Date Cleaning Steps :-</a:t>
            </a:r>
          </a:p>
        </p:txBody>
      </p:sp>
      <p:sp>
        <p:nvSpPr>
          <p:cNvPr id="3" name="Content Placeholder 2">
            <a:extLst>
              <a:ext uri="{FF2B5EF4-FFF2-40B4-BE49-F238E27FC236}">
                <a16:creationId xmlns:a16="http://schemas.microsoft.com/office/drawing/2014/main" id="{F8873E8B-CD58-0C65-7EB4-EB0382BF8B1A}"/>
              </a:ext>
            </a:extLst>
          </p:cNvPr>
          <p:cNvSpPr>
            <a:spLocks noGrp="1"/>
          </p:cNvSpPr>
          <p:nvPr>
            <p:ph idx="1"/>
          </p:nvPr>
        </p:nvSpPr>
        <p:spPr>
          <a:xfrm>
            <a:off x="838200" y="1304924"/>
            <a:ext cx="10515600" cy="5264149"/>
          </a:xfrm>
        </p:spPr>
        <p:txBody>
          <a:bodyPr>
            <a:normAutofit lnSpcReduction="10000"/>
          </a:bodyPr>
          <a:lstStyle/>
          <a:p>
            <a:r>
              <a:rPr lang="en-IN" sz="3600" dirty="0"/>
              <a:t>Handling with the missing values or incorrect values.</a:t>
            </a:r>
          </a:p>
          <a:p>
            <a:r>
              <a:rPr lang="en-IN" sz="3600" dirty="0"/>
              <a:t>We placed incorrect values with Null values.</a:t>
            </a:r>
          </a:p>
          <a:p>
            <a:r>
              <a:rPr lang="en-IN" sz="3600" dirty="0"/>
              <a:t>We Transposed the every single table(Row to Column, Column to Row).</a:t>
            </a:r>
          </a:p>
          <a:p>
            <a:r>
              <a:rPr lang="en-IN" sz="3600" dirty="0"/>
              <a:t>Then we Import the csv data into the </a:t>
            </a:r>
            <a:r>
              <a:rPr lang="en-IN" sz="3600" dirty="0" err="1"/>
              <a:t>Sql</a:t>
            </a:r>
            <a:r>
              <a:rPr lang="en-IN" sz="3600" dirty="0"/>
              <a:t>.</a:t>
            </a:r>
          </a:p>
          <a:p>
            <a:r>
              <a:rPr lang="en-IN" sz="3600" dirty="0"/>
              <a:t>Then we performed the 5-years Grouping on the data.</a:t>
            </a:r>
          </a:p>
          <a:p>
            <a:r>
              <a:rPr lang="en-IN" sz="3600" dirty="0"/>
              <a:t>Again we did export the data in the Excel to transpose the data again.</a:t>
            </a:r>
          </a:p>
          <a:p>
            <a:r>
              <a:rPr lang="en-IN" sz="3600" dirty="0"/>
              <a:t>Then we re-imported the data for further analysis.</a:t>
            </a:r>
          </a:p>
          <a:p>
            <a:endParaRPr lang="en-IN" sz="3600" dirty="0"/>
          </a:p>
          <a:p>
            <a:endParaRPr lang="en-IN" dirty="0"/>
          </a:p>
          <a:p>
            <a:endParaRPr lang="en-IN" dirty="0"/>
          </a:p>
        </p:txBody>
      </p:sp>
    </p:spTree>
    <p:extLst>
      <p:ext uri="{BB962C8B-B14F-4D97-AF65-F5344CB8AC3E}">
        <p14:creationId xmlns:p14="http://schemas.microsoft.com/office/powerpoint/2010/main" val="409881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AD190-9226-3871-0F24-D010150DF1D8}"/>
              </a:ext>
            </a:extLst>
          </p:cNvPr>
          <p:cNvSpPr>
            <a:spLocks noGrp="1"/>
          </p:cNvSpPr>
          <p:nvPr>
            <p:ph type="title"/>
          </p:nvPr>
        </p:nvSpPr>
        <p:spPr>
          <a:xfrm>
            <a:off x="838200" y="365125"/>
            <a:ext cx="10515600" cy="1325563"/>
          </a:xfrm>
        </p:spPr>
        <p:txBody>
          <a:bodyPr/>
          <a:lstStyle/>
          <a:p>
            <a:r>
              <a:rPr lang="en-IN" b="1" i="1" u="sng" dirty="0"/>
              <a:t>Analysis of each questions :-</a:t>
            </a:r>
          </a:p>
        </p:txBody>
      </p:sp>
      <p:sp>
        <p:nvSpPr>
          <p:cNvPr id="3" name="Content Placeholder 2">
            <a:extLst>
              <a:ext uri="{FF2B5EF4-FFF2-40B4-BE49-F238E27FC236}">
                <a16:creationId xmlns:a16="http://schemas.microsoft.com/office/drawing/2014/main" id="{4320A3C7-AF54-A335-2F0B-C43AEBA14D75}"/>
              </a:ext>
            </a:extLst>
          </p:cNvPr>
          <p:cNvSpPr>
            <a:spLocks noGrp="1"/>
          </p:cNvSpPr>
          <p:nvPr>
            <p:ph idx="1"/>
          </p:nvPr>
        </p:nvSpPr>
        <p:spPr>
          <a:xfrm>
            <a:off x="838200" y="1690688"/>
            <a:ext cx="10515600" cy="4976811"/>
          </a:xfrm>
        </p:spPr>
        <p:txBody>
          <a:bodyPr>
            <a:normAutofit fontScale="25000" lnSpcReduction="20000"/>
          </a:bodyPr>
          <a:lstStyle/>
          <a:p>
            <a:pPr marL="0" indent="0">
              <a:buNone/>
            </a:pPr>
            <a:r>
              <a:rPr lang="en-US" sz="8000" dirty="0"/>
              <a:t>Q} Showing correlation between Fiscal Deficits and Capital                 </a:t>
            </a:r>
          </a:p>
          <a:p>
            <a:pPr marL="0" indent="0">
              <a:buNone/>
            </a:pPr>
            <a:r>
              <a:rPr lang="en-US" sz="8000" dirty="0"/>
              <a:t>        Expenditure:-</a:t>
            </a:r>
          </a:p>
          <a:p>
            <a:pPr marL="0" indent="0">
              <a:buNone/>
            </a:pPr>
            <a:r>
              <a:rPr lang="en-US" sz="8000" dirty="0"/>
              <a:t>        Correlation = 0.92260475</a:t>
            </a:r>
          </a:p>
          <a:p>
            <a:pPr marL="0" indent="0">
              <a:buNone/>
            </a:pPr>
            <a:r>
              <a:rPr lang="en-US" sz="8000" dirty="0"/>
              <a:t>        As the correlation no. near to +1, it shows that both the table are  </a:t>
            </a:r>
          </a:p>
          <a:p>
            <a:pPr marL="0" indent="0">
              <a:buNone/>
            </a:pPr>
            <a:r>
              <a:rPr lang="en-US" sz="8000" dirty="0"/>
              <a:t>        highly correlated</a:t>
            </a:r>
          </a:p>
          <a:p>
            <a:pPr marL="0" indent="0">
              <a:buNone/>
            </a:pPr>
            <a:endParaRPr lang="en-US" sz="8000" dirty="0"/>
          </a:p>
          <a:p>
            <a:pPr marL="0" indent="0">
              <a:buNone/>
            </a:pPr>
            <a:r>
              <a:rPr lang="en-US" sz="8000" dirty="0"/>
              <a:t>Q} A} 5-year termly analysis of different Financial Metrics :-</a:t>
            </a:r>
          </a:p>
          <a:p>
            <a:pPr marL="0" indent="0">
              <a:buNone/>
            </a:pPr>
            <a:r>
              <a:rPr lang="en-US" sz="8000" dirty="0"/>
              <a:t>      First we have calculated the Termly total expenditure by the</a:t>
            </a:r>
          </a:p>
          <a:p>
            <a:pPr marL="0" indent="0">
              <a:buNone/>
            </a:pPr>
            <a:r>
              <a:rPr lang="en-US" sz="8000" dirty="0"/>
              <a:t>      summation of Aggregate expenditure and Social sector expenditure.</a:t>
            </a:r>
          </a:p>
          <a:p>
            <a:pPr marL="0" indent="0">
              <a:buNone/>
            </a:pPr>
            <a:r>
              <a:rPr lang="en-US" sz="8000" dirty="0"/>
              <a:t>      Aggregate expenditure = (Revenue Expenditure + Capital Expenditure)</a:t>
            </a:r>
          </a:p>
          <a:p>
            <a:pPr marL="0" indent="0">
              <a:buNone/>
            </a:pPr>
            <a:r>
              <a:rPr lang="en-US" sz="8000" dirty="0"/>
              <a:t>      Termly total expenditure= (Aggregate expenditure + Social sector expenditure)</a:t>
            </a:r>
          </a:p>
          <a:p>
            <a:pPr marL="0" indent="0">
              <a:buNone/>
            </a:pPr>
            <a:r>
              <a:rPr lang="en-US" sz="8000" dirty="0"/>
              <a:t>     </a:t>
            </a:r>
          </a:p>
          <a:p>
            <a:pPr marL="0" indent="0">
              <a:buNone/>
            </a:pPr>
            <a:r>
              <a:rPr lang="en-US" sz="8000" dirty="0"/>
              <a:t>   B} The Own tax revenue is the 70 percent of the total Revenue , so we calculated the Termly</a:t>
            </a:r>
          </a:p>
          <a:p>
            <a:pPr marL="0" indent="0">
              <a:buNone/>
            </a:pPr>
            <a:r>
              <a:rPr lang="en-US" sz="8000" dirty="0"/>
              <a:t>        Total Revenue by multiplying each term </a:t>
            </a:r>
          </a:p>
          <a:p>
            <a:pPr marL="0" indent="0">
              <a:buNone/>
            </a:pPr>
            <a:r>
              <a:rPr lang="en-US" sz="8000" dirty="0"/>
              <a:t>        by 100 and dividing it by 70. </a:t>
            </a:r>
          </a:p>
          <a:p>
            <a:pPr marL="0" indent="0">
              <a:buNone/>
            </a:pPr>
            <a:endParaRPr lang="en-US" dirty="0"/>
          </a:p>
          <a:p>
            <a:pPr marL="0" indent="0">
              <a:buNone/>
            </a:pPr>
            <a:r>
              <a:rPr lang="en-US" dirty="0"/>
              <a:t>      </a:t>
            </a:r>
          </a:p>
          <a:p>
            <a:pPr marL="0" indent="0">
              <a:buNone/>
            </a:pPr>
            <a:endParaRPr lang="en-US" dirty="0"/>
          </a:p>
          <a:p>
            <a:pPr marL="0" indent="0">
              <a:buNone/>
            </a:pPr>
            <a:endParaRPr lang="en-IN" dirty="0"/>
          </a:p>
          <a:p>
            <a:endParaRPr lang="en-IN" dirty="0"/>
          </a:p>
        </p:txBody>
      </p:sp>
    </p:spTree>
    <p:extLst>
      <p:ext uri="{BB962C8B-B14F-4D97-AF65-F5344CB8AC3E}">
        <p14:creationId xmlns:p14="http://schemas.microsoft.com/office/powerpoint/2010/main" val="2926037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E0028-9C0D-F004-3A80-5E213B5E8156}"/>
              </a:ext>
            </a:extLst>
          </p:cNvPr>
          <p:cNvSpPr>
            <a:spLocks noGrp="1"/>
          </p:cNvSpPr>
          <p:nvPr>
            <p:ph idx="1"/>
          </p:nvPr>
        </p:nvSpPr>
        <p:spPr>
          <a:xfrm>
            <a:off x="838200" y="381000"/>
            <a:ext cx="10515600" cy="5795963"/>
          </a:xfrm>
        </p:spPr>
        <p:txBody>
          <a:bodyPr>
            <a:normAutofit fontScale="77500" lnSpcReduction="20000"/>
          </a:bodyPr>
          <a:lstStyle/>
          <a:p>
            <a:pPr marL="0" indent="0">
              <a:buNone/>
            </a:pPr>
            <a:r>
              <a:rPr lang="en-IN" dirty="0"/>
              <a:t>C} Then we calculated the termly total loss of state by finding difference </a:t>
            </a:r>
          </a:p>
          <a:p>
            <a:pPr marL="0" indent="0">
              <a:buNone/>
            </a:pPr>
            <a:r>
              <a:rPr lang="en-IN" dirty="0"/>
              <a:t>     between the Termly total expenditure and the termly total revenue.</a:t>
            </a:r>
          </a:p>
          <a:p>
            <a:pPr marL="0" indent="0">
              <a:buNone/>
            </a:pPr>
            <a:r>
              <a:rPr lang="en-IN" dirty="0"/>
              <a:t>D} Then we find the Termly total loss percent of state by dividing termly </a:t>
            </a:r>
          </a:p>
          <a:p>
            <a:pPr marL="0" indent="0">
              <a:buNone/>
            </a:pPr>
            <a:r>
              <a:rPr lang="en-IN" dirty="0"/>
              <a:t>     total loss of state by Termly total revenue, then multiplying it by 100  </a:t>
            </a:r>
          </a:p>
          <a:p>
            <a:pPr marL="0" indent="0">
              <a:buNone/>
            </a:pPr>
            <a:r>
              <a:rPr lang="en-IN" dirty="0"/>
              <a:t>     to get the Termly total loss percent of state.</a:t>
            </a:r>
          </a:p>
          <a:p>
            <a:pPr marL="0" indent="0">
              <a:buNone/>
            </a:pPr>
            <a:r>
              <a:rPr lang="en-IN" dirty="0"/>
              <a:t>E} Then we Overall aggregate of termly total loss of state </a:t>
            </a:r>
            <a:r>
              <a:rPr lang="en-IN" dirty="0" err="1"/>
              <a:t>i.e</a:t>
            </a:r>
            <a:r>
              <a:rPr lang="en-IN" dirty="0"/>
              <a:t>; sum of all </a:t>
            </a:r>
          </a:p>
          <a:p>
            <a:pPr marL="0" indent="0">
              <a:buNone/>
            </a:pPr>
            <a:r>
              <a:rPr lang="en-IN" dirty="0"/>
              <a:t>     terms of each state.</a:t>
            </a:r>
          </a:p>
          <a:p>
            <a:pPr marL="0" indent="0">
              <a:buNone/>
            </a:pPr>
            <a:endParaRPr lang="en-IN" dirty="0"/>
          </a:p>
          <a:p>
            <a:pPr marL="0" indent="0">
              <a:buNone/>
            </a:pPr>
            <a:r>
              <a:rPr lang="en-IN" dirty="0"/>
              <a:t>Q} </a:t>
            </a:r>
            <a:r>
              <a:rPr lang="en-US" dirty="0"/>
              <a:t>Correlation between social sector expenditure and tax revenues for </a:t>
            </a:r>
          </a:p>
          <a:p>
            <a:pPr marL="0" indent="0">
              <a:buNone/>
            </a:pPr>
            <a:r>
              <a:rPr lang="en-US" dirty="0"/>
              <a:t>     different states :-</a:t>
            </a:r>
          </a:p>
          <a:p>
            <a:pPr marL="0" indent="0">
              <a:buNone/>
            </a:pPr>
            <a:r>
              <a:rPr lang="en-US" dirty="0"/>
              <a:t>     A} First we find the termly loss correlation by subtracting each term of </a:t>
            </a:r>
          </a:p>
          <a:p>
            <a:pPr marL="0" indent="0">
              <a:buNone/>
            </a:pPr>
            <a:r>
              <a:rPr lang="en-US" dirty="0"/>
              <a:t>     social sector expenditure and own tax revenues.</a:t>
            </a:r>
          </a:p>
          <a:p>
            <a:pPr marL="0" indent="0">
              <a:buNone/>
            </a:pPr>
            <a:r>
              <a:rPr lang="en-US" dirty="0"/>
              <a:t>     B} Then we find the termly loss correlation by subtracting each term of </a:t>
            </a:r>
          </a:p>
          <a:p>
            <a:pPr marL="0" indent="0">
              <a:buNone/>
            </a:pPr>
            <a:r>
              <a:rPr lang="en-US" dirty="0"/>
              <a:t>     social sector expenditure and own tax revenues then dividing it by each</a:t>
            </a:r>
          </a:p>
          <a:p>
            <a:pPr marL="0" indent="0">
              <a:buNone/>
            </a:pPr>
            <a:r>
              <a:rPr lang="en-US" dirty="0"/>
              <a:t>     term of own tax revenues, and at last we multiply it by 100.</a:t>
            </a:r>
          </a:p>
          <a:p>
            <a:pPr marL="0" indent="0">
              <a:buNone/>
            </a:pPr>
            <a:r>
              <a:rPr lang="en-US" dirty="0"/>
              <a:t> </a:t>
            </a:r>
            <a:endParaRPr lang="en-IN" dirty="0"/>
          </a:p>
          <a:p>
            <a:pPr marL="0" indent="0">
              <a:buNone/>
            </a:pPr>
            <a:endParaRPr lang="en-IN" dirty="0"/>
          </a:p>
        </p:txBody>
      </p:sp>
    </p:spTree>
    <p:extLst>
      <p:ext uri="{BB962C8B-B14F-4D97-AF65-F5344CB8AC3E}">
        <p14:creationId xmlns:p14="http://schemas.microsoft.com/office/powerpoint/2010/main" val="192959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64ABDC-8BA4-132C-FE3D-FEF218A14A32}"/>
              </a:ext>
            </a:extLst>
          </p:cNvPr>
          <p:cNvSpPr>
            <a:spLocks noGrp="1"/>
          </p:cNvSpPr>
          <p:nvPr>
            <p:ph idx="1"/>
          </p:nvPr>
        </p:nvSpPr>
        <p:spPr>
          <a:xfrm>
            <a:off x="838200" y="304800"/>
            <a:ext cx="10515600" cy="5872163"/>
          </a:xfrm>
        </p:spPr>
        <p:txBody>
          <a:bodyPr>
            <a:normAutofit fontScale="85000" lnSpcReduction="20000"/>
          </a:bodyPr>
          <a:lstStyle/>
          <a:p>
            <a:pPr marL="0" indent="0">
              <a:buNone/>
            </a:pPr>
            <a:r>
              <a:rPr lang="en-IN" dirty="0"/>
              <a:t>Q} </a:t>
            </a:r>
            <a:r>
              <a:rPr lang="en-US" dirty="0"/>
              <a:t>Top 10 states with highest gross fiscal deficit :-</a:t>
            </a:r>
          </a:p>
          <a:p>
            <a:pPr marL="0" indent="0">
              <a:buNone/>
            </a:pPr>
            <a:r>
              <a:rPr lang="en-US" dirty="0"/>
              <a:t>     In this question we have find the total gross fiscal deficits for each</a:t>
            </a:r>
          </a:p>
          <a:p>
            <a:pPr marL="0" indent="0">
              <a:buNone/>
            </a:pPr>
            <a:r>
              <a:rPr lang="en-US" dirty="0"/>
              <a:t>     state. After that we have ranked the top 10 state on the basis of the</a:t>
            </a:r>
          </a:p>
          <a:p>
            <a:pPr marL="0" indent="0">
              <a:buNone/>
            </a:pPr>
            <a:r>
              <a:rPr lang="en-US" dirty="0"/>
              <a:t>     total gross fiscal deficits.</a:t>
            </a:r>
          </a:p>
          <a:p>
            <a:pPr marL="0" indent="0">
              <a:buNone/>
            </a:pPr>
            <a:r>
              <a:rPr lang="en-US" dirty="0"/>
              <a:t>     Out of the top 10 states, Top 3 are Maharashtra , UP, and West </a:t>
            </a:r>
          </a:p>
          <a:p>
            <a:pPr marL="0" indent="0">
              <a:buNone/>
            </a:pPr>
            <a:r>
              <a:rPr lang="en-US" dirty="0"/>
              <a:t>     Bengal</a:t>
            </a:r>
          </a:p>
          <a:p>
            <a:pPr marL="0" indent="0">
              <a:buNone/>
            </a:pPr>
            <a:endParaRPr lang="en-US" dirty="0"/>
          </a:p>
          <a:p>
            <a:pPr marL="0" indent="0">
              <a:buNone/>
            </a:pPr>
            <a:r>
              <a:rPr lang="en-US" dirty="0"/>
              <a:t>Q} Find out Top 2 states which has continuous 40 year downward trend  </a:t>
            </a:r>
          </a:p>
          <a:p>
            <a:pPr marL="0" indent="0">
              <a:buNone/>
            </a:pPr>
            <a:r>
              <a:rPr lang="en-US" dirty="0"/>
              <a:t>     and upward trend as well of </a:t>
            </a:r>
            <a:r>
              <a:rPr lang="en-US" dirty="0" err="1"/>
              <a:t>Nominal_GSDP_Series</a:t>
            </a:r>
            <a:r>
              <a:rPr lang="en-US" dirty="0"/>
              <a:t> and </a:t>
            </a:r>
          </a:p>
          <a:p>
            <a:pPr marL="0" indent="0">
              <a:buNone/>
            </a:pPr>
            <a:r>
              <a:rPr lang="en-US" dirty="0"/>
              <a:t>     </a:t>
            </a:r>
            <a:r>
              <a:rPr lang="en-US" dirty="0" err="1"/>
              <a:t>Gross_Fiscal_Deficits</a:t>
            </a:r>
            <a:endParaRPr lang="en-US" dirty="0"/>
          </a:p>
          <a:p>
            <a:pPr marL="0" indent="0">
              <a:buNone/>
            </a:pPr>
            <a:r>
              <a:rPr lang="en-US" dirty="0"/>
              <a:t>     In this question we have made a line chart for Nominal GSDP Series</a:t>
            </a:r>
          </a:p>
          <a:p>
            <a:pPr marL="0" indent="0">
              <a:buNone/>
            </a:pPr>
            <a:r>
              <a:rPr lang="en-US" dirty="0"/>
              <a:t>     and Gross Fiscal Deficits.</a:t>
            </a:r>
          </a:p>
          <a:p>
            <a:pPr marL="0" indent="0">
              <a:buNone/>
            </a:pPr>
            <a:r>
              <a:rPr lang="en-US" dirty="0"/>
              <a:t>     On </a:t>
            </a:r>
            <a:r>
              <a:rPr lang="en-US" dirty="0" err="1"/>
              <a:t>analysing</a:t>
            </a:r>
            <a:r>
              <a:rPr lang="en-US" dirty="0"/>
              <a:t> line chart its clear that the top two state Top 2 states which      </a:t>
            </a:r>
          </a:p>
          <a:p>
            <a:pPr marL="0" indent="0">
              <a:buNone/>
            </a:pPr>
            <a:r>
              <a:rPr lang="en-US" dirty="0"/>
              <a:t>     has continuous 40 year downward trend and upward trend as well of </a:t>
            </a:r>
          </a:p>
          <a:p>
            <a:pPr marL="0" indent="0">
              <a:buNone/>
            </a:pPr>
            <a:r>
              <a:rPr lang="en-US" dirty="0"/>
              <a:t>     </a:t>
            </a:r>
            <a:r>
              <a:rPr lang="en-US" dirty="0" err="1"/>
              <a:t>Nominal_GSDP_Series</a:t>
            </a:r>
            <a:r>
              <a:rPr lang="en-US" dirty="0"/>
              <a:t> and </a:t>
            </a:r>
            <a:r>
              <a:rPr lang="en-US" dirty="0" err="1"/>
              <a:t>Gross_Fiscal_Deficits</a:t>
            </a:r>
            <a:r>
              <a:rPr lang="en-US" dirty="0"/>
              <a:t> are Maharashtra and UP.</a:t>
            </a:r>
          </a:p>
          <a:p>
            <a:pPr marL="0" indent="0">
              <a:buNone/>
            </a:pPr>
            <a:endParaRPr lang="en-IN" dirty="0"/>
          </a:p>
        </p:txBody>
      </p:sp>
    </p:spTree>
    <p:extLst>
      <p:ext uri="{BB962C8B-B14F-4D97-AF65-F5344CB8AC3E}">
        <p14:creationId xmlns:p14="http://schemas.microsoft.com/office/powerpoint/2010/main" val="1372766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F4DC9C-31B8-CC57-CFC1-419F546A717A}"/>
              </a:ext>
            </a:extLst>
          </p:cNvPr>
          <p:cNvSpPr>
            <a:spLocks noGrp="1"/>
          </p:cNvSpPr>
          <p:nvPr>
            <p:ph idx="1"/>
          </p:nvPr>
        </p:nvSpPr>
        <p:spPr>
          <a:xfrm>
            <a:off x="838200" y="692943"/>
            <a:ext cx="10515600" cy="5472113"/>
          </a:xfrm>
        </p:spPr>
        <p:txBody>
          <a:bodyPr>
            <a:normAutofit fontScale="92500" lnSpcReduction="20000"/>
          </a:bodyPr>
          <a:lstStyle/>
          <a:p>
            <a:pPr marL="0" indent="0">
              <a:buNone/>
            </a:pPr>
            <a:endParaRPr lang="en-US" sz="3200" b="0" i="0" dirty="0">
              <a:effectLst/>
              <a:latin typeface="Roboto" panose="02000000000000000000" pitchFamily="2" charset="0"/>
            </a:endParaRPr>
          </a:p>
          <a:p>
            <a:pPr>
              <a:buFont typeface="Wingdings" panose="05000000000000000000" pitchFamily="2" charset="2"/>
              <a:buChar char="q"/>
            </a:pPr>
            <a:r>
              <a:rPr lang="en-US" sz="3200" b="0" i="0" dirty="0">
                <a:effectLst/>
                <a:latin typeface="Roboto" panose="02000000000000000000" pitchFamily="2" charset="0"/>
              </a:rPr>
              <a:t> Haryana, Gujarat, Karnataka and Telangana have emerged as the states with the highest growth in gross domestic product over the last four financial years, surpassing that of the nation as a whole.</a:t>
            </a:r>
          </a:p>
          <a:p>
            <a:pPr marL="0" indent="0">
              <a:buNone/>
            </a:pPr>
            <a:endParaRPr lang="en-US" sz="3200" dirty="0">
              <a:latin typeface="Roboto" panose="02000000000000000000" pitchFamily="2" charset="0"/>
            </a:endParaRPr>
          </a:p>
          <a:p>
            <a:pPr>
              <a:buFont typeface="Wingdings" panose="05000000000000000000" pitchFamily="2" charset="2"/>
              <a:buChar char="q"/>
            </a:pPr>
            <a:r>
              <a:rPr lang="en-US" sz="3200" b="0" i="0" dirty="0">
                <a:effectLst/>
                <a:latin typeface="Roboto" panose="02000000000000000000" pitchFamily="2" charset="0"/>
              </a:rPr>
              <a:t> Similarly, some of the state economies that grew significantly lower than the national average are Rajasthan, Jharkhand, Punjab, and Chhattisgarh, according to India Ratings and Research's report which assessed states’ performance in terms of financial performance, infrastructure and basic welfare indicators.</a:t>
            </a:r>
            <a:br>
              <a:rPr lang="en-US" sz="3200" dirty="0"/>
            </a:br>
            <a:br>
              <a:rPr lang="en-US" dirty="0"/>
            </a:br>
            <a:endParaRPr lang="en-IN" dirty="0"/>
          </a:p>
        </p:txBody>
      </p:sp>
    </p:spTree>
    <p:extLst>
      <p:ext uri="{BB962C8B-B14F-4D97-AF65-F5344CB8AC3E}">
        <p14:creationId xmlns:p14="http://schemas.microsoft.com/office/powerpoint/2010/main" val="3175355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8FF0-2DB2-2C85-FB66-0C2DC2829E6B}"/>
              </a:ext>
            </a:extLst>
          </p:cNvPr>
          <p:cNvSpPr>
            <a:spLocks noGrp="1"/>
          </p:cNvSpPr>
          <p:nvPr>
            <p:ph type="title"/>
          </p:nvPr>
        </p:nvSpPr>
        <p:spPr/>
        <p:txBody>
          <a:bodyPr>
            <a:normAutofit/>
          </a:bodyPr>
          <a:lstStyle/>
          <a:p>
            <a:r>
              <a:rPr lang="en-IN" sz="4800" b="1" i="1" u="sng" dirty="0"/>
              <a:t>Learning/Challenging Part :-</a:t>
            </a:r>
          </a:p>
        </p:txBody>
      </p:sp>
      <p:sp>
        <p:nvSpPr>
          <p:cNvPr id="3" name="Content Placeholder 2">
            <a:extLst>
              <a:ext uri="{FF2B5EF4-FFF2-40B4-BE49-F238E27FC236}">
                <a16:creationId xmlns:a16="http://schemas.microsoft.com/office/drawing/2014/main" id="{E67784B0-C93C-EDD4-0C63-0BFDA09BBFA5}"/>
              </a:ext>
            </a:extLst>
          </p:cNvPr>
          <p:cNvSpPr>
            <a:spLocks noGrp="1"/>
          </p:cNvSpPr>
          <p:nvPr>
            <p:ph idx="1"/>
          </p:nvPr>
        </p:nvSpPr>
        <p:spPr/>
        <p:txBody>
          <a:bodyPr/>
          <a:lstStyle/>
          <a:p>
            <a:r>
              <a:rPr lang="en-IN" sz="4000" dirty="0"/>
              <a:t>We try to understand the key terms of Financial Analysis.</a:t>
            </a:r>
          </a:p>
          <a:p>
            <a:r>
              <a:rPr lang="en-IN" sz="4000" dirty="0"/>
              <a:t>Faced challenges while Grouping into 5-year term.</a:t>
            </a:r>
          </a:p>
          <a:p>
            <a:r>
              <a:rPr lang="en-IN" sz="4000" dirty="0"/>
              <a:t>We learnt working together as a team.</a:t>
            </a:r>
          </a:p>
          <a:p>
            <a:r>
              <a:rPr lang="en-IN" sz="4000" dirty="0"/>
              <a:t>We did experience of Importing/Exporting the data from the SQL.</a:t>
            </a:r>
          </a:p>
          <a:p>
            <a:endParaRPr lang="en-IN" sz="4400" dirty="0"/>
          </a:p>
          <a:p>
            <a:endParaRPr lang="en-IN" sz="4400" dirty="0"/>
          </a:p>
          <a:p>
            <a:pPr marL="0" indent="0">
              <a:buNone/>
            </a:pPr>
            <a:endParaRPr lang="en-IN" sz="2800" dirty="0"/>
          </a:p>
          <a:p>
            <a:endParaRPr lang="en-IN" dirty="0"/>
          </a:p>
        </p:txBody>
      </p:sp>
    </p:spTree>
    <p:extLst>
      <p:ext uri="{BB962C8B-B14F-4D97-AF65-F5344CB8AC3E}">
        <p14:creationId xmlns:p14="http://schemas.microsoft.com/office/powerpoint/2010/main" val="3681863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317</TotalTime>
  <Words>1113</Words>
  <Application>Microsoft Office PowerPoint</Application>
  <PresentationFormat>Widescreen</PresentationFormat>
  <Paragraphs>119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Roboto</vt:lpstr>
      <vt:lpstr>Wingdings</vt:lpstr>
      <vt:lpstr>Office Theme</vt:lpstr>
      <vt:lpstr>WELCOME TO OUR PRESENTATION</vt:lpstr>
      <vt:lpstr>Introduction of our given Insights :- </vt:lpstr>
      <vt:lpstr>PowerPoint Presentation</vt:lpstr>
      <vt:lpstr>Date Cleaning Steps :-</vt:lpstr>
      <vt:lpstr>Analysis of each questions :-</vt:lpstr>
      <vt:lpstr>PowerPoint Presentation</vt:lpstr>
      <vt:lpstr>PowerPoint Presentation</vt:lpstr>
      <vt:lpstr>PowerPoint Presentation</vt:lpstr>
      <vt:lpstr>Learning/Challenging Part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Analysis of different States</dc:title>
  <dc:creator>SHIVAM NAAYAK</dc:creator>
  <cp:lastModifiedBy>SHIVAM NAAYAK</cp:lastModifiedBy>
  <cp:revision>5</cp:revision>
  <dcterms:created xsi:type="dcterms:W3CDTF">2022-09-11T18:24:00Z</dcterms:created>
  <dcterms:modified xsi:type="dcterms:W3CDTF">2022-09-13T18:16:31Z</dcterms:modified>
</cp:coreProperties>
</file>