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ed Hat Display Black"/>
      <p:bold r:id="rId28"/>
      <p:boldItalic r:id="rId29"/>
    </p:embeddedFont>
    <p:embeddedFont>
      <p:font typeface="Red Hat Display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XOIEysjjY4qXD2SfFsrncSPT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edHatDisplayBlack-bold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edHatDisplay-bold.fntdata"/><Relationship Id="rId30" Type="http://schemas.openxmlformats.org/officeDocument/2006/relationships/font" Target="fonts/RedHatDisplay-regular.fntdata"/><Relationship Id="rId11" Type="http://schemas.openxmlformats.org/officeDocument/2006/relationships/slide" Target="slides/slide7.xml"/><Relationship Id="rId33" Type="http://schemas.openxmlformats.org/officeDocument/2006/relationships/font" Target="fonts/RedHatDisplay-boldItalic.fntdata"/><Relationship Id="rId10" Type="http://schemas.openxmlformats.org/officeDocument/2006/relationships/slide" Target="slides/slide6.xml"/><Relationship Id="rId32" Type="http://schemas.openxmlformats.org/officeDocument/2006/relationships/font" Target="fonts/RedHatDisplay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5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 flipH="1" rot="10800000">
            <a:off x="0" y="-50"/>
            <a:ext cx="6081900" cy="2766600"/>
          </a:xfrm>
          <a:prstGeom prst="round1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type="ctrTitle"/>
          </p:nvPr>
        </p:nvSpPr>
        <p:spPr>
          <a:xfrm>
            <a:off x="456600" y="459275"/>
            <a:ext cx="51504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21"/>
          <p:cNvSpPr/>
          <p:nvPr/>
        </p:nvSpPr>
        <p:spPr>
          <a:xfrm flipH="1">
            <a:off x="7944600" y="3944200"/>
            <a:ext cx="1199400" cy="11994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Veiled">
  <p:cSld name="BLANK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42236">
              <a:alpha val="7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flipH="1">
            <a:off x="8760600" y="4760125"/>
            <a:ext cx="383400" cy="3834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3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20" name="Google Shape;20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1;p23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22" name="Google Shape;22;p23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3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3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" name="Google Shape;25;p23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4"/>
          <p:cNvGrpSpPr/>
          <p:nvPr/>
        </p:nvGrpSpPr>
        <p:grpSpPr>
          <a:xfrm>
            <a:off x="0" y="-50"/>
            <a:ext cx="9144000" cy="5143575"/>
            <a:chOff x="0" y="-50"/>
            <a:chExt cx="9144000" cy="5143575"/>
          </a:xfrm>
        </p:grpSpPr>
        <p:sp>
          <p:nvSpPr>
            <p:cNvPr id="29" name="Google Shape;29;p2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142236">
                <a:alpha val="7960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30;p24"/>
            <p:cNvGrpSpPr/>
            <p:nvPr/>
          </p:nvGrpSpPr>
          <p:grpSpPr>
            <a:xfrm>
              <a:off x="0" y="-50"/>
              <a:ext cx="9144000" cy="5143575"/>
              <a:chOff x="0" y="-250"/>
              <a:chExt cx="9144000" cy="5143575"/>
            </a:xfrm>
          </p:grpSpPr>
          <p:sp>
            <p:nvSpPr>
              <p:cNvPr id="31" name="Google Shape;31;p24"/>
              <p:cNvSpPr/>
              <p:nvPr/>
            </p:nvSpPr>
            <p:spPr>
              <a:xfrm>
                <a:off x="0" y="-225"/>
                <a:ext cx="9144000" cy="5143500"/>
              </a:xfrm>
              <a:prstGeom prst="frame">
                <a:avLst>
                  <a:gd fmla="val 8758" name="adj1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4"/>
              <p:cNvSpPr/>
              <p:nvPr/>
            </p:nvSpPr>
            <p:spPr>
              <a:xfrm flipH="1" rot="10800000">
                <a:off x="0" y="-250"/>
                <a:ext cx="4115400" cy="1415100"/>
              </a:xfrm>
              <a:prstGeom prst="round1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4"/>
              <p:cNvSpPr/>
              <p:nvPr/>
            </p:nvSpPr>
            <p:spPr>
              <a:xfrm flipH="1">
                <a:off x="8760600" y="4759925"/>
                <a:ext cx="383400" cy="383400"/>
              </a:xfrm>
              <a:prstGeom prst="round1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913175" y="1746150"/>
            <a:ext cx="34191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811921" y="1746150"/>
            <a:ext cx="34191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╶"/>
              <a:defRPr sz="2000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5"/>
          <p:cNvGrpSpPr/>
          <p:nvPr/>
        </p:nvGrpSpPr>
        <p:grpSpPr>
          <a:xfrm>
            <a:off x="0" y="4632875"/>
            <a:ext cx="9144000" cy="510650"/>
            <a:chOff x="0" y="4632675"/>
            <a:chExt cx="9144000" cy="510650"/>
          </a:xfrm>
        </p:grpSpPr>
        <p:sp>
          <p:nvSpPr>
            <p:cNvPr id="40" name="Google Shape;40;p25"/>
            <p:cNvSpPr/>
            <p:nvPr/>
          </p:nvSpPr>
          <p:spPr>
            <a:xfrm>
              <a:off x="0" y="4632675"/>
              <a:ext cx="6087900" cy="5106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 flipH="1">
              <a:off x="8760600" y="4759925"/>
              <a:ext cx="383400" cy="3834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457200" y="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d Hat Display Black"/>
              <a:buNone/>
              <a:defRPr b="0" i="0" sz="2600" u="none" cap="none" strike="noStrike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913175" y="1746150"/>
            <a:ext cx="5944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aleway"/>
              <a:buChar char="╸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Char char="╶"/>
              <a:defRPr b="0" i="0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0" y="459276"/>
            <a:ext cx="6310116" cy="150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IN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HOUSE SALES IN KING COUNTRY REGRESSION</a:t>
            </a:r>
            <a:endParaRPr/>
          </a:p>
        </p:txBody>
      </p:sp>
      <p:grpSp>
        <p:nvGrpSpPr>
          <p:cNvPr id="49" name="Google Shape;49;p1"/>
          <p:cNvGrpSpPr/>
          <p:nvPr/>
        </p:nvGrpSpPr>
        <p:grpSpPr>
          <a:xfrm>
            <a:off x="8292959" y="4339371"/>
            <a:ext cx="660182" cy="586527"/>
            <a:chOff x="5292575" y="3681900"/>
            <a:chExt cx="420150" cy="373275"/>
          </a:xfrm>
        </p:grpSpPr>
        <p:sp>
          <p:nvSpPr>
            <p:cNvPr id="50" name="Google Shape;50;p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 txBox="1"/>
          <p:nvPr/>
        </p:nvSpPr>
        <p:spPr>
          <a:xfrm>
            <a:off x="241826" y="2891524"/>
            <a:ext cx="4624898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PREPARED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PRIYA SUHAG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ABHISHEK S CHOUDHARI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SHIVAM KUMAR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SHRIVASTAVA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KUMAR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1" y="91225"/>
            <a:ext cx="7178324" cy="49610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205740" y="60961"/>
            <a:ext cx="4282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0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Decision Tree Model</a:t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579120"/>
            <a:ext cx="8260080" cy="451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" y="121169"/>
            <a:ext cx="7551420" cy="490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205740" y="60961"/>
            <a:ext cx="42824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Random Forest Model</a:t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" y="584181"/>
            <a:ext cx="8001000" cy="433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205740" y="60961"/>
            <a:ext cx="64389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Hypertuning Grid search CV</a:t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47" y="685722"/>
            <a:ext cx="8127559" cy="325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205740" y="60961"/>
            <a:ext cx="64389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32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SVR Model</a:t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18" y="826642"/>
            <a:ext cx="7656019" cy="337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205740" y="60961"/>
            <a:ext cx="105765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IN" sz="14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Train a polynomial regression model with degrees 2, and 3 and compare its performance with other models</a:t>
            </a:r>
            <a:endParaRPr b="0" i="0" sz="1800" u="none" cap="none" strike="noStrik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379" y="750456"/>
            <a:ext cx="7894481" cy="40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1394460" y="2011680"/>
            <a:ext cx="8001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 Square Analysis To Find Out The Relation Between Two Variables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Researched About Support Vector Regression And Implemented It Using Scikit Learn.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Polynomial And Multiple Linear Regression In Order To Compare The Performance Of Both The Models. 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091565" y="1236762"/>
            <a:ext cx="4697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853440" y="893862"/>
            <a:ext cx="457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Learnings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853450" y="1978656"/>
            <a:ext cx="641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 management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lang="en-IN" sz="2000">
                <a:solidFill>
                  <a:schemeClr val="lt1"/>
                </a:solidFill>
              </a:rPr>
              <a:t>munication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2664071" y="1556087"/>
            <a:ext cx="1078053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chemeClr val="lt1"/>
                </a:solidFill>
                <a:highlight>
                  <a:srgbClr val="008080"/>
                </a:highlight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1065539" y="460980"/>
            <a:ext cx="7020477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Determine the prices of Houses based on different factors such as sqft_living, Bed rooms, No of Floors, yr_renovated etc and calculating the regression models to finding out which will be the best model to get the best results.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0"/>
            <a:ext cx="3171300" cy="104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N" sz="4000"/>
              <a:t>           </a:t>
            </a:r>
            <a:r>
              <a:rPr lang="en-IN" sz="4000">
                <a:solidFill>
                  <a:schemeClr val="accent1"/>
                </a:solidFill>
              </a:rPr>
              <a:t>PIPELINE</a:t>
            </a:r>
            <a:r>
              <a:rPr lang="en-IN" sz="4000"/>
              <a:t>   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4179036" y="1416377"/>
            <a:ext cx="34082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Cleaning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Engineering One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Hot Encoding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Outlier Analysis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Creation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547884" y="54450"/>
            <a:ext cx="31713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IN">
                <a:solidFill>
                  <a:schemeClr val="accent1"/>
                </a:solidFill>
              </a:rPr>
              <a:t>DATASET DETAILS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4"/>
          <p:cNvSpPr txBox="1"/>
          <p:nvPr>
            <p:ph idx="2" type="body"/>
          </p:nvPr>
        </p:nvSpPr>
        <p:spPr>
          <a:xfrm>
            <a:off x="4054550" y="1623237"/>
            <a:ext cx="4541566" cy="294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-285750" lvl="0" marL="2857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IN" sz="1400">
                <a:solidFill>
                  <a:schemeClr val="lt1"/>
                </a:solidFill>
              </a:rPr>
              <a:t>The Data Is Taken From  House Salesdata With 21613 Instances And 21 Attributes. 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IN" sz="1400">
                <a:solidFill>
                  <a:schemeClr val="lt1"/>
                </a:solidFill>
              </a:rPr>
              <a:t>Feature Standardization Was Performed On All Numeric Data Variables. 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lang="en-IN" sz="1400">
                <a:solidFill>
                  <a:schemeClr val="lt1"/>
                </a:solidFill>
              </a:rPr>
              <a:t>The Dataset Was Split Into Train-test Using Scikit-package. 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913175" y="3892975"/>
            <a:ext cx="7317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912813" y="1746250"/>
            <a:ext cx="3419475" cy="263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73" y="1472850"/>
            <a:ext cx="3419099" cy="300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287079" y="158001"/>
            <a:ext cx="53765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CORRELATION HEATMAP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08659"/>
            <a:ext cx="7602279" cy="405129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" type="body"/>
          </p:nvPr>
        </p:nvSpPr>
        <p:spPr>
          <a:xfrm>
            <a:off x="457200" y="4632750"/>
            <a:ext cx="5229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lang="en-IN" sz="2400">
                <a:solidFill>
                  <a:srgbClr val="F55C4C"/>
                </a:solidFill>
                <a:latin typeface="Rockwell"/>
                <a:ea typeface="Rockwell"/>
                <a:cs typeface="Rockwell"/>
                <a:sym typeface="Rockwell"/>
              </a:rPr>
              <a:t>PAIRWISE RELATIONSHIP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43284"/>
            <a:ext cx="7894320" cy="448433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462338" y="152715"/>
            <a:ext cx="82981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HISTOGRAM FOR A FEW CATEGORICAL VARIABLES</a:t>
            </a:r>
            <a:endParaRPr b="0" i="0" sz="1800" u="none" cap="none" strike="noStrike">
              <a:solidFill>
                <a:schemeClr val="lt1"/>
              </a:solidFill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03" y="678181"/>
            <a:ext cx="8813997" cy="411446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449580" y="93762"/>
            <a:ext cx="560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CHI-SQUARE ANALYSIS</a:t>
            </a:r>
            <a:endParaRPr b="0" i="0" sz="1800" u="none" cap="none" strike="noStrike">
              <a:solidFill>
                <a:schemeClr val="lt1"/>
              </a:solidFill>
              <a:highlight>
                <a:srgbClr val="8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502920" y="96244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AND WATERFRONT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5631180" y="96244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 AND GRADE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1" y="1491123"/>
            <a:ext cx="4259117" cy="2472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0173" y="1479928"/>
            <a:ext cx="4545216" cy="246170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8760475" y="4759953"/>
            <a:ext cx="3834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89560" y="101382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79" y="598350"/>
            <a:ext cx="7940041" cy="385935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utland template">
  <a:themeElements>
    <a:clrScheme name="Custom 347">
      <a:dk1>
        <a:srgbClr val="142236"/>
      </a:dk1>
      <a:lt1>
        <a:srgbClr val="FFFFFF"/>
      </a:lt1>
      <a:dk2>
        <a:srgbClr val="667180"/>
      </a:dk2>
      <a:lt2>
        <a:srgbClr val="E5E8EB"/>
      </a:lt2>
      <a:accent1>
        <a:srgbClr val="FF6035"/>
      </a:accent1>
      <a:accent2>
        <a:srgbClr val="BB1C0B"/>
      </a:accent2>
      <a:accent3>
        <a:srgbClr val="1DC8E6"/>
      </a:accent3>
      <a:accent4>
        <a:srgbClr val="0D7FA3"/>
      </a:accent4>
      <a:accent5>
        <a:srgbClr val="8FC55D"/>
      </a:accent5>
      <a:accent6>
        <a:srgbClr val="4E9934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