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6" r:id="rId7"/>
    <p:sldId id="265" r:id="rId8"/>
    <p:sldId id="260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60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ma\Desktop\workspace\KPMG\KPMG_VI_New_raw_data_update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ma\Desktop\workspace\KPMG\KPMG_VI_New_raw_data_update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ma\Desktop\workspace\KPMG\KPMG_VI_New_raw_data_update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ma\Desktop\workspace\KPMG\KPMG_VI_New_raw_data_update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ma\Desktop\workspace\KPMG\KPMG_VI_New_raw_data_update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ma\Desktop\workspace\KPMG\KPMG_VI_New_raw_data_update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ma\Desktop\workspace\KPMG\KPMG_VI_New_raw_data_update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rma\Desktop\workspace\KPMG\KPMG_VI_New_raw_data_update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[KPMG_VI_New_raw_data_update_final.xlsx]Sheet7!PivotTable5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Old Customer Age Distribution</a:t>
            </a:r>
          </a:p>
        </c:rich>
      </c:tx>
      <c:layout>
        <c:manualLayout>
          <c:xMode val="edge"/>
          <c:yMode val="edge"/>
          <c:x val="0.2313549502274805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635458745918266"/>
          <c:y val="0.15227087895061156"/>
          <c:w val="0.6617773403324585"/>
          <c:h val="0.755742927967337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Sheet7!$B$3:$B$4</c:f>
              <c:strCache>
                <c:ptCount val="1"/>
                <c:pt idx="0">
                  <c:v>20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Sheet7!$B$5</c:f>
              <c:numCache>
                <c:formatCode>General</c:formatCode>
                <c:ptCount val="1"/>
                <c:pt idx="0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DA-467C-82B7-78B40FA8A8FD}"/>
            </c:ext>
          </c:extLst>
        </c:ser>
        <c:ser>
          <c:idx val="1"/>
          <c:order val="1"/>
          <c:tx>
            <c:strRef>
              <c:f>Sheet7!$C$3:$C$4</c:f>
              <c:strCache>
                <c:ptCount val="1"/>
                <c:pt idx="0">
                  <c:v>30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Sheet7!$C$5</c:f>
              <c:numCache>
                <c:formatCode>General</c:formatCode>
                <c:ptCount val="1"/>
                <c:pt idx="0">
                  <c:v>665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DA-467C-82B7-78B40FA8A8FD}"/>
            </c:ext>
          </c:extLst>
        </c:ser>
        <c:ser>
          <c:idx val="2"/>
          <c:order val="2"/>
          <c:tx>
            <c:strRef>
              <c:f>Sheet7!$D$3:$D$4</c:f>
              <c:strCache>
                <c:ptCount val="1"/>
                <c:pt idx="0">
                  <c:v>40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Sheet7!$D$5</c:f>
              <c:numCache>
                <c:formatCode>General</c:formatCode>
                <c:ptCount val="1"/>
                <c:pt idx="0">
                  <c:v>666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2DA-467C-82B7-78B40FA8A8FD}"/>
            </c:ext>
          </c:extLst>
        </c:ser>
        <c:ser>
          <c:idx val="3"/>
          <c:order val="3"/>
          <c:tx>
            <c:strRef>
              <c:f>Sheet7!$E$3:$E$4</c:f>
              <c:strCache>
                <c:ptCount val="1"/>
                <c:pt idx="0">
                  <c:v>50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Sheet7!$E$5</c:f>
              <c:numCache>
                <c:formatCode>General</c:formatCode>
                <c:ptCount val="1"/>
                <c:pt idx="0">
                  <c:v>1347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2DA-467C-82B7-78B40FA8A8FD}"/>
            </c:ext>
          </c:extLst>
        </c:ser>
        <c:ser>
          <c:idx val="4"/>
          <c:order val="4"/>
          <c:tx>
            <c:strRef>
              <c:f>Sheet7!$F$3:$F$4</c:f>
              <c:strCache>
                <c:ptCount val="1"/>
                <c:pt idx="0">
                  <c:v>60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Sheet7!$F$5</c:f>
              <c:numCache>
                <c:formatCode>General</c:formatCode>
                <c:ptCount val="1"/>
                <c:pt idx="0">
                  <c:v>700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2DA-467C-82B7-78B40FA8A8FD}"/>
            </c:ext>
          </c:extLst>
        </c:ser>
        <c:ser>
          <c:idx val="5"/>
          <c:order val="5"/>
          <c:tx>
            <c:strRef>
              <c:f>Sheet7!$G$3:$G$4</c:f>
              <c:strCache>
                <c:ptCount val="1"/>
                <c:pt idx="0">
                  <c:v>70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Sheet7!$G$5</c:f>
              <c:numCache>
                <c:formatCode>General</c:formatCode>
                <c:ptCount val="1"/>
                <c:pt idx="0">
                  <c:v>494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2DA-467C-82B7-78B40FA8A8FD}"/>
            </c:ext>
          </c:extLst>
        </c:ser>
        <c:ser>
          <c:idx val="6"/>
          <c:order val="6"/>
          <c:tx>
            <c:strRef>
              <c:f>Sheet7!$H$3:$H$4</c:f>
              <c:strCache>
                <c:ptCount val="1"/>
                <c:pt idx="0">
                  <c:v>80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Sheet7!$H$5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2DA-467C-82B7-78B40FA8A8FD}"/>
            </c:ext>
          </c:extLst>
        </c:ser>
        <c:ser>
          <c:idx val="7"/>
          <c:order val="7"/>
          <c:tx>
            <c:strRef>
              <c:f>Sheet7!$I$3:$I$4</c:f>
              <c:strCache>
                <c:ptCount val="1"/>
                <c:pt idx="0">
                  <c:v>90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Sheet7!$A$5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Sheet7!$I$5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2DA-467C-82B7-78B40FA8A8F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963181824"/>
        <c:axId val="963182240"/>
      </c:barChart>
      <c:catAx>
        <c:axId val="963181824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dirty="0"/>
                  <a:t>AGE DISTRIBUTION  (20 = UNDER</a:t>
                </a:r>
                <a:r>
                  <a:rPr lang="en-IN" sz="800" baseline="0" dirty="0"/>
                  <a:t> 20, 30=20 TO 29)</a:t>
                </a:r>
              </a:p>
            </c:rich>
          </c:tx>
          <c:layout>
            <c:manualLayout>
              <c:xMode val="edge"/>
              <c:yMode val="edge"/>
              <c:x val="0.19502376427765034"/>
              <c:y val="0.9209318662289109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963182240"/>
        <c:crosses val="autoZero"/>
        <c:auto val="1"/>
        <c:lblAlgn val="ctr"/>
        <c:lblOffset val="100"/>
        <c:noMultiLvlLbl val="0"/>
      </c:catAx>
      <c:valAx>
        <c:axId val="9631822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dirty="0"/>
                  <a:t>Customer Count</a:t>
                </a:r>
              </a:p>
            </c:rich>
          </c:tx>
          <c:layout>
            <c:manualLayout>
              <c:xMode val="edge"/>
              <c:yMode val="edge"/>
              <c:x val="3.2668998624789114E-2"/>
              <c:y val="0.223693433511386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181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91242726022965237"/>
          <c:y val="0.17308997084408195"/>
          <c:w val="7.5200568329122308E-2"/>
          <c:h val="0.723875945167882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New Customer Age Distribution</a:t>
            </a:r>
          </a:p>
        </c:rich>
      </c:tx>
      <c:layout>
        <c:manualLayout>
          <c:xMode val="edge"/>
          <c:yMode val="edge"/>
          <c:x val="0.20705617244755889"/>
          <c:y val="1.73643887340021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20</c:v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10</c:v>
              </c:pt>
            </c:numLit>
          </c:val>
          <c:extLst>
            <c:ext xmlns:c16="http://schemas.microsoft.com/office/drawing/2014/chart" uri="{C3380CC4-5D6E-409C-BE32-E72D297353CC}">
              <c16:uniqueId val="{00000000-7576-4A34-9124-E19C2EBEB764}"/>
            </c:ext>
          </c:extLst>
        </c:ser>
        <c:ser>
          <c:idx val="1"/>
          <c:order val="1"/>
          <c:tx>
            <c:v>30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164</c:v>
              </c:pt>
            </c:numLit>
          </c:val>
          <c:extLst>
            <c:ext xmlns:c16="http://schemas.microsoft.com/office/drawing/2014/chart" uri="{C3380CC4-5D6E-409C-BE32-E72D297353CC}">
              <c16:uniqueId val="{00000001-7576-4A34-9124-E19C2EBEB764}"/>
            </c:ext>
          </c:extLst>
        </c:ser>
        <c:ser>
          <c:idx val="2"/>
          <c:order val="2"/>
          <c:tx>
            <c:v>40</c:v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103</c:v>
              </c:pt>
            </c:numLit>
          </c:val>
          <c:extLst>
            <c:ext xmlns:c16="http://schemas.microsoft.com/office/drawing/2014/chart" uri="{C3380CC4-5D6E-409C-BE32-E72D297353CC}">
              <c16:uniqueId val="{00000002-7576-4A34-9124-E19C2EBEB764}"/>
            </c:ext>
          </c:extLst>
        </c:ser>
        <c:ser>
          <c:idx val="3"/>
          <c:order val="3"/>
          <c:tx>
            <c:v>50</c:v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231</c:v>
              </c:pt>
            </c:numLit>
          </c:val>
          <c:extLst>
            <c:ext xmlns:c16="http://schemas.microsoft.com/office/drawing/2014/chart" uri="{C3380CC4-5D6E-409C-BE32-E72D297353CC}">
              <c16:uniqueId val="{00000003-7576-4A34-9124-E19C2EBEB764}"/>
            </c:ext>
          </c:extLst>
        </c:ser>
        <c:ser>
          <c:idx val="4"/>
          <c:order val="4"/>
          <c:tx>
            <c:v>60</c:v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169</c:v>
              </c:pt>
            </c:numLit>
          </c:val>
          <c:extLst>
            <c:ext xmlns:c16="http://schemas.microsoft.com/office/drawing/2014/chart" uri="{C3380CC4-5D6E-409C-BE32-E72D297353CC}">
              <c16:uniqueId val="{00000004-7576-4A34-9124-E19C2EBEB764}"/>
            </c:ext>
          </c:extLst>
        </c:ser>
        <c:ser>
          <c:idx val="5"/>
          <c:order val="5"/>
          <c:tx>
            <c:v>70</c:v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174</c:v>
              </c:pt>
            </c:numLit>
          </c:val>
          <c:extLst>
            <c:ext xmlns:c16="http://schemas.microsoft.com/office/drawing/2014/chart" uri="{C3380CC4-5D6E-409C-BE32-E72D297353CC}">
              <c16:uniqueId val="{00000005-7576-4A34-9124-E19C2EBEB764}"/>
            </c:ext>
          </c:extLst>
        </c:ser>
        <c:ser>
          <c:idx val="6"/>
          <c:order val="6"/>
          <c:tx>
            <c:v>80</c:v>
          </c:tx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91</c:v>
              </c:pt>
            </c:numLit>
          </c:val>
          <c:extLst>
            <c:ext xmlns:c16="http://schemas.microsoft.com/office/drawing/2014/chart" uri="{C3380CC4-5D6E-409C-BE32-E72D297353CC}">
              <c16:uniqueId val="{00000006-7576-4A34-9124-E19C2EBEB764}"/>
            </c:ext>
          </c:extLst>
        </c:ser>
        <c:ser>
          <c:idx val="7"/>
          <c:order val="7"/>
          <c:tx>
            <c:v>90</c:v>
          </c:tx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41</c:v>
              </c:pt>
            </c:numLit>
          </c:val>
          <c:extLst>
            <c:ext xmlns:c16="http://schemas.microsoft.com/office/drawing/2014/chart" uri="{C3380CC4-5D6E-409C-BE32-E72D297353CC}">
              <c16:uniqueId val="{00000007-7576-4A34-9124-E19C2EBEB76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38990656"/>
        <c:axId val="1038996896"/>
      </c:barChart>
      <c:catAx>
        <c:axId val="1038990656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b="0" i="0" baseline="0" dirty="0">
                    <a:effectLst/>
                  </a:rPr>
                  <a:t>AGE DISTRIBUTION  (20 = UNDER 20, 30=20 TO 29)</a:t>
                </a:r>
                <a:endParaRPr lang="en-IN" sz="100" dirty="0">
                  <a:effectLst/>
                </a:endParaRPr>
              </a:p>
            </c:rich>
          </c:tx>
          <c:layout>
            <c:manualLayout>
              <c:xMode val="edge"/>
              <c:yMode val="edge"/>
              <c:x val="0.19979650851451219"/>
              <c:y val="0.849611926613466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38996896"/>
        <c:crosses val="autoZero"/>
        <c:auto val="1"/>
        <c:lblAlgn val="ctr"/>
        <c:lblOffset val="100"/>
        <c:noMultiLvlLbl val="0"/>
      </c:catAx>
      <c:valAx>
        <c:axId val="103899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dirty="0"/>
                  <a:t>Customer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99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760483445279162"/>
          <c:y val="9.7916099774400273E-2"/>
          <c:w val="6.4178470065331492E-2"/>
          <c:h val="0.725296728216914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New Customer Age Distribution</a:t>
            </a:r>
          </a:p>
        </c:rich>
      </c:tx>
      <c:layout>
        <c:manualLayout>
          <c:xMode val="edge"/>
          <c:yMode val="edge"/>
          <c:x val="0.15428554152759638"/>
          <c:y val="4.02305642626767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2051601755860653"/>
          <c:y val="0.19069378228169639"/>
          <c:w val="0.75700909726372945"/>
          <c:h val="0.63887271653377209"/>
        </c:manualLayout>
      </c:layout>
      <c:barChart>
        <c:barDir val="col"/>
        <c:grouping val="clustered"/>
        <c:varyColors val="0"/>
        <c:ser>
          <c:idx val="0"/>
          <c:order val="0"/>
          <c:tx>
            <c:v>20</c:v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10</c:v>
              </c:pt>
            </c:numLit>
          </c:val>
          <c:extLst>
            <c:ext xmlns:c16="http://schemas.microsoft.com/office/drawing/2014/chart" uri="{C3380CC4-5D6E-409C-BE32-E72D297353CC}">
              <c16:uniqueId val="{00000000-E275-4B62-AB82-6512DDAF1F89}"/>
            </c:ext>
          </c:extLst>
        </c:ser>
        <c:ser>
          <c:idx val="1"/>
          <c:order val="1"/>
          <c:tx>
            <c:v>30</c:v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164</c:v>
              </c:pt>
            </c:numLit>
          </c:val>
          <c:extLst>
            <c:ext xmlns:c16="http://schemas.microsoft.com/office/drawing/2014/chart" uri="{C3380CC4-5D6E-409C-BE32-E72D297353CC}">
              <c16:uniqueId val="{00000001-E275-4B62-AB82-6512DDAF1F89}"/>
            </c:ext>
          </c:extLst>
        </c:ser>
        <c:ser>
          <c:idx val="2"/>
          <c:order val="2"/>
          <c:tx>
            <c:v>40</c:v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103</c:v>
              </c:pt>
            </c:numLit>
          </c:val>
          <c:extLst>
            <c:ext xmlns:c16="http://schemas.microsoft.com/office/drawing/2014/chart" uri="{C3380CC4-5D6E-409C-BE32-E72D297353CC}">
              <c16:uniqueId val="{00000002-E275-4B62-AB82-6512DDAF1F89}"/>
            </c:ext>
          </c:extLst>
        </c:ser>
        <c:ser>
          <c:idx val="3"/>
          <c:order val="3"/>
          <c:tx>
            <c:v>50</c:v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231</c:v>
              </c:pt>
            </c:numLit>
          </c:val>
          <c:extLst>
            <c:ext xmlns:c16="http://schemas.microsoft.com/office/drawing/2014/chart" uri="{C3380CC4-5D6E-409C-BE32-E72D297353CC}">
              <c16:uniqueId val="{00000003-E275-4B62-AB82-6512DDAF1F89}"/>
            </c:ext>
          </c:extLst>
        </c:ser>
        <c:ser>
          <c:idx val="4"/>
          <c:order val="4"/>
          <c:tx>
            <c:v>60</c:v>
          </c:tx>
          <c:spPr>
            <a:gradFill rotWithShape="1">
              <a:gsLst>
                <a:gs pos="0">
                  <a:schemeClr val="accent5">
                    <a:tint val="100000"/>
                    <a:shade val="100000"/>
                    <a:satMod val="129999"/>
                  </a:schemeClr>
                </a:gs>
                <a:gs pos="100000">
                  <a:schemeClr val="accent5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169</c:v>
              </c:pt>
            </c:numLit>
          </c:val>
          <c:extLst>
            <c:ext xmlns:c16="http://schemas.microsoft.com/office/drawing/2014/chart" uri="{C3380CC4-5D6E-409C-BE32-E72D297353CC}">
              <c16:uniqueId val="{00000004-E275-4B62-AB82-6512DDAF1F89}"/>
            </c:ext>
          </c:extLst>
        </c:ser>
        <c:ser>
          <c:idx val="5"/>
          <c:order val="5"/>
          <c:tx>
            <c:v>70</c:v>
          </c:tx>
          <c:spPr>
            <a:gradFill rotWithShape="1">
              <a:gsLst>
                <a:gs pos="0">
                  <a:schemeClr val="accent6">
                    <a:tint val="100000"/>
                    <a:shade val="100000"/>
                    <a:satMod val="129999"/>
                  </a:schemeClr>
                </a:gs>
                <a:gs pos="100000">
                  <a:schemeClr val="accent6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174</c:v>
              </c:pt>
            </c:numLit>
          </c:val>
          <c:extLst>
            <c:ext xmlns:c16="http://schemas.microsoft.com/office/drawing/2014/chart" uri="{C3380CC4-5D6E-409C-BE32-E72D297353CC}">
              <c16:uniqueId val="{00000005-E275-4B62-AB82-6512DDAF1F89}"/>
            </c:ext>
          </c:extLst>
        </c:ser>
        <c:ser>
          <c:idx val="6"/>
          <c:order val="6"/>
          <c:tx>
            <c:v>80</c:v>
          </c:tx>
          <c:spPr>
            <a:gradFill rotWithShape="1">
              <a:gsLst>
                <a:gs pos="0">
                  <a:schemeClr val="accent1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91</c:v>
              </c:pt>
            </c:numLit>
          </c:val>
          <c:extLst>
            <c:ext xmlns:c16="http://schemas.microsoft.com/office/drawing/2014/chart" uri="{C3380CC4-5D6E-409C-BE32-E72D297353CC}">
              <c16:uniqueId val="{00000006-E275-4B62-AB82-6512DDAF1F89}"/>
            </c:ext>
          </c:extLst>
        </c:ser>
        <c:ser>
          <c:idx val="7"/>
          <c:order val="7"/>
          <c:tx>
            <c:v>90</c:v>
          </c:tx>
          <c:spPr>
            <a:gradFill rotWithShape="1">
              <a:gsLst>
                <a:gs pos="0">
                  <a:schemeClr val="accent2">
                    <a:lumMod val="60000"/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lumMod val="60000"/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1"/>
              <c:pt idx="0">
                <c:v>Total</c:v>
              </c:pt>
            </c:strLit>
          </c:cat>
          <c:val>
            <c:numLit>
              <c:formatCode>General</c:formatCode>
              <c:ptCount val="1"/>
              <c:pt idx="0">
                <c:v>41</c:v>
              </c:pt>
            </c:numLit>
          </c:val>
          <c:extLst>
            <c:ext xmlns:c16="http://schemas.microsoft.com/office/drawing/2014/chart" uri="{C3380CC4-5D6E-409C-BE32-E72D297353CC}">
              <c16:uniqueId val="{00000007-E275-4B62-AB82-6512DDAF1F8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38990656"/>
        <c:axId val="1038996896"/>
      </c:barChart>
      <c:catAx>
        <c:axId val="10389906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000" b="0" i="0" baseline="0">
                    <a:effectLst/>
                  </a:rPr>
                  <a:t>AGE DISTRIBUTION  (20 = UNDER 20, 30=20 TO 29)</a:t>
                </a:r>
                <a:endParaRPr lang="en-IN" sz="300">
                  <a:effectLst/>
                </a:endParaRPr>
              </a:p>
            </c:rich>
          </c:tx>
          <c:layout>
            <c:manualLayout>
              <c:xMode val="edge"/>
              <c:yMode val="edge"/>
              <c:x val="0.14137981908769892"/>
              <c:y val="0.8975027930734527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996896"/>
        <c:crosses val="autoZero"/>
        <c:auto val="1"/>
        <c:lblAlgn val="ctr"/>
        <c:lblOffset val="100"/>
        <c:noMultiLvlLbl val="0"/>
      </c:catAx>
      <c:valAx>
        <c:axId val="1038996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NUMBER OF PEOPLE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89906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7985219949565696"/>
          <c:y val="0.28066988382830926"/>
          <c:w val="9.8991080601475684E-2"/>
          <c:h val="0.4854021449163116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[KPMG_VI_New_raw_data_update_final.xlsx]Sheet19!PivotTable15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New Customer Wealth Segment by Age</a:t>
            </a:r>
          </a:p>
        </c:rich>
      </c:tx>
      <c:layout>
        <c:manualLayout>
          <c:xMode val="edge"/>
          <c:yMode val="edge"/>
          <c:x val="0.19257016537610427"/>
          <c:y val="3.69685767097966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Sheet19!$B$3:$B$4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Sheet19!$A$5:$A$13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Sheet19!$B$5:$B$13</c:f>
              <c:numCache>
                <c:formatCode>General</c:formatCode>
                <c:ptCount val="8"/>
                <c:pt idx="0">
                  <c:v>3</c:v>
                </c:pt>
                <c:pt idx="1">
                  <c:v>49</c:v>
                </c:pt>
                <c:pt idx="2">
                  <c:v>15</c:v>
                </c:pt>
                <c:pt idx="3">
                  <c:v>60</c:v>
                </c:pt>
                <c:pt idx="4">
                  <c:v>38</c:v>
                </c:pt>
                <c:pt idx="5">
                  <c:v>42</c:v>
                </c:pt>
                <c:pt idx="6">
                  <c:v>19</c:v>
                </c:pt>
                <c:pt idx="7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9A-4241-B10D-BAEFE1057F0A}"/>
            </c:ext>
          </c:extLst>
        </c:ser>
        <c:ser>
          <c:idx val="1"/>
          <c:order val="1"/>
          <c:tx>
            <c:strRef>
              <c:f>Sheet19!$C$3:$C$4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Sheet19!$A$5:$A$13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Sheet19!$C$5:$C$13</c:f>
              <c:numCache>
                <c:formatCode>General</c:formatCode>
                <c:ptCount val="8"/>
                <c:pt idx="1">
                  <c:v>43</c:v>
                </c:pt>
                <c:pt idx="2">
                  <c:v>33</c:v>
                </c:pt>
                <c:pt idx="3">
                  <c:v>53</c:v>
                </c:pt>
                <c:pt idx="4">
                  <c:v>36</c:v>
                </c:pt>
                <c:pt idx="5">
                  <c:v>53</c:v>
                </c:pt>
                <c:pt idx="6">
                  <c:v>21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9A-4241-B10D-BAEFE1057F0A}"/>
            </c:ext>
          </c:extLst>
        </c:ser>
        <c:ser>
          <c:idx val="2"/>
          <c:order val="2"/>
          <c:tx>
            <c:strRef>
              <c:f>Sheet19!$D$3:$D$4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Sheet19!$A$5:$A$13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Sheet19!$D$5:$D$13</c:f>
              <c:numCache>
                <c:formatCode>General</c:formatCode>
                <c:ptCount val="8"/>
                <c:pt idx="0">
                  <c:v>7</c:v>
                </c:pt>
                <c:pt idx="1">
                  <c:v>72</c:v>
                </c:pt>
                <c:pt idx="2">
                  <c:v>55</c:v>
                </c:pt>
                <c:pt idx="3">
                  <c:v>118</c:v>
                </c:pt>
                <c:pt idx="4">
                  <c:v>95</c:v>
                </c:pt>
                <c:pt idx="5">
                  <c:v>79</c:v>
                </c:pt>
                <c:pt idx="6">
                  <c:v>51</c:v>
                </c:pt>
                <c:pt idx="7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9A-4241-B10D-BAEFE1057F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63185568"/>
        <c:axId val="963186400"/>
      </c:barChart>
      <c:catAx>
        <c:axId val="9631855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dirty="0"/>
                  <a:t>Age</a:t>
                </a:r>
                <a:r>
                  <a:rPr lang="en-IN" sz="900" baseline="0" dirty="0"/>
                  <a:t> Group ( 20 = Under 20; 30 = 20-29)</a:t>
                </a:r>
                <a:endParaRPr lang="en-IN" sz="9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186400"/>
        <c:crosses val="autoZero"/>
        <c:auto val="1"/>
        <c:lblAlgn val="ctr"/>
        <c:lblOffset val="100"/>
        <c:noMultiLvlLbl val="0"/>
      </c:catAx>
      <c:valAx>
        <c:axId val="9631864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dirty="0"/>
                  <a:t>Customer</a:t>
                </a:r>
                <a:r>
                  <a:rPr lang="en-IN" sz="800" baseline="0" dirty="0"/>
                  <a:t> Count</a:t>
                </a:r>
                <a:endParaRPr lang="en-IN" sz="800" dirty="0"/>
              </a:p>
            </c:rich>
          </c:tx>
          <c:layout>
            <c:manualLayout>
              <c:xMode val="edge"/>
              <c:yMode val="edge"/>
              <c:x val="4.3661766846165039E-2"/>
              <c:y val="0.1774802179302448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6318556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[KPMG_VI_New_raw_data_update_final.xlsx]wealth_Segment!PivotTable7</c:name>
    <c:fmtId val="2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b="1" dirty="0"/>
              <a:t>Old Customer Wealth Segment by Age</a:t>
            </a:r>
          </a:p>
        </c:rich>
      </c:tx>
      <c:layout>
        <c:manualLayout>
          <c:xMode val="edge"/>
          <c:yMode val="edge"/>
          <c:x val="0.17295147813989412"/>
          <c:y val="3.38659441931905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wealth_Segment!$B$3:$B$4</c:f>
              <c:strCache>
                <c:ptCount val="1"/>
                <c:pt idx="0">
                  <c:v>Affluent Customer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wealth_Segment!$A$5:$A$13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wealth_Segment!$B$5:$B$13</c:f>
              <c:numCache>
                <c:formatCode>General</c:formatCode>
                <c:ptCount val="8"/>
                <c:pt idx="0">
                  <c:v>9</c:v>
                </c:pt>
                <c:pt idx="1">
                  <c:v>177</c:v>
                </c:pt>
                <c:pt idx="2">
                  <c:v>161</c:v>
                </c:pt>
                <c:pt idx="3">
                  <c:v>327</c:v>
                </c:pt>
                <c:pt idx="4">
                  <c:v>173</c:v>
                </c:pt>
                <c:pt idx="5">
                  <c:v>113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F5-44CA-AE00-3AD43023608D}"/>
            </c:ext>
          </c:extLst>
        </c:ser>
        <c:ser>
          <c:idx val="1"/>
          <c:order val="1"/>
          <c:tx>
            <c:strRef>
              <c:f>wealth_Segment!$C$3:$C$4</c:f>
              <c:strCache>
                <c:ptCount val="1"/>
                <c:pt idx="0">
                  <c:v>High Net Worth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wealth_Segment!$A$5:$A$13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wealth_Segment!$C$5:$C$13</c:f>
              <c:numCache>
                <c:formatCode>General</c:formatCode>
                <c:ptCount val="8"/>
                <c:pt idx="0">
                  <c:v>9</c:v>
                </c:pt>
                <c:pt idx="1">
                  <c:v>161</c:v>
                </c:pt>
                <c:pt idx="2">
                  <c:v>171</c:v>
                </c:pt>
                <c:pt idx="3">
                  <c:v>347</c:v>
                </c:pt>
                <c:pt idx="4">
                  <c:v>180</c:v>
                </c:pt>
                <c:pt idx="5">
                  <c:v>127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5F5-44CA-AE00-3AD43023608D}"/>
            </c:ext>
          </c:extLst>
        </c:ser>
        <c:ser>
          <c:idx val="2"/>
          <c:order val="2"/>
          <c:tx>
            <c:strRef>
              <c:f>wealth_Segment!$D$3:$D$4</c:f>
              <c:strCache>
                <c:ptCount val="1"/>
                <c:pt idx="0">
                  <c:v>Mass Customer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wealth_Segment!$A$5:$A$13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wealth_Segment!$D$5:$D$13</c:f>
              <c:numCache>
                <c:formatCode>General</c:formatCode>
                <c:ptCount val="8"/>
                <c:pt idx="0">
                  <c:v>17</c:v>
                </c:pt>
                <c:pt idx="1">
                  <c:v>327</c:v>
                </c:pt>
                <c:pt idx="2">
                  <c:v>334</c:v>
                </c:pt>
                <c:pt idx="3">
                  <c:v>673</c:v>
                </c:pt>
                <c:pt idx="4">
                  <c:v>347</c:v>
                </c:pt>
                <c:pt idx="5">
                  <c:v>254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5F5-44CA-AE00-3AD4302360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01527904"/>
        <c:axId val="1201528320"/>
      </c:barChart>
      <c:catAx>
        <c:axId val="1201527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900" dirty="0"/>
                  <a:t>Age Group ( 20 = Under 20; 30 = 20-29)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528320"/>
        <c:crosses val="autoZero"/>
        <c:auto val="1"/>
        <c:lblAlgn val="ctr"/>
        <c:lblOffset val="100"/>
        <c:noMultiLvlLbl val="0"/>
      </c:catAx>
      <c:valAx>
        <c:axId val="120152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800" dirty="0"/>
                  <a:t>Customer Count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1527904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[KPMG_VI_New_raw_data_update_final.xlsx]wealth_Segment!PivotTable7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 Old Customers</a:t>
            </a:r>
            <a:r>
              <a:rPr lang="en-US" sz="1200" baseline="0" dirty="0"/>
              <a:t> List</a:t>
            </a:r>
            <a:endParaRPr lang="en-US" sz="1200" dirty="0"/>
          </a:p>
        </c:rich>
      </c:tx>
      <c:layout>
        <c:manualLayout>
          <c:xMode val="edge"/>
          <c:yMode val="edge"/>
          <c:x val="0.63624311928919919"/>
          <c:y val="1.54718267625226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>
        <c:manualLayout>
          <c:layoutTarget val="inner"/>
          <c:xMode val="edge"/>
          <c:yMode val="edge"/>
          <c:x val="0.17794794944287948"/>
          <c:y val="0.26326153063466184"/>
          <c:w val="0.41939201680888644"/>
          <c:h val="0.70622290055152792"/>
        </c:manualLayout>
      </c:layout>
      <c:pieChart>
        <c:varyColors val="1"/>
        <c:ser>
          <c:idx val="0"/>
          <c:order val="0"/>
          <c:tx>
            <c:strRef>
              <c:f>wealth_Segment!$B$3:$B$4</c:f>
              <c:strCache>
                <c:ptCount val="1"/>
                <c:pt idx="0">
                  <c:v>Affluent Customer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4CE-4D5C-9F57-37A3257AC15B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4CE-4D5C-9F57-37A3257AC15B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4CE-4D5C-9F57-37A3257AC15B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4CE-4D5C-9F57-37A3257AC15B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4CE-4D5C-9F57-37A3257AC15B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4CE-4D5C-9F57-37A3257AC15B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4CE-4D5C-9F57-37A3257AC15B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4CE-4D5C-9F57-37A3257AC15B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4CE-4D5C-9F57-37A3257AC15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wealth_Segment!$A$5:$A$13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wealth_Segment!$B$5:$B$13</c:f>
              <c:numCache>
                <c:formatCode>General</c:formatCode>
                <c:ptCount val="8"/>
                <c:pt idx="0">
                  <c:v>9</c:v>
                </c:pt>
                <c:pt idx="1">
                  <c:v>177</c:v>
                </c:pt>
                <c:pt idx="2">
                  <c:v>161</c:v>
                </c:pt>
                <c:pt idx="3">
                  <c:v>327</c:v>
                </c:pt>
                <c:pt idx="4">
                  <c:v>173</c:v>
                </c:pt>
                <c:pt idx="5">
                  <c:v>113</c:v>
                </c:pt>
                <c:pt idx="6">
                  <c:v>1</c:v>
                </c:pt>
                <c:pt idx="7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4CE-4D5C-9F57-37A3257AC15B}"/>
            </c:ext>
          </c:extLst>
        </c:ser>
        <c:ser>
          <c:idx val="1"/>
          <c:order val="1"/>
          <c:tx>
            <c:strRef>
              <c:f>wealth_Segment!$C$3:$C$4</c:f>
              <c:strCache>
                <c:ptCount val="1"/>
                <c:pt idx="0">
                  <c:v>High Net Worth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wealth_Segment!$A$5:$A$13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wealth_Segment!$C$5:$C$13</c:f>
              <c:numCache>
                <c:formatCode>General</c:formatCode>
                <c:ptCount val="8"/>
                <c:pt idx="0">
                  <c:v>9</c:v>
                </c:pt>
                <c:pt idx="1">
                  <c:v>161</c:v>
                </c:pt>
                <c:pt idx="2">
                  <c:v>171</c:v>
                </c:pt>
                <c:pt idx="3">
                  <c:v>347</c:v>
                </c:pt>
                <c:pt idx="4">
                  <c:v>180</c:v>
                </c:pt>
                <c:pt idx="5">
                  <c:v>127</c:v>
                </c:pt>
                <c:pt idx="6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44CE-4D5C-9F57-37A3257AC15B}"/>
            </c:ext>
          </c:extLst>
        </c:ser>
        <c:ser>
          <c:idx val="2"/>
          <c:order val="2"/>
          <c:tx>
            <c:strRef>
              <c:f>wealth_Segment!$D$3:$D$4</c:f>
              <c:strCache>
                <c:ptCount val="1"/>
                <c:pt idx="0">
                  <c:v>Mass Customer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4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6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1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tint val="100000"/>
                      <a:shade val="100000"/>
                      <a:satMod val="129999"/>
                    </a:schemeClr>
                  </a:gs>
                  <a:gs pos="100000">
                    <a:schemeClr val="accent2">
                      <a:lumMod val="60000"/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38100" dist="20000" dir="5400000" rotWithShape="0">
                  <a:srgbClr val="000000">
                    <a:alpha val="38000"/>
                  </a:srgbClr>
                </a:outerShdw>
              </a:effectLst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wealth_Segment!$A$5:$A$13</c:f>
              <c:strCache>
                <c:ptCount val="8"/>
                <c:pt idx="0">
                  <c:v>20</c:v>
                </c:pt>
                <c:pt idx="1">
                  <c:v>30</c:v>
                </c:pt>
                <c:pt idx="2">
                  <c:v>40</c:v>
                </c:pt>
                <c:pt idx="3">
                  <c:v>50</c:v>
                </c:pt>
                <c:pt idx="4">
                  <c:v>60</c:v>
                </c:pt>
                <c:pt idx="5">
                  <c:v>70</c:v>
                </c:pt>
                <c:pt idx="6">
                  <c:v>80</c:v>
                </c:pt>
                <c:pt idx="7">
                  <c:v>90</c:v>
                </c:pt>
              </c:strCache>
            </c:strRef>
          </c:cat>
          <c:val>
            <c:numRef>
              <c:f>wealth_Segment!$D$5:$D$13</c:f>
              <c:numCache>
                <c:formatCode>General</c:formatCode>
                <c:ptCount val="8"/>
                <c:pt idx="0">
                  <c:v>17</c:v>
                </c:pt>
                <c:pt idx="1">
                  <c:v>327</c:v>
                </c:pt>
                <c:pt idx="2">
                  <c:v>334</c:v>
                </c:pt>
                <c:pt idx="3">
                  <c:v>673</c:v>
                </c:pt>
                <c:pt idx="4">
                  <c:v>347</c:v>
                </c:pt>
                <c:pt idx="5">
                  <c:v>254</c:v>
                </c:pt>
                <c:pt idx="7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5-44CE-4D5C-9F57-37A3257AC15B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[KPMG_VI_New_raw_data_update_final.xlsx]Sheet17!PivotTable14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New</a:t>
            </a:r>
            <a:r>
              <a:rPr lang="en-US" sz="1200" baseline="0"/>
              <a:t> Customer List</a:t>
            </a:r>
            <a:endParaRPr lang="en-US" sz="1200"/>
          </a:p>
        </c:rich>
      </c:tx>
      <c:layout>
        <c:manualLayout>
          <c:xMode val="edge"/>
          <c:yMode val="edge"/>
          <c:x val="0.64413017875516065"/>
          <c:y val="3.6833115996434797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2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6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3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  <c:pivotFmt>
        <c:idx val="4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</c:pivotFmt>
    </c:pivotFmts>
    <c:plotArea>
      <c:layout/>
      <c:pieChart>
        <c:varyColors val="1"/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2553798355657773"/>
          <c:y val="0.16298467226034766"/>
          <c:w val="0.27132796241956153"/>
          <c:h val="0.770335041450757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[KPMG_VI_New_raw_data_update_final.xlsx]RFM Segmentation!PivotTable3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RFM Segmentation</a:t>
            </a:r>
          </a:p>
        </c:rich>
      </c:tx>
      <c:layout>
        <c:manualLayout>
          <c:xMode val="edge"/>
          <c:yMode val="edge"/>
          <c:x val="0.33840292803342925"/>
          <c:y val="3.299435748669068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7.48129675810473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2"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4.3712785405957156E-17"/>
              <c:y val="8.728179551122194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7.8969243557772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tint val="100000"/>
                  <a:shade val="100000"/>
                  <a:satMod val="129999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8.7425570811914312E-17"/>
              <c:y val="7.481296758104738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7.8969243557772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2"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4.3712785405957156E-17"/>
              <c:y val="8.728179551122194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7.48129675810473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4">
                  <a:tint val="100000"/>
                  <a:shade val="100000"/>
                  <a:satMod val="129999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8.7425570811914312E-17"/>
              <c:y val="7.481296758104738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7.896924355777224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2">
                  <a:tint val="100000"/>
                  <a:shade val="100000"/>
                  <a:satMod val="129999"/>
                </a:schemeClr>
              </a:gs>
              <a:gs pos="100000">
                <a:schemeClr val="accent2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4.3712785405957156E-17"/>
              <c:y val="8.7281795511221949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3">
                  <a:tint val="100000"/>
                  <a:shade val="100000"/>
                  <a:satMod val="129999"/>
                </a:schemeClr>
              </a:gs>
              <a:gs pos="100000">
                <a:schemeClr val="accent3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0"/>
              <c:y val="7.4812967581047343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tint val="100000"/>
                  <a:shade val="100000"/>
                  <a:satMod val="129999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4">
                  <a:tint val="100000"/>
                  <a:shade val="100000"/>
                  <a:satMod val="129999"/>
                </a:schemeClr>
              </a:gs>
              <a:gs pos="100000">
                <a:schemeClr val="accent4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ln>
            <a:no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c:spPr>
        <c:dLbl>
          <c:idx val="0"/>
          <c:layout>
            <c:manualLayout>
              <c:x val="-8.7425570811914312E-17"/>
              <c:y val="7.4812967581047385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5171849092517825"/>
          <c:y val="0.19787183737660322"/>
          <c:w val="0.63765725050475242"/>
          <c:h val="0.6560305273561501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'RFM Segmentation'!$B$3:$B$4</c:f>
              <c:strCache>
                <c:ptCount val="1"/>
                <c:pt idx="0">
                  <c:v>Bronze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29999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7.896924355777224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9D02-4513-96BA-959F249750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'RFM Segmentation'!$A$5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'RFM Segmentation'!$B$5</c:f>
              <c:numCache>
                <c:formatCode>General</c:formatCode>
                <c:ptCount val="1"/>
                <c:pt idx="0">
                  <c:v>103927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02-4513-96BA-959F24975070}"/>
            </c:ext>
          </c:extLst>
        </c:ser>
        <c:ser>
          <c:idx val="1"/>
          <c:order val="1"/>
          <c:tx>
            <c:strRef>
              <c:f>'RFM Segmentation'!$C$3:$C$4</c:f>
              <c:strCache>
                <c:ptCount val="1"/>
                <c:pt idx="0">
                  <c:v>Gold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29999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4.3712785405957156E-17"/>
                  <c:y val="8.7281795511221949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D02-4513-96BA-959F249750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'RFM Segmentation'!$A$5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'RFM Segmentation'!$C$5</c:f>
              <c:numCache>
                <c:formatCode>General</c:formatCode>
                <c:ptCount val="1"/>
                <c:pt idx="0">
                  <c:v>286804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D02-4513-96BA-959F24975070}"/>
            </c:ext>
          </c:extLst>
        </c:ser>
        <c:ser>
          <c:idx val="2"/>
          <c:order val="2"/>
          <c:tx>
            <c:strRef>
              <c:f>'RFM Segmentation'!$D$3:$D$4</c:f>
              <c:strCache>
                <c:ptCount val="1"/>
                <c:pt idx="0">
                  <c:v>Platinum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100000"/>
                    <a:shade val="100000"/>
                    <a:satMod val="129999"/>
                  </a:schemeClr>
                </a:gs>
                <a:gs pos="100000">
                  <a:schemeClr val="accent3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0"/>
                  <c:y val="7.481296758104734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02-4513-96BA-959F249750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'RFM Segmentation'!$A$5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'RFM Segmentation'!$D$5</c:f>
              <c:numCache>
                <c:formatCode>General</c:formatCode>
                <c:ptCount val="1"/>
                <c:pt idx="0">
                  <c:v>351189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D02-4513-96BA-959F24975070}"/>
            </c:ext>
          </c:extLst>
        </c:ser>
        <c:ser>
          <c:idx val="3"/>
          <c:order val="3"/>
          <c:tx>
            <c:strRef>
              <c:f>'RFM Segmentation'!$E$3:$E$4</c:f>
              <c:strCache>
                <c:ptCount val="1"/>
                <c:pt idx="0">
                  <c:v>Silver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100000"/>
                    <a:shade val="100000"/>
                    <a:satMod val="129999"/>
                  </a:schemeClr>
                </a:gs>
                <a:gs pos="100000">
                  <a:schemeClr val="accent4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>
              <a:no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c:spPr>
          <c:invertIfNegative val="0"/>
          <c:dLbls>
            <c:dLbl>
              <c:idx val="0"/>
              <c:layout>
                <c:manualLayout>
                  <c:x val="-8.7425570811914312E-17"/>
                  <c:y val="7.481296758104738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D02-4513-96BA-959F2497507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'RFM Segmentation'!$A$5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'RFM Segmentation'!$E$5</c:f>
              <c:numCache>
                <c:formatCode>General</c:formatCode>
                <c:ptCount val="1"/>
                <c:pt idx="0">
                  <c:v>193174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D02-4513-96BA-959F2497507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1067762848"/>
        <c:axId val="1067763680"/>
      </c:barChart>
      <c:catAx>
        <c:axId val="1067762848"/>
        <c:scaling>
          <c:orientation val="minMax"/>
        </c:scaling>
        <c:delete val="1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Customer</a:t>
                </a:r>
                <a:r>
                  <a:rPr lang="en-IN" baseline="0"/>
                  <a:t> Segment</a:t>
                </a:r>
                <a:endParaRPr lang="en-IN"/>
              </a:p>
            </c:rich>
          </c:tx>
          <c:layout>
            <c:manualLayout>
              <c:xMode val="edge"/>
              <c:yMode val="edge"/>
              <c:x val="0.37195764835344591"/>
              <c:y val="0.8707715685336904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067763680"/>
        <c:crosses val="autoZero"/>
        <c:auto val="1"/>
        <c:lblAlgn val="ctr"/>
        <c:lblOffset val="100"/>
        <c:noMultiLvlLbl val="0"/>
      </c:catAx>
      <c:valAx>
        <c:axId val="1067763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RFM Value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7762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0110953729933898"/>
          <c:y val="0.31587687419639349"/>
          <c:w val="0.18236543909348443"/>
          <c:h val="0.2642632854091619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6229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Text"/>
          <p:cNvSpPr>
            <a:spLocks noGrp="1"/>
          </p:cNvSpPr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Title Text</a:t>
            </a:r>
          </a:p>
        </p:txBody>
      </p:sp>
      <p:sp>
        <p:nvSpPr>
          <p:cNvPr id="92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Shape 23"/>
          <p:cNvSpPr>
            <a:spLocks noGrp="1"/>
          </p:cNvSpPr>
          <p:nvPr>
            <p:ph type="body" sz="half" idx="13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36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3" name="Title Text"/>
          <p:cNvSpPr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Shape 39"/>
          <p:cNvSpPr>
            <a:spLocks noGrp="1"/>
          </p:cNvSpPr>
          <p:nvPr>
            <p:ph type="body" sz="half" idx="13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ln>
            <a:noFill/>
          </a:ln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54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0" name="Shape 55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Sprocket Central Pty Ltd</a:t>
            </a:r>
          </a:p>
        </p:txBody>
      </p:sp>
      <p:sp>
        <p:nvSpPr>
          <p:cNvPr id="111" name="Shape 56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Data analytics approach</a:t>
            </a:r>
          </a:p>
        </p:txBody>
      </p:sp>
      <p:pic>
        <p:nvPicPr>
          <p:cNvPr id="112" name="Shape 57" descr="Shape 5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00" y="1275524"/>
            <a:ext cx="1982300" cy="238701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Shape 58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12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r>
              <a:t>[Division Name] - [Engagement Manager], [Senior Consultant], [Junior Consultant]</a:t>
            </a:r>
          </a:p>
        </p:txBody>
      </p:sp>
      <p:sp>
        <p:nvSpPr>
          <p:cNvPr id="11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06"/>
          <p:cNvSpPr/>
          <p:nvPr/>
        </p:nvSpPr>
        <p:spPr>
          <a:xfrm rot="10800000" flipH="1">
            <a:off x="-1" y="0"/>
            <a:ext cx="9163201" cy="5148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8" name="Shape 107"/>
          <p:cNvSpPr/>
          <p:nvPr/>
        </p:nvSpPr>
        <p:spPr>
          <a:xfrm>
            <a:off x="537899" y="1895175"/>
            <a:ext cx="3953102" cy="779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35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</a:lstStyle>
          <a:p>
            <a:r>
              <a:t>Appendix</a:t>
            </a:r>
          </a:p>
        </p:txBody>
      </p:sp>
      <p:sp>
        <p:nvSpPr>
          <p:cNvPr id="15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1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62" name="Shape 114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Appendix</a:t>
            </a:r>
          </a:p>
        </p:txBody>
      </p:sp>
      <p:sp>
        <p:nvSpPr>
          <p:cNvPr id="163" name="Shape 115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This is an optional slide where you may place any supporting items.</a:t>
            </a:r>
          </a:p>
        </p:txBody>
      </p:sp>
      <p:sp>
        <p:nvSpPr>
          <p:cNvPr id="164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63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17" name="Shape 6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Agenda</a:t>
            </a:r>
          </a:p>
        </p:txBody>
      </p:sp>
      <p:sp>
        <p:nvSpPr>
          <p:cNvPr id="118" name="Shape 65"/>
          <p:cNvSpPr/>
          <p:nvPr/>
        </p:nvSpPr>
        <p:spPr>
          <a:xfrm>
            <a:off x="343874" y="1211200"/>
            <a:ext cx="5459402" cy="17087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Introduction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Data Exploration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Model Development</a:t>
            </a:r>
          </a:p>
          <a:p>
            <a:pPr marL="457200" indent="-355600">
              <a:lnSpc>
                <a:spcPct val="115000"/>
              </a:lnSpc>
              <a:buClr>
                <a:srgbClr val="000000"/>
              </a:buClr>
              <a:buSzPts val="2000"/>
              <a:buAutoNum type="arabicPeriod"/>
              <a:defRPr sz="2000">
                <a:latin typeface="Open Sans"/>
                <a:ea typeface="Open Sans"/>
                <a:cs typeface="Open Sans"/>
                <a:sym typeface="Open Sans"/>
              </a:defRPr>
            </a:pPr>
            <a:r>
              <a:t>Interpretation</a:t>
            </a:r>
          </a:p>
        </p:txBody>
      </p:sp>
      <p:sp>
        <p:nvSpPr>
          <p:cNvPr id="119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70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2" name="Shape 71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Introduction</a:t>
            </a:r>
          </a:p>
        </p:txBody>
      </p:sp>
      <p:sp>
        <p:nvSpPr>
          <p:cNvPr id="123" name="Shape 72"/>
          <p:cNvSpPr/>
          <p:nvPr/>
        </p:nvSpPr>
        <p:spPr>
          <a:xfrm>
            <a:off x="205025" y="910454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Identify and Recommend Top 1000 Customer to Target from Datasets</a:t>
            </a:r>
            <a:endParaRPr dirty="0"/>
          </a:p>
        </p:txBody>
      </p:sp>
      <p:sp>
        <p:nvSpPr>
          <p:cNvPr id="124" name="Shape 73"/>
          <p:cNvSpPr/>
          <p:nvPr/>
        </p:nvSpPr>
        <p:spPr>
          <a:xfrm>
            <a:off x="205025" y="2031195"/>
            <a:ext cx="4134600" cy="28163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Sprocket Central is a company that specializes in high quality bike and cycling accessories</a:t>
            </a:r>
            <a:r>
              <a:rPr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Their marketing team is looking to boost business sales by analysing provided datasets.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Using the 3 datasets provided the aim is to analyse and recommend 1000 customers that Sprocket Central should target to drive higher value for the company.</a:t>
            </a:r>
            <a:endParaRPr dirty="0"/>
          </a:p>
        </p:txBody>
      </p:sp>
      <p:sp>
        <p:nvSpPr>
          <p:cNvPr id="128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sp>
        <p:nvSpPr>
          <p:cNvPr id="10" name="Shape 72">
            <a:extLst>
              <a:ext uri="{FF2B5EF4-FFF2-40B4-BE49-F238E27FC236}">
                <a16:creationId xmlns:a16="http://schemas.microsoft.com/office/drawing/2014/main" id="{C458DFA5-CA54-422C-B76C-F6B2B1981039}"/>
              </a:ext>
            </a:extLst>
          </p:cNvPr>
          <p:cNvSpPr/>
          <p:nvPr/>
        </p:nvSpPr>
        <p:spPr>
          <a:xfrm>
            <a:off x="205025" y="1573035"/>
            <a:ext cx="3969003" cy="47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Outline of Problem</a:t>
            </a:r>
            <a:endParaRPr sz="1800" dirty="0"/>
          </a:p>
        </p:txBody>
      </p:sp>
      <p:sp>
        <p:nvSpPr>
          <p:cNvPr id="11" name="Shape 73">
            <a:extLst>
              <a:ext uri="{FF2B5EF4-FFF2-40B4-BE49-F238E27FC236}">
                <a16:creationId xmlns:a16="http://schemas.microsoft.com/office/drawing/2014/main" id="{6FC35469-AB9A-4B4E-9515-C32987B1A966}"/>
              </a:ext>
            </a:extLst>
          </p:cNvPr>
          <p:cNvSpPr/>
          <p:nvPr/>
        </p:nvSpPr>
        <p:spPr>
          <a:xfrm>
            <a:off x="4572000" y="2048839"/>
            <a:ext cx="4134600" cy="22854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‘New’ and ‘Old’ Customer Age Distributions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Bike related purchases over the last 3 years by gender.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Wealth Segmentation by age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Job industry distributions.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Number of cars owned and not owner by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RFM Analysis and customer classification.</a:t>
            </a:r>
          </a:p>
        </p:txBody>
      </p:sp>
      <p:sp>
        <p:nvSpPr>
          <p:cNvPr id="12" name="Shape 72">
            <a:extLst>
              <a:ext uri="{FF2B5EF4-FFF2-40B4-BE49-F238E27FC236}">
                <a16:creationId xmlns:a16="http://schemas.microsoft.com/office/drawing/2014/main" id="{262CA1F4-5897-4F68-AB70-859A8FD1B053}"/>
              </a:ext>
            </a:extLst>
          </p:cNvPr>
          <p:cNvSpPr/>
          <p:nvPr/>
        </p:nvSpPr>
        <p:spPr>
          <a:xfrm>
            <a:off x="4580200" y="1553779"/>
            <a:ext cx="3969003" cy="475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sz="1800" dirty="0"/>
              <a:t>Contents of Data Analysis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-6201" y="810738"/>
            <a:ext cx="5403295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‘New’ and ‘Old’ Customer Age Distributions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-15501" y="1711639"/>
            <a:ext cx="4134600" cy="2911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Most customers are aged between 40 – 49 in ‘New’. In ‘Old’ majority of customers are aged between 40-49 also.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‘Old’ customer list suggests that age groups 20 – 69 are the most populated.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‘New customer list also suggest 20-69.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steep drop of customers in the 30-39 age group in ‘New’. </a:t>
            </a:r>
            <a:endParaRPr dirty="0"/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6EDFC168-B1D1-43EA-9CF3-59D54525FE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3028571"/>
              </p:ext>
            </p:extLst>
          </p:nvPr>
        </p:nvGraphicFramePr>
        <p:xfrm>
          <a:off x="4802920" y="1169100"/>
          <a:ext cx="4231351" cy="1958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D77E97D-6C9B-4973-BA77-96B5063BB0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9917803"/>
              </p:ext>
            </p:extLst>
          </p:nvPr>
        </p:nvGraphicFramePr>
        <p:xfrm>
          <a:off x="4802920" y="3127879"/>
          <a:ext cx="4182976" cy="19587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Bike related purchases 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DE86064-6DF6-4745-86E8-D8534107F3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3900252"/>
              </p:ext>
            </p:extLst>
          </p:nvPr>
        </p:nvGraphicFramePr>
        <p:xfrm>
          <a:off x="4339625" y="1746289"/>
          <a:ext cx="4282800" cy="33006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486511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Wealth Segmentation by Age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D6948E8-52B5-41CE-8D5A-E59A0E9CC9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546846"/>
              </p:ext>
            </p:extLst>
          </p:nvPr>
        </p:nvGraphicFramePr>
        <p:xfrm>
          <a:off x="4690134" y="3029596"/>
          <a:ext cx="4363085" cy="20612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D2C2812-1753-419B-B07F-68326CA703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4284184"/>
              </p:ext>
            </p:extLst>
          </p:nvPr>
        </p:nvGraphicFramePr>
        <p:xfrm>
          <a:off x="4690134" y="820525"/>
          <a:ext cx="4363085" cy="2250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710502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79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31" name="Shape 80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Data Exploration</a:t>
            </a:r>
          </a:p>
        </p:txBody>
      </p:sp>
      <p:sp>
        <p:nvSpPr>
          <p:cNvPr id="132" name="Shape 81"/>
          <p:cNvSpPr/>
          <p:nvPr/>
        </p:nvSpPr>
        <p:spPr>
          <a:xfrm>
            <a:off x="205025" y="1083299"/>
            <a:ext cx="8565600" cy="508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lang="en-US" dirty="0"/>
              <a:t>Job Industry Distributions</a:t>
            </a:r>
            <a:endParaRPr dirty="0"/>
          </a:p>
        </p:txBody>
      </p:sp>
      <p:sp>
        <p:nvSpPr>
          <p:cNvPr id="133" name="Shape 82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rPr dirty="0"/>
              <a:t>Place any information about this point here.</a:t>
            </a:r>
          </a:p>
        </p:txBody>
      </p:sp>
      <p:sp>
        <p:nvSpPr>
          <p:cNvPr id="137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02FDF87-A6B1-4C70-A41F-6721B9A725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8366089"/>
              </p:ext>
            </p:extLst>
          </p:nvPr>
        </p:nvGraphicFramePr>
        <p:xfrm>
          <a:off x="4339625" y="815072"/>
          <a:ext cx="4756776" cy="2009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D9407E5-07BA-4184-9152-D919CCEDD3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8047740"/>
              </p:ext>
            </p:extLst>
          </p:nvPr>
        </p:nvGraphicFramePr>
        <p:xfrm>
          <a:off x="4779264" y="2824338"/>
          <a:ext cx="4112161" cy="2277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444264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8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0" name="Shape 89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Model Development</a:t>
            </a:r>
          </a:p>
        </p:txBody>
      </p:sp>
      <p:sp>
        <p:nvSpPr>
          <p:cNvPr id="141" name="Shape 90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42" name="Shape 91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sp>
        <p:nvSpPr>
          <p:cNvPr id="146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9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/>
          </a:gra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9" name="Shape 9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defRPr sz="2000" b="1">
                <a:solidFill>
                  <a:srgbClr val="FFFFFF"/>
                </a:solidFill>
              </a:defRPr>
            </a:lvl1pPr>
          </a:lstStyle>
          <a:p>
            <a:r>
              <a:t>Interpretation</a:t>
            </a:r>
          </a:p>
        </p:txBody>
      </p:sp>
      <p:sp>
        <p:nvSpPr>
          <p:cNvPr id="150" name="Shape 99"/>
          <p:cNvSpPr/>
          <p:nvPr/>
        </p:nvSpPr>
        <p:spPr>
          <a:xfrm>
            <a:off x="205025" y="1083299"/>
            <a:ext cx="8565600" cy="920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2000" b="1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headline insight or information here. This should be the most important point for this slide.</a:t>
            </a:r>
          </a:p>
        </p:txBody>
      </p:sp>
      <p:sp>
        <p:nvSpPr>
          <p:cNvPr id="151" name="Shape 100"/>
          <p:cNvSpPr/>
          <p:nvPr/>
        </p:nvSpPr>
        <p:spPr>
          <a:xfrm>
            <a:off x="205025" y="2164724"/>
            <a:ext cx="4134600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91424" tIns="91424" rIns="91424" bIns="91424">
            <a:spAutoFit/>
          </a:bodyPr>
          <a:lstStyle>
            <a:lvl1pPr>
              <a:lnSpc>
                <a:spcPct val="115000"/>
              </a:lnSpc>
              <a:defRPr sz="1500">
                <a:latin typeface="Open Sans"/>
                <a:ea typeface="Open Sans"/>
                <a:cs typeface="Open Sans"/>
                <a:sym typeface="Open Sans"/>
              </a:defRPr>
            </a:lvl1pPr>
          </a:lstStyle>
          <a:p>
            <a:r>
              <a:t>Place any information about this point here.</a:t>
            </a:r>
          </a:p>
        </p:txBody>
      </p:sp>
      <p:sp>
        <p:nvSpPr>
          <p:cNvPr id="155" name="Note: The data and information in this document is reflective of a hypothetical situation and client. This document is to be used for KPMG Virtual Internship purposes only.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/>
          <a:lstStyle/>
          <a:p>
            <a:pPr defTabSz="457200">
              <a:defRPr sz="500" b="1">
                <a:latin typeface="Calibri"/>
                <a:ea typeface="Calibri"/>
                <a:cs typeface="Calibri"/>
                <a:sym typeface="Calibri"/>
              </a:defRPr>
            </a:pPr>
            <a:r>
              <a:t>       Note: </a:t>
            </a:r>
            <a:r>
              <a:rPr b="0"/>
              <a:t>The data and information in this document is reflective of a hypothetical situation and client. This document is to be used for KPMG Virtual Internship purposes only.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DAB09FA-6F17-438F-BA32-AB7458180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1974449"/>
              </p:ext>
            </p:extLst>
          </p:nvPr>
        </p:nvGraphicFramePr>
        <p:xfrm>
          <a:off x="4265024" y="1701260"/>
          <a:ext cx="4762863" cy="31782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805</Words>
  <Application>Microsoft Office PowerPoint</Application>
  <PresentationFormat>On-screen Show (16:9)</PresentationFormat>
  <Paragraphs>80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Open Sans</vt:lpstr>
      <vt:lpstr>Open Sans Extrabold</vt:lpstr>
      <vt:lpstr>Open Sans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karmashagya .</cp:lastModifiedBy>
  <cp:revision>19</cp:revision>
  <dcterms:modified xsi:type="dcterms:W3CDTF">2021-03-22T08:33:14Z</dcterms:modified>
</cp:coreProperties>
</file>