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8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93128"/>
  </p:normalViewPr>
  <p:slideViewPr>
    <p:cSldViewPr snapToGrid="0" snapToObjects="1">
      <p:cViewPr varScale="1">
        <p:scale>
          <a:sx n="65" d="100"/>
          <a:sy n="65" d="100"/>
        </p:scale>
        <p:origin x="12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E40E18-8DF9-7F4D-9DE9-F8E3B146AD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Database Technologies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06170-C757-7D4C-8DC8-4C698DCF9E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3A735-4A20-534E-970D-8DE00DC956E0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F6A90-A434-6441-961F-8ADBCF3035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SunBeam </a:t>
            </a:r>
            <a:r>
              <a:rPr lang="en-US" dirty="0" err="1"/>
              <a:t>Pune,Karad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E9DB7-7129-E541-90A8-0D033E95F9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BF941-7F89-5D4C-BC4C-706E7695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871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Database Technologies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C60BC-F8FD-B84F-99F2-8CB54255E3E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SunBeam </a:t>
            </a:r>
            <a:r>
              <a:rPr lang="en-US" dirty="0" err="1"/>
              <a:t>Pune,Karad</a:t>
            </a:r>
            <a:r>
              <a:rPr lang="en-U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1F8C-B31D-C740-A686-8BE3663C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825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D3E3-C4E2-1E4A-BA37-1EBC502ED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D8C37-94D5-EC4A-A729-46982E43B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45B8-9CB5-A044-84A1-4B809DB8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9/1/19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827B-6BE9-1F4F-80BD-0D556F70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A7DC-4BAA-4B41-9700-9B6CEF1E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9571-CDFD-2442-887A-4D8CC06B7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4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D60B-CEED-1245-8B33-47330DC0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3E531-AD75-7043-B342-951BFEF87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C812-2F12-F645-BFF3-44BE4AE7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9/1/19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F25B8-F387-B44C-9E57-A1DEDE43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120EF-6662-D84F-A79B-C7A5524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9571-CDFD-2442-887A-4D8CC06B7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4E7D5-5504-F342-92FF-CFED018FB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7034A-94F0-D840-8241-2E78807F9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6E04-34E8-FC4A-9DEB-A438E7A6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9/1/19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1EEC-550F-BD4D-82C9-A45B6BF2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C045-347D-214D-80AA-8087C4D4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9571-CDFD-2442-887A-4D8CC06B7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6C0F-9A80-C942-BDB5-7AE1BB3A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2BDB-3E90-AD4C-A0DB-B8475CDB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754B-6A22-C842-9E07-4AF6AFD3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9/1/19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9645-8A61-E643-8FE6-7E3C8472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9B362-5060-2647-8259-6B2ED54E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9571-CDFD-2442-887A-4D8CC06B7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6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8DA8-FF87-454A-A695-D6CECA12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3CC5D-BABF-3141-BF8E-40DF0DF8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9923-2902-1D4F-9325-28AE47D5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9/1/19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BF3F5-7F2B-1040-A56A-A528B489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F1FB-8D2D-5043-8F25-A504201B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9571-CDFD-2442-887A-4D8CC06B7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1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B3F-AF73-7044-B76B-B2CCBD8C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9017-AF78-D84F-B909-61F69254C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6E223-7E30-524C-B19A-B27C9512D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DC4D1-FFE9-9F4C-BB6C-DD0A0BB5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9/1/19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C7ED8-D5F0-3942-9A8B-C8D1160B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F6F71-F9B6-CF44-8CE7-CABB87DF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9571-CDFD-2442-887A-4D8CC06B7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8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ABE5-56BD-3C40-87C8-9BFD4744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672C3-B8C8-934C-A5D4-4F7CEF14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DA4C-C440-014E-B159-7CF3F6607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C63ED-5EFD-4242-A27A-4D5DF4C20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4D781-A935-9245-B60E-0772E6C19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44281-F2A6-5B4E-A7AB-E1FBB9D0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9/1/19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5E317-BF22-1440-B45C-D0B45809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10D11-52C7-FA43-88B6-DF940C80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9571-CDFD-2442-887A-4D8CC06B7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7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076D-E858-6049-A383-D6BDC7FF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3B065-AB5E-924D-945E-D719B47B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9/1/19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E1A6F-073F-1241-8F7D-164DEFA2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61349-756C-0140-84E2-52DF3433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9571-CDFD-2442-887A-4D8CC06B7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7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7059F-C4BD-4C45-8B79-62A4F78F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9/1/19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C6ABB-909E-1848-A9AD-F404ECF8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A024E-08F1-B14B-88B0-043110F7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9571-CDFD-2442-887A-4D8CC06B7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7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7239-415E-3E47-B13C-9F72A274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BDF5-4487-E44B-B4E1-69F9012A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BD60C-107D-844F-9E64-FCEA150EC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43711-C4D5-C144-8DC4-3B057273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9/1/19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26DDB-0A5F-334D-8016-DC46CACF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F4259-B80C-6A43-9BC2-35B3B0D9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9571-CDFD-2442-887A-4D8CC06B7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1C69-3EB6-104F-982A-DBA1831E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C8055-E0BF-1840-BA16-519BBF86C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DC266-AAD6-874E-A031-8DEF25B5D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A0143-51BA-9542-8E4E-5B4AC85C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9/1/19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17BA1-2725-A841-9AFD-48194FAF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F59FA-6A3A-814E-9459-7ED3A8D7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9571-CDFD-2442-887A-4D8CC06B7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CE8B4-750D-8240-9866-3C8D6112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EA8A8-A1B1-1C40-9193-484D6C3D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F882-EFBB-9B47-A52B-984375237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9/1/19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4857-3CB2-8E4F-8AF0-8DA813C80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BCAB-DE2F-014B-B19D-833507D2E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59571-CDFD-2442-887A-4D8CC06B7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1BEF-D9FC-6744-BC4D-D6BC3672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3200" dirty="0">
                <a:latin typeface="Courier" pitchFamily="2" charset="0"/>
              </a:rPr>
            </a:br>
            <a:endParaRPr lang="en-US" sz="3200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AA3D-0C3F-F749-9CD7-F5E0E888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sz="1800" dirty="0">
              <a:latin typeface="Courier" pitchFamily="2" charset="0"/>
            </a:endParaRPr>
          </a:p>
          <a:p>
            <a:pPr marL="457200" lvl="1" indent="0" algn="ctr">
              <a:buNone/>
            </a:pPr>
            <a:endParaRPr lang="en-US" sz="1800" dirty="0">
              <a:latin typeface="Courier" pitchFamily="2" charset="0"/>
            </a:endParaRPr>
          </a:p>
          <a:p>
            <a:pPr marL="457200" lvl="1" indent="0" algn="ctr">
              <a:buNone/>
            </a:pPr>
            <a:r>
              <a:rPr lang="en-US" dirty="0">
                <a:latin typeface="Courier" pitchFamily="2" charset="0"/>
              </a:rPr>
              <a:t>PG-DAC February 2020</a:t>
            </a:r>
            <a:br>
              <a:rPr lang="en-US" dirty="0">
                <a:latin typeface="Courier" pitchFamily="2" charset="0"/>
              </a:rPr>
            </a:br>
            <a:r>
              <a:rPr lang="en-US" sz="2800" b="1" dirty="0">
                <a:latin typeface="Courier" pitchFamily="2" charset="0"/>
              </a:rPr>
              <a:t>Introduction to DBMS</a:t>
            </a:r>
          </a:p>
          <a:p>
            <a:pPr marL="2286000" lvl="5" indent="0" algn="r">
              <a:buNone/>
            </a:pPr>
            <a:endParaRPr lang="en-US" sz="22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11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49E4-605E-3144-9542-F5153852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What is Database</a:t>
            </a:r>
            <a:r>
              <a:rPr lang="en-US" sz="2800" i="1" dirty="0">
                <a:latin typeface="Courier" pitchFamily="2" charset="0"/>
              </a:rPr>
              <a:t>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4C97-1354-D34B-ADE1-4129701D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" pitchFamily="2" charset="0"/>
              </a:rPr>
              <a:t>Example: Postal Address.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latin typeface="Courier" pitchFamily="2" charset="0"/>
              </a:rPr>
              <a:t> A building name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latin typeface="Courier" pitchFamily="2" charset="0"/>
              </a:rPr>
              <a:t> A flat number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latin typeface="Courier" pitchFamily="2" charset="0"/>
              </a:rPr>
              <a:t> A road name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latin typeface="Courier" pitchFamily="2" charset="0"/>
              </a:rPr>
              <a:t> An area name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latin typeface="Courier" pitchFamily="2" charset="0"/>
              </a:rPr>
              <a:t> A state name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latin typeface="Courier" pitchFamily="2" charset="0"/>
              </a:rPr>
              <a:t> A pincode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latin typeface="Courier" pitchFamily="2" charset="0"/>
              </a:rPr>
              <a:t> A country name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ourier" pitchFamily="2" charset="0"/>
              </a:rPr>
              <a:t>The postal address is data and Address book is a database.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ourier" pitchFamily="2" charset="0"/>
              </a:rPr>
              <a:t>The address book could be termed as a coherent collection of data.</a:t>
            </a:r>
          </a:p>
          <a:p>
            <a:pPr lvl="1">
              <a:buFont typeface="Wingdings" pitchFamily="2" charset="2"/>
              <a:buChar char="q"/>
            </a:pPr>
            <a:endParaRPr lang="en-US" dirty="0">
              <a:latin typeface="Courier" pitchFamily="2" charset="0"/>
            </a:endParaRPr>
          </a:p>
          <a:p>
            <a:pPr lvl="1">
              <a:buFont typeface="Wingdings" pitchFamily="2" charset="2"/>
              <a:buChar char="q"/>
            </a:pPr>
            <a:endParaRPr lang="en-US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9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49E4-605E-3144-9542-F5153852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What is DBMS</a:t>
            </a:r>
            <a:r>
              <a:rPr lang="en-US" sz="2800" i="1" dirty="0">
                <a:latin typeface="Courier" pitchFamily="2" charset="0"/>
              </a:rPr>
              <a:t>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4C97-1354-D34B-ADE1-4129701D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5322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endParaRPr lang="en-US" dirty="0">
              <a:latin typeface="Courier" pitchFamily="2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i="1" dirty="0">
                <a:latin typeface="Courier" pitchFamily="2" charset="0"/>
              </a:rPr>
              <a:t>Database Management System</a:t>
            </a:r>
            <a:r>
              <a:rPr lang="en-US" dirty="0">
                <a:latin typeface="Courier" pitchFamily="2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ourier" pitchFamily="2" charset="0"/>
              </a:rPr>
              <a:t>It is a readymade software that helps to manage the data.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ourier" pitchFamily="2" charset="0"/>
              </a:rPr>
              <a:t>ANSI definition is :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	It is collection of interrelated data(database) and 	a set of programs to access those data.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45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49E4-605E-3144-9542-F5153852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What is DBMS</a:t>
            </a:r>
            <a:r>
              <a:rPr lang="en-US" sz="2800" i="1" dirty="0">
                <a:latin typeface="Courier" pitchFamily="2" charset="0"/>
              </a:rPr>
              <a:t>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4C97-1354-D34B-ADE1-4129701D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ourier" pitchFamily="2" charset="0"/>
              </a:rPr>
              <a:t>The primary goal of DBMS is to provide a way to store and retrieve database information that is both convenient and efficient.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latin typeface="Courier" pitchFamily="2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ourier" pitchFamily="2" charset="0"/>
              </a:rPr>
              <a:t>It allows us to insert, update, delete and process data.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latin typeface="Courier" pitchFamily="2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ourier" pitchFamily="2" charset="0"/>
              </a:rPr>
              <a:t>Example: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latin typeface="Courier" pitchFamily="2" charset="0"/>
              </a:rPr>
              <a:t>MS Excel, FoxPro, Tally etc.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D50F-E4F7-DA4D-926D-0043D557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56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Need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20E1-D6E0-5049-A17C-EC4B3F7F3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686"/>
            <a:ext cx="10515600" cy="4753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en-US" sz="2400" dirty="0">
                <a:latin typeface="Courier" pitchFamily="2" charset="0"/>
                <a:cs typeface="ＭＳ Ｐゴシック" charset="0"/>
              </a:rPr>
              <a:t>In the early days, database applications were built directly on top of file systems, which leads to: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400" i="1" dirty="0">
                <a:latin typeface="Courier" pitchFamily="2" charset="0"/>
              </a:rPr>
              <a:t>Data redundancy and inconsistency</a:t>
            </a:r>
            <a:r>
              <a:rPr lang="en-US" altLang="en-US" sz="2400" dirty="0">
                <a:latin typeface="Courier" pitchFamily="2" charset="0"/>
              </a:rPr>
              <a:t> </a:t>
            </a:r>
          </a:p>
          <a:p>
            <a:pPr lvl="1"/>
            <a:r>
              <a:rPr lang="en-US" altLang="en-US" sz="2000" dirty="0">
                <a:latin typeface="Courier" pitchFamily="2" charset="0"/>
              </a:rPr>
              <a:t>Data is stored  in multiple file formats resulting in duplication of information in different files</a:t>
            </a:r>
          </a:p>
          <a:p>
            <a:pPr>
              <a:buFont typeface="Wingdings" pitchFamily="2" charset="2"/>
              <a:buChar char="§"/>
            </a:pPr>
            <a:endParaRPr lang="en-US" altLang="en-US" sz="2400" i="1" dirty="0">
              <a:latin typeface="Courier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400" i="1" dirty="0">
                <a:latin typeface="Courier" pitchFamily="2" charset="0"/>
              </a:rPr>
              <a:t>Difficulty in accessing data</a:t>
            </a:r>
            <a:r>
              <a:rPr lang="en-US" altLang="en-US" sz="2400" dirty="0">
                <a:latin typeface="Courier" pitchFamily="2" charset="0"/>
              </a:rPr>
              <a:t> </a:t>
            </a:r>
          </a:p>
          <a:p>
            <a:pPr lvl="1"/>
            <a:r>
              <a:rPr lang="en-US" altLang="en-US" sz="2000" dirty="0">
                <a:latin typeface="Courier" pitchFamily="2" charset="0"/>
              </a:rPr>
              <a:t>Need to write a new program to carry out each new task</a:t>
            </a:r>
          </a:p>
          <a:p>
            <a:pPr lvl="1"/>
            <a:endParaRPr lang="en-US" altLang="en-US" dirty="0">
              <a:latin typeface="Courier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400" i="1" dirty="0">
                <a:latin typeface="Courier" pitchFamily="2" charset="0"/>
              </a:rPr>
              <a:t>Data isolation</a:t>
            </a:r>
          </a:p>
          <a:p>
            <a:pPr lvl="1"/>
            <a:r>
              <a:rPr lang="en-US" altLang="en-US" sz="2000" dirty="0">
                <a:latin typeface="Courier" pitchFamily="2" charset="0"/>
              </a:rPr>
              <a:t>Multiple files and formats</a:t>
            </a:r>
          </a:p>
          <a:p>
            <a:pPr marL="457200" lvl="1" indent="0">
              <a:buNone/>
            </a:pPr>
            <a:endParaRPr lang="en-US" alt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D50F-E4F7-DA4D-926D-0043D557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4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ourier" pitchFamily="2" charset="0"/>
              </a:rPr>
              <a:t>Need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20E1-D6E0-5049-A17C-EC4B3F7F3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596"/>
            <a:ext cx="10515600" cy="507736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400" i="1" dirty="0">
                <a:latin typeface="Courier" pitchFamily="2" charset="0"/>
              </a:rPr>
              <a:t>Integrity Problems</a:t>
            </a:r>
          </a:p>
          <a:p>
            <a:pPr lvl="2"/>
            <a:r>
              <a:rPr lang="en-US" altLang="en-US" i="1" dirty="0">
                <a:latin typeface="Courier" pitchFamily="2" charset="0"/>
              </a:rPr>
              <a:t>Data integrity refers to the problem of ensuring that database contains only accurate data.</a:t>
            </a:r>
          </a:p>
          <a:p>
            <a:pPr lvl="2"/>
            <a:endParaRPr lang="en-US" altLang="en-US" sz="2400" i="1" dirty="0">
              <a:latin typeface="Courier" pitchFamily="2" charset="0"/>
            </a:endParaRPr>
          </a:p>
          <a:p>
            <a:pPr lvl="2"/>
            <a:endParaRPr lang="en-US" altLang="en-US" sz="2400" i="1" dirty="0">
              <a:latin typeface="Courier" pitchFamily="2" charset="0"/>
            </a:endParaRPr>
          </a:p>
          <a:p>
            <a:pPr lvl="2"/>
            <a:endParaRPr lang="en-US" altLang="en-US" sz="2400" i="1" dirty="0">
              <a:latin typeface="Courier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400" i="1" dirty="0">
                <a:latin typeface="Courier" pitchFamily="2" charset="0"/>
              </a:rPr>
              <a:t>Atomicity Problems</a:t>
            </a:r>
          </a:p>
          <a:p>
            <a:pPr lvl="2"/>
            <a:r>
              <a:rPr lang="en-US" altLang="en-US" dirty="0">
                <a:latin typeface="Courier" pitchFamily="2" charset="0"/>
              </a:rPr>
              <a:t>Failures may leave database in an inconsistent state with partial updates carried out</a:t>
            </a:r>
          </a:p>
          <a:p>
            <a:pPr lvl="2"/>
            <a:r>
              <a:rPr lang="en-US" altLang="en-US" dirty="0">
                <a:latin typeface="Courier" pitchFamily="2" charset="0"/>
              </a:rPr>
              <a:t>Example: Transfer of funds from one account to another should either complete or not happen at all</a:t>
            </a:r>
          </a:p>
          <a:p>
            <a:pPr lvl="2"/>
            <a:endParaRPr lang="en-US" altLang="en-US" dirty="0">
              <a:latin typeface="Courier" pitchFamily="2" charset="0"/>
            </a:endParaRPr>
          </a:p>
          <a:p>
            <a:pPr lvl="2"/>
            <a:endParaRPr lang="en-US" altLang="en-US" sz="2400" i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1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D50F-E4F7-DA4D-926D-0043D557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47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Need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20E1-D6E0-5049-A17C-EC4B3F7F3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596"/>
            <a:ext cx="10515600" cy="507736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400" dirty="0">
                <a:latin typeface="Courier" pitchFamily="2" charset="0"/>
              </a:rPr>
              <a:t>Concurrent access by multiple users</a:t>
            </a:r>
          </a:p>
          <a:p>
            <a:pPr lvl="1"/>
            <a:r>
              <a:rPr lang="en-US" altLang="en-US" sz="2000" dirty="0">
                <a:latin typeface="Courier" pitchFamily="2" charset="0"/>
              </a:rPr>
              <a:t>Concurrent access needed for performance</a:t>
            </a:r>
          </a:p>
          <a:p>
            <a:pPr lvl="1"/>
            <a:r>
              <a:rPr lang="en-US" altLang="en-US" sz="2000" dirty="0">
                <a:latin typeface="Courier" pitchFamily="2" charset="0"/>
              </a:rPr>
              <a:t>Uncontrolled concurrent accesses can lead to inconsistencies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Courier" pitchFamily="2" charset="0"/>
              </a:rPr>
              <a:t>Ex: Two people reading a balance (say 100) and updating it by withdrawing money (say 50 each) at the same time</a:t>
            </a:r>
          </a:p>
          <a:p>
            <a:pPr marL="457200" lvl="1" indent="0">
              <a:buNone/>
            </a:pPr>
            <a:r>
              <a:rPr lang="en-US" altLang="en-US" sz="1800" i="1" dirty="0">
                <a:latin typeface="Courier" pitchFamily="2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400" i="1" dirty="0">
                <a:latin typeface="Courier" pitchFamily="2" charset="0"/>
              </a:rPr>
              <a:t>Security problems</a:t>
            </a:r>
          </a:p>
          <a:p>
            <a:pPr lvl="1"/>
            <a:r>
              <a:rPr lang="en-US" altLang="en-US" sz="2000" dirty="0">
                <a:latin typeface="Courier" pitchFamily="2" charset="0"/>
              </a:rPr>
              <a:t>Hard to provide user access to some, but not all, data.</a:t>
            </a:r>
          </a:p>
          <a:p>
            <a:pPr marL="914400" lvl="2" indent="0">
              <a:buNone/>
            </a:pPr>
            <a:endParaRPr lang="en-US" altLang="en-US" dirty="0">
              <a:latin typeface="Courier" pitchFamily="2" charset="0"/>
            </a:endParaRPr>
          </a:p>
          <a:p>
            <a:pPr marL="914400" lvl="2" indent="0">
              <a:buNone/>
            </a:pPr>
            <a:r>
              <a:rPr lang="en-US" altLang="en-US" dirty="0">
                <a:latin typeface="Courier" pitchFamily="2" charset="0"/>
              </a:rPr>
              <a:t>							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2" charset="0"/>
              </a:rPr>
              <a:t>Database management system offers solution to the all                                           above problems.</a:t>
            </a:r>
          </a:p>
        </p:txBody>
      </p:sp>
    </p:spTree>
    <p:extLst>
      <p:ext uri="{BB962C8B-B14F-4D97-AF65-F5344CB8AC3E}">
        <p14:creationId xmlns:p14="http://schemas.microsoft.com/office/powerpoint/2010/main" val="261702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D50F-E4F7-DA4D-926D-0043D557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47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Database System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20E1-D6E0-5049-A17C-EC4B3F7F3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596"/>
            <a:ext cx="10515600" cy="532435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>
                <a:latin typeface="Courier" pitchFamily="2" charset="0"/>
              </a:rPr>
              <a:t>Enterprise </a:t>
            </a:r>
            <a:r>
              <a:rPr lang="en-IN" sz="2400" dirty="0">
                <a:latin typeface="Courier" pitchFamily="2" charset="0"/>
              </a:rPr>
              <a:t>Information </a:t>
            </a:r>
          </a:p>
          <a:p>
            <a:pPr lvl="1"/>
            <a:r>
              <a:rPr lang="en-IN" sz="2000" dirty="0">
                <a:latin typeface="Courier" pitchFamily="2" charset="0"/>
              </a:rPr>
              <a:t>Sales: For customer, product, and purchase information. </a:t>
            </a:r>
          </a:p>
          <a:p>
            <a:pPr lvl="1"/>
            <a:endParaRPr lang="en-IN" sz="2000" dirty="0">
              <a:latin typeface="Courier" pitchFamily="2" charset="0"/>
            </a:endParaRPr>
          </a:p>
          <a:p>
            <a:pPr lvl="1"/>
            <a:r>
              <a:rPr lang="en-IN" sz="2000" dirty="0">
                <a:latin typeface="Courier" pitchFamily="2" charset="0"/>
              </a:rPr>
              <a:t>Accounting: For payments, receipts, account balances, assets and other accounting information.</a:t>
            </a:r>
          </a:p>
          <a:p>
            <a:pPr marL="457200" lvl="1" indent="0">
              <a:buNone/>
            </a:pPr>
            <a:endParaRPr lang="en-IN" sz="2000" dirty="0">
              <a:latin typeface="Courier" pitchFamily="2" charset="0"/>
            </a:endParaRPr>
          </a:p>
          <a:p>
            <a:pPr lvl="1"/>
            <a:r>
              <a:rPr lang="en-IN" sz="2000" dirty="0">
                <a:latin typeface="Courier" pitchFamily="2" charset="0"/>
              </a:rPr>
              <a:t>Human resources: For information about employees, salaries, payroll taxes, and benefits, and for generation of pay checks. </a:t>
            </a:r>
          </a:p>
          <a:p>
            <a:pPr lvl="1"/>
            <a:endParaRPr lang="en-IN" sz="2000" dirty="0">
              <a:latin typeface="Courier" pitchFamily="2" charset="0"/>
            </a:endParaRPr>
          </a:p>
          <a:p>
            <a:pPr lvl="1"/>
            <a:r>
              <a:rPr lang="en-IN" sz="2000" dirty="0">
                <a:latin typeface="Courier" pitchFamily="2" charset="0"/>
              </a:rPr>
              <a:t>Manufacturing: For management of the supply chain and for tracking production of items in factories, inventories of items in warehouses and stores, and orders for items. </a:t>
            </a:r>
          </a:p>
          <a:p>
            <a:pPr lvl="1"/>
            <a:endParaRPr lang="en-IN" sz="2000" dirty="0">
              <a:latin typeface="Courier" pitchFamily="2" charset="0"/>
            </a:endParaRPr>
          </a:p>
          <a:p>
            <a:pPr lvl="1"/>
            <a:r>
              <a:rPr lang="en-IN" sz="2000" dirty="0">
                <a:latin typeface="Courier" pitchFamily="2" charset="0"/>
              </a:rPr>
              <a:t>Online retailers: For sales data noted above plus online order tracking, generation of recommendation lists, and maintenance of online product evaluations. </a:t>
            </a:r>
          </a:p>
          <a:p>
            <a:pPr marL="457200" lvl="1" indent="0">
              <a:buNone/>
            </a:pPr>
            <a:endParaRPr lang="en-IN" sz="2000" dirty="0">
              <a:latin typeface="Courier" pitchFamily="2" charset="0"/>
            </a:endParaRPr>
          </a:p>
          <a:p>
            <a:pPr>
              <a:buFont typeface="Wingdings" pitchFamily="2" charset="2"/>
              <a:buChar char="§"/>
            </a:pPr>
            <a:endParaRPr lang="en-US" alt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0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D50F-E4F7-DA4D-926D-0043D557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47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Database System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20E1-D6E0-5049-A17C-EC4B3F7F3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596"/>
            <a:ext cx="10515600" cy="5324353"/>
          </a:xfrm>
        </p:spPr>
        <p:txBody>
          <a:bodyPr>
            <a:noAutofit/>
          </a:bodyPr>
          <a:lstStyle/>
          <a:p>
            <a:pPr fontAlgn="auto">
              <a:buFont typeface="Wingdings" pitchFamily="2" charset="2"/>
              <a:buChar char="§"/>
            </a:pPr>
            <a:r>
              <a:rPr lang="en-IN" sz="2400" i="1" dirty="0">
                <a:latin typeface="Courier" pitchFamily="2" charset="0"/>
              </a:rPr>
              <a:t>Banking and Finance </a:t>
            </a:r>
          </a:p>
          <a:p>
            <a:pPr lvl="1"/>
            <a:r>
              <a:rPr lang="en-IN" sz="2000" i="1" dirty="0">
                <a:latin typeface="Courier" pitchFamily="2" charset="0"/>
              </a:rPr>
              <a:t>Banking</a:t>
            </a:r>
            <a:r>
              <a:rPr lang="en-IN" sz="2000" dirty="0">
                <a:latin typeface="Courier" pitchFamily="2" charset="0"/>
              </a:rPr>
              <a:t>: For customer information, accounts, loans, and banking transactions. </a:t>
            </a:r>
          </a:p>
          <a:p>
            <a:pPr lvl="1"/>
            <a:endParaRPr lang="en-IN" sz="2000" dirty="0">
              <a:latin typeface="Courier" pitchFamily="2" charset="0"/>
            </a:endParaRPr>
          </a:p>
          <a:p>
            <a:pPr lvl="1"/>
            <a:r>
              <a:rPr lang="en-IN" sz="2000" i="1" dirty="0">
                <a:latin typeface="Courier" pitchFamily="2" charset="0"/>
              </a:rPr>
              <a:t>Credit card transactions</a:t>
            </a:r>
            <a:r>
              <a:rPr lang="en-IN" sz="2000" dirty="0">
                <a:latin typeface="Courier" pitchFamily="2" charset="0"/>
              </a:rPr>
              <a:t>: For purchases on credit cards and generation of monthly statements. </a:t>
            </a:r>
          </a:p>
          <a:p>
            <a:pPr lvl="1"/>
            <a:endParaRPr lang="en-IN" sz="2000" dirty="0">
              <a:latin typeface="Courier" pitchFamily="2" charset="0"/>
            </a:endParaRPr>
          </a:p>
          <a:p>
            <a:pPr lvl="1"/>
            <a:r>
              <a:rPr lang="en-IN" sz="2000" i="1" dirty="0">
                <a:latin typeface="Courier" pitchFamily="2" charset="0"/>
              </a:rPr>
              <a:t>Finance</a:t>
            </a:r>
            <a:r>
              <a:rPr lang="en-IN" sz="2000" dirty="0">
                <a:latin typeface="Courier" pitchFamily="2" charset="0"/>
              </a:rPr>
              <a:t>: For storing information about holdings, sales, and purchases of financial instruments such as stocks and bonds; also for storing real-time market data to enable online trading by customers and automated trading by the firm. </a:t>
            </a:r>
          </a:p>
          <a:p>
            <a:pPr lvl="1"/>
            <a:endParaRPr lang="en-IN" sz="2000" dirty="0">
              <a:latin typeface="Courier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Courier" pitchFamily="2" charset="0"/>
                <a:ea typeface="ＭＳ Ｐゴシック" pitchFamily="34" charset="-128"/>
              </a:rPr>
              <a:t>Navigation systems: </a:t>
            </a:r>
          </a:p>
          <a:p>
            <a:pPr lvl="1"/>
            <a:r>
              <a:rPr lang="en-US" sz="2000" dirty="0">
                <a:latin typeface="Courier" pitchFamily="2" charset="0"/>
                <a:ea typeface="ＭＳ Ｐゴシック" pitchFamily="34" charset="-128"/>
              </a:rPr>
              <a:t>For maintaining the locations of varies places of interest along with the exact routes of roads, train systems, buses, etc.</a:t>
            </a:r>
          </a:p>
          <a:p>
            <a:endParaRPr lang="en-IN" sz="2400" dirty="0">
              <a:latin typeface="Courier" pitchFamily="2" charset="0"/>
            </a:endParaRPr>
          </a:p>
          <a:p>
            <a:pPr lvl="1"/>
            <a:endParaRPr lang="en-IN" i="1" dirty="0">
              <a:latin typeface="Courier" pitchFamily="2" charset="0"/>
            </a:endParaRPr>
          </a:p>
          <a:p>
            <a:pPr lvl="1"/>
            <a:endParaRPr lang="en-IN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05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D50F-E4F7-DA4D-926D-0043D557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47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Database System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20E1-D6E0-5049-A17C-EC4B3F7F3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596"/>
            <a:ext cx="10515600" cy="532435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i="1" dirty="0">
                <a:latin typeface="Courier" pitchFamily="2" charset="0"/>
              </a:rPr>
              <a:t>Universities</a:t>
            </a:r>
            <a:r>
              <a:rPr lang="en-IN" sz="2400" dirty="0">
                <a:latin typeface="Courier" pitchFamily="2" charset="0"/>
              </a:rPr>
              <a:t>: </a:t>
            </a:r>
          </a:p>
          <a:p>
            <a:pPr lvl="1"/>
            <a:r>
              <a:rPr lang="en-IN" sz="2000" dirty="0">
                <a:latin typeface="Courier" pitchFamily="2" charset="0"/>
              </a:rPr>
              <a:t>For student information, course registrations, and grades.</a:t>
            </a:r>
          </a:p>
          <a:p>
            <a:pPr lvl="1"/>
            <a:endParaRPr lang="en-IN" sz="2000" i="1" dirty="0">
              <a:latin typeface="Courier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i="1" dirty="0">
                <a:latin typeface="Courier" pitchFamily="2" charset="0"/>
              </a:rPr>
              <a:t>Airlines</a:t>
            </a:r>
            <a:r>
              <a:rPr lang="en-IN" dirty="0">
                <a:latin typeface="Courier" pitchFamily="2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>
                <a:latin typeface="Courier" pitchFamily="2" charset="0"/>
              </a:rPr>
              <a:t>For reservations and schedule information. Airlines were among the first to use databases in a geographically distributed manner.</a:t>
            </a:r>
          </a:p>
          <a:p>
            <a:pPr marL="457200" lvl="1" indent="0">
              <a:buNone/>
            </a:pPr>
            <a:r>
              <a:rPr lang="en-IN" dirty="0">
                <a:latin typeface="Courier" pitchFamily="2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IN" sz="2400" i="1" dirty="0">
                <a:latin typeface="Courier" pitchFamily="2" charset="0"/>
              </a:rPr>
              <a:t>Telecommunication</a:t>
            </a:r>
            <a:r>
              <a:rPr lang="en-IN" dirty="0">
                <a:latin typeface="Courier" pitchFamily="2" charset="0"/>
              </a:rPr>
              <a:t>:</a:t>
            </a:r>
          </a:p>
          <a:p>
            <a:pPr lvl="1"/>
            <a:r>
              <a:rPr lang="en-IN" dirty="0">
                <a:latin typeface="Courier" pitchFamily="2" charset="0"/>
              </a:rPr>
              <a:t> For keeping records of calls made, generating monthly bills, maintaining balances on prepaid calling cards, and storing information about the communication networks </a:t>
            </a:r>
            <a:endParaRPr lang="en-IN" sz="2000" dirty="0">
              <a:latin typeface="Courier" pitchFamily="2" charset="0"/>
            </a:endParaRPr>
          </a:p>
          <a:p>
            <a:pPr>
              <a:buFont typeface="Wingdings" pitchFamily="2" charset="2"/>
              <a:buChar char="§"/>
            </a:pPr>
            <a:endParaRPr lang="en-IN" sz="2400" i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9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8917-3E5F-8C4C-91AE-BE7FDCB2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83D2-85C6-BD48-87C8-5371DF63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7799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urier" pitchFamily="2" charset="0"/>
              </a:rPr>
              <a:t>A collection of conceptual tools for describing data, data relationships, data semantics, and consistency constraints. </a:t>
            </a:r>
          </a:p>
          <a:p>
            <a:r>
              <a:rPr lang="en-IN" sz="2400" dirty="0">
                <a:latin typeface="Courier" pitchFamily="2" charset="0"/>
              </a:rPr>
              <a:t>A data model provides a way to describe the design of a database at the physical, logical, and view levels. </a:t>
            </a:r>
          </a:p>
          <a:p>
            <a:r>
              <a:rPr lang="en-US" sz="2400" dirty="0">
                <a:latin typeface="Courier" pitchFamily="2" charset="0"/>
              </a:rPr>
              <a:t>There are number of different data 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Relational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Entity Relationship ( Mainly for DB design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Object-Based (</a:t>
            </a:r>
            <a:r>
              <a:rPr lang="en-US" altLang="en-US" sz="2000" dirty="0">
                <a:latin typeface="Courier" pitchFamily="2" charset="0"/>
              </a:rPr>
              <a:t>Object-oriented and Object-relational 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Semistructured ( XML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Other older Models: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>
                <a:latin typeface="Courier" pitchFamily="2" charset="0"/>
              </a:rPr>
              <a:t>Hierarchical Data Model ( tree like structure 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>
                <a:latin typeface="Courier" pitchFamily="2" charset="0"/>
              </a:rPr>
              <a:t>Network Data Model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06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AA3D-0C3F-F749-9CD7-F5E0E888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400"/>
            <a:ext cx="10515600" cy="5389563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urier" pitchFamily="2" charset="0"/>
              </a:rPr>
              <a:t>Duration	:	60 hours</a:t>
            </a:r>
          </a:p>
          <a:p>
            <a:pPr lvl="2"/>
            <a:r>
              <a:rPr lang="en-US" dirty="0">
                <a:latin typeface="Courier" pitchFamily="2" charset="0"/>
              </a:rPr>
              <a:t>Theory	:	30 hours</a:t>
            </a:r>
          </a:p>
          <a:p>
            <a:pPr lvl="2"/>
            <a:r>
              <a:rPr lang="en-US" dirty="0">
                <a:latin typeface="Courier" pitchFamily="2" charset="0"/>
              </a:rPr>
              <a:t>Lab		:	30 hours</a:t>
            </a:r>
          </a:p>
          <a:p>
            <a:pPr marL="914400" lvl="2" indent="0">
              <a:buNone/>
            </a:pPr>
            <a:endParaRPr lang="en-US" dirty="0">
              <a:latin typeface="Courier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urier" pitchFamily="2" charset="0"/>
              </a:rPr>
              <a:t>Evaluation</a:t>
            </a:r>
          </a:p>
          <a:p>
            <a:pPr lvl="2"/>
            <a:r>
              <a:rPr lang="en-US" dirty="0">
                <a:latin typeface="Courier" pitchFamily="2" charset="0"/>
              </a:rPr>
              <a:t>Theory Exam	:	40% [ CDAC is going to conduct ]</a:t>
            </a:r>
          </a:p>
          <a:p>
            <a:pPr lvl="2"/>
            <a:r>
              <a:rPr lang="en-US" dirty="0">
                <a:latin typeface="Courier" pitchFamily="2" charset="0"/>
              </a:rPr>
              <a:t>Lab Exam		:	40% [ SunBeam is going to conduct ]</a:t>
            </a:r>
          </a:p>
          <a:p>
            <a:pPr lvl="2"/>
            <a:r>
              <a:rPr lang="en-US" dirty="0">
                <a:latin typeface="Courier" pitchFamily="2" charset="0"/>
              </a:rPr>
              <a:t>Internal Exam	:	20% [ SunBeam is going to conduct ]</a:t>
            </a:r>
          </a:p>
          <a:p>
            <a:pPr lvl="2"/>
            <a:endParaRPr lang="en-US" dirty="0">
              <a:latin typeface="Courier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urier" pitchFamily="2" charset="0"/>
              </a:rPr>
              <a:t>Database	:	MySQL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Courier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urier" pitchFamily="2" charset="0"/>
              </a:rPr>
              <a:t>Reference Book</a:t>
            </a:r>
          </a:p>
          <a:p>
            <a:pPr lvl="2"/>
            <a:r>
              <a:rPr lang="en-US" dirty="0">
                <a:latin typeface="Courier" pitchFamily="2" charset="0"/>
              </a:rPr>
              <a:t>MySQL Developer’s Library – Paul DuBois( Pearson )</a:t>
            </a:r>
          </a:p>
          <a:p>
            <a:pPr marL="914400" lvl="2" indent="0">
              <a:buNone/>
            </a:pPr>
            <a:endParaRPr lang="en-US" dirty="0">
              <a:latin typeface="Courier" pitchFamily="2" charset="0"/>
            </a:endParaRPr>
          </a:p>
          <a:p>
            <a:pPr lvl="1"/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58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3222-566E-6A4E-882D-A7DDF2CB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Relational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2C31-8677-184D-9178-1D4D62BF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>
                <a:latin typeface="Courier" pitchFamily="2" charset="0"/>
              </a:rPr>
              <a:t>It uses a collection of Relations to represent both data and the relationships among those data. Relation is also called as ”</a:t>
            </a:r>
            <a:r>
              <a:rPr lang="en-IN" sz="2400" b="1" dirty="0">
                <a:latin typeface="Courier" pitchFamily="2" charset="0"/>
              </a:rPr>
              <a:t>Table / Entity Class</a:t>
            </a:r>
            <a:r>
              <a:rPr lang="en-IN" sz="2400" dirty="0">
                <a:latin typeface="Courier" pitchFamily="2" charset="0"/>
              </a:rPr>
              <a:t>”.</a:t>
            </a:r>
          </a:p>
          <a:p>
            <a:endParaRPr lang="en-IN" sz="2400" dirty="0">
              <a:latin typeface="Courier" pitchFamily="2" charset="0"/>
            </a:endParaRPr>
          </a:p>
          <a:p>
            <a:r>
              <a:rPr lang="en-IN" sz="2400" dirty="0">
                <a:latin typeface="Courier" pitchFamily="2" charset="0"/>
              </a:rPr>
              <a:t>Each table contains records of a particular type. Record is also called as “</a:t>
            </a:r>
            <a:r>
              <a:rPr lang="en-IN" sz="2400" b="1" dirty="0">
                <a:latin typeface="Courier" pitchFamily="2" charset="0"/>
              </a:rPr>
              <a:t>Row or Tuple</a:t>
            </a:r>
            <a:r>
              <a:rPr lang="en-IN" sz="2400" b="1">
                <a:latin typeface="Courier" pitchFamily="2" charset="0"/>
              </a:rPr>
              <a:t>/Entity</a:t>
            </a:r>
            <a:r>
              <a:rPr lang="en-IN" sz="2400">
                <a:latin typeface="Courier" pitchFamily="2" charset="0"/>
              </a:rPr>
              <a:t>”.</a:t>
            </a:r>
            <a:endParaRPr lang="en-IN" sz="2400" dirty="0">
              <a:latin typeface="Courier" pitchFamily="2" charset="0"/>
            </a:endParaRPr>
          </a:p>
          <a:p>
            <a:endParaRPr lang="en-IN" sz="2400" dirty="0">
              <a:latin typeface="Courier" pitchFamily="2" charset="0"/>
            </a:endParaRPr>
          </a:p>
          <a:p>
            <a:r>
              <a:rPr lang="en-IN" sz="2400" dirty="0">
                <a:latin typeface="Courier" pitchFamily="2" charset="0"/>
              </a:rPr>
              <a:t>Each record type defines a fixed number of fields, or attributes.  Attribute is also called as “</a:t>
            </a:r>
            <a:r>
              <a:rPr lang="en-IN" sz="2400" b="1" dirty="0">
                <a:latin typeface="Courier" pitchFamily="2" charset="0"/>
              </a:rPr>
              <a:t>Column</a:t>
            </a:r>
            <a:r>
              <a:rPr lang="en-IN" sz="2400" dirty="0">
                <a:latin typeface="Courier" pitchFamily="2" charset="0"/>
              </a:rPr>
              <a:t>”.</a:t>
            </a:r>
          </a:p>
          <a:p>
            <a:endParaRPr lang="en-IN" sz="2400" dirty="0">
              <a:latin typeface="Courier" pitchFamily="2" charset="0"/>
            </a:endParaRPr>
          </a:p>
          <a:p>
            <a:r>
              <a:rPr lang="en-IN" sz="2400" dirty="0">
                <a:latin typeface="Courier" pitchFamily="2" charset="0"/>
              </a:rPr>
              <a:t>Collection of columns and rows is a table.</a:t>
            </a:r>
          </a:p>
        </p:txBody>
      </p:sp>
    </p:spTree>
    <p:extLst>
      <p:ext uri="{BB962C8B-B14F-4D97-AF65-F5344CB8AC3E}">
        <p14:creationId xmlns:p14="http://schemas.microsoft.com/office/powerpoint/2010/main" val="263503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3222-566E-6A4E-882D-A7DDF2C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Relational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2C31-8677-184D-9178-1D4D62BF8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urier" pitchFamily="2" charset="0"/>
              </a:rPr>
              <a:t>The model was introduced by E.F. Codd in 1970.</a:t>
            </a:r>
          </a:p>
          <a:p>
            <a:r>
              <a:rPr lang="en-IN" sz="2400" dirty="0">
                <a:latin typeface="Courier" pitchFamily="2" charset="0"/>
              </a:rPr>
              <a:t>All the data is stored in tables.</a:t>
            </a:r>
          </a:p>
        </p:txBody>
      </p:sp>
      <p:sp>
        <p:nvSpPr>
          <p:cNvPr id="16" name="Line 31">
            <a:extLst>
              <a:ext uri="{FF2B5EF4-FFF2-40B4-BE49-F238E27FC236}">
                <a16:creationId xmlns:a16="http://schemas.microsoft.com/office/drawing/2014/main" id="{488F335B-E339-2B40-A6A1-0F377FFC39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2617" y="2289430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17" name="Text Box 32">
            <a:extLst>
              <a:ext uri="{FF2B5EF4-FFF2-40B4-BE49-F238E27FC236}">
                <a16:creationId xmlns:a16="http://schemas.microsoft.com/office/drawing/2014/main" id="{3577747A-4A8E-D844-B60B-C6A8E9B63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693" y="2012967"/>
            <a:ext cx="788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/>
              <a:t>Columns</a:t>
            </a:r>
          </a:p>
        </p:txBody>
      </p:sp>
      <p:sp>
        <p:nvSpPr>
          <p:cNvPr id="18" name="Line 33">
            <a:extLst>
              <a:ext uri="{FF2B5EF4-FFF2-40B4-BE49-F238E27FC236}">
                <a16:creationId xmlns:a16="http://schemas.microsoft.com/office/drawing/2014/main" id="{FA6FB676-4D72-4A41-9FFB-BA3423DCAB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6287" y="2286476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9" name="Picture 37" descr="1">
            <a:extLst>
              <a:ext uri="{FF2B5EF4-FFF2-40B4-BE49-F238E27FC236}">
                <a16:creationId xmlns:a16="http://schemas.microsoft.com/office/drawing/2014/main" id="{545032AF-DFC0-9D45-B257-0ED5D786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758913" y="2854283"/>
            <a:ext cx="5258309" cy="356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38">
            <a:extLst>
              <a:ext uri="{FF2B5EF4-FFF2-40B4-BE49-F238E27FC236}">
                <a16:creationId xmlns:a16="http://schemas.microsoft.com/office/drawing/2014/main" id="{3DF99037-6860-7F42-8061-ECDF2501C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371" y="3078525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/>
              <a:t>Rows</a:t>
            </a:r>
          </a:p>
        </p:txBody>
      </p:sp>
      <p:sp>
        <p:nvSpPr>
          <p:cNvPr id="21" name="Line 39">
            <a:extLst>
              <a:ext uri="{FF2B5EF4-FFF2-40B4-BE49-F238E27FC236}">
                <a16:creationId xmlns:a16="http://schemas.microsoft.com/office/drawing/2014/main" id="{A5DCA9C1-A23E-DB4C-BEE4-B995C70F2A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55090" y="3268645"/>
            <a:ext cx="395288" cy="21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2" name="Line 40">
            <a:extLst>
              <a:ext uri="{FF2B5EF4-FFF2-40B4-BE49-F238E27FC236}">
                <a16:creationId xmlns:a16="http://schemas.microsoft.com/office/drawing/2014/main" id="{95DED075-8CA3-1D4F-BCB0-83876F7474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8170" y="3292828"/>
            <a:ext cx="395288" cy="1812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31878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CB79-2935-0A4C-B982-AEB3BC35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15B8-E0EA-494C-9210-A5F86512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Introduction to DBMS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What is DBMS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Need of DBMS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Areas Where DBMS are used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>
                <a:latin typeface="Courier" pitchFamily="2" charset="0"/>
              </a:rPr>
              <a:t>Data Models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Relational Data Model</a:t>
            </a:r>
          </a:p>
        </p:txBody>
      </p:sp>
    </p:spTree>
    <p:extLst>
      <p:ext uri="{BB962C8B-B14F-4D97-AF65-F5344CB8AC3E}">
        <p14:creationId xmlns:p14="http://schemas.microsoft.com/office/powerpoint/2010/main" val="370483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CB79-2935-0A4C-B982-AEB3BC35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What is </a:t>
            </a:r>
            <a:r>
              <a:rPr lang="en-US" sz="2800" i="1" dirty="0">
                <a:latin typeface="Courier" pitchFamily="2" charset="0"/>
              </a:rPr>
              <a:t>Data?</a:t>
            </a:r>
            <a:endParaRPr lang="en-US" sz="2800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15B8-E0EA-494C-9210-A5F86512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Courier" pitchFamily="2" charset="0"/>
              </a:rPr>
              <a:t> An unorganized and raw things.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ourier" pitchFamily="2" charset="0"/>
              </a:rPr>
              <a:t> It is simple and useless until we process it.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ourier" pitchFamily="2" charset="0"/>
              </a:rPr>
              <a:t> Example:</a:t>
            </a:r>
          </a:p>
          <a:p>
            <a:pPr lvl="1"/>
            <a:r>
              <a:rPr lang="en-US" sz="2000" dirty="0">
                <a:latin typeface="Courier" pitchFamily="2" charset="0"/>
              </a:rPr>
              <a:t>Random numbers</a:t>
            </a:r>
          </a:p>
          <a:p>
            <a:pPr lvl="1"/>
            <a:r>
              <a:rPr lang="en-US" sz="2000" dirty="0">
                <a:latin typeface="Courier" pitchFamily="2" charset="0"/>
              </a:rPr>
              <a:t>Unknown characters</a:t>
            </a:r>
          </a:p>
          <a:p>
            <a:pPr lvl="1"/>
            <a:r>
              <a:rPr lang="en-US" sz="2000" dirty="0">
                <a:latin typeface="Courier" pitchFamily="2" charset="0"/>
              </a:rPr>
              <a:t>Symbol</a:t>
            </a:r>
          </a:p>
          <a:p>
            <a:pPr lvl="1"/>
            <a:r>
              <a:rPr lang="en-US" sz="2000" dirty="0">
                <a:latin typeface="Courier" pitchFamily="2" charset="0"/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88239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7BD5-37EA-4740-8890-420203D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What is </a:t>
            </a:r>
            <a:r>
              <a:rPr lang="en-US" sz="2800" i="1" dirty="0">
                <a:latin typeface="Courier" pitchFamily="2" charset="0"/>
              </a:rPr>
              <a:t>Data?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78C165-D1ED-7A46-8B3A-91B6715A6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5686" y="1825625"/>
            <a:ext cx="4180628" cy="4351338"/>
          </a:xfrm>
        </p:spPr>
      </p:pic>
    </p:spTree>
    <p:extLst>
      <p:ext uri="{BB962C8B-B14F-4D97-AF65-F5344CB8AC3E}">
        <p14:creationId xmlns:p14="http://schemas.microsoft.com/office/powerpoint/2010/main" val="218628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9EF9-3B0E-E84F-817C-91A62E7F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What is </a:t>
            </a:r>
            <a:r>
              <a:rPr lang="en-US" sz="2800" i="1" dirty="0">
                <a:latin typeface="Courier" pitchFamily="2" charset="0"/>
              </a:rPr>
              <a:t>Information</a:t>
            </a:r>
            <a:r>
              <a:rPr lang="en-US" sz="2800" dirty="0">
                <a:latin typeface="Courier" pitchFamily="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7FDC-9048-5F4E-A903-A534E3A7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Courier" pitchFamily="2" charset="0"/>
              </a:rPr>
              <a:t>The work done by the computer to convert data into processing is called processing.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ourier" pitchFamily="2" charset="0"/>
              </a:rPr>
              <a:t>The process of searching, sorting, grouping or calculating data is called data processing.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ourier" pitchFamily="2" charset="0"/>
              </a:rPr>
              <a:t>Processed data is called as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2692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49E4-605E-3144-9542-F5153852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What is Information</a:t>
            </a:r>
            <a:r>
              <a:rPr lang="en-US" sz="2800" i="1" dirty="0">
                <a:latin typeface="Courier" pitchFamily="2" charset="0"/>
              </a:rPr>
              <a:t>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4C97-1354-D34B-ADE1-4129701D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What does the number 23071983 means?</a:t>
            </a:r>
          </a:p>
          <a:p>
            <a:pPr lvl="1">
              <a:buFont typeface="System Font Regular"/>
              <a:buChar char="-"/>
            </a:pPr>
            <a:r>
              <a:rPr lang="en-US" sz="2000" dirty="0">
                <a:latin typeface="Courier" pitchFamily="2" charset="0"/>
              </a:rPr>
              <a:t>A birthday?( 23rd July 1983 )</a:t>
            </a:r>
          </a:p>
          <a:p>
            <a:pPr lvl="1">
              <a:buFont typeface="System Font Regular"/>
              <a:buChar char="-"/>
            </a:pPr>
            <a:r>
              <a:rPr lang="en-US" sz="2000" dirty="0">
                <a:latin typeface="Courier" pitchFamily="2" charset="0"/>
              </a:rPr>
              <a:t>A bank account number?</a:t>
            </a:r>
          </a:p>
          <a:p>
            <a:pPr lvl="1">
              <a:buFont typeface="System Font Regular"/>
              <a:buChar char="-"/>
            </a:pPr>
            <a:r>
              <a:rPr lang="en-US" sz="2000" dirty="0">
                <a:latin typeface="Courier" pitchFamily="2" charset="0"/>
              </a:rPr>
              <a:t>A telephone number?</a:t>
            </a:r>
          </a:p>
          <a:p>
            <a:pPr lvl="1">
              <a:buFont typeface="System Font Regular"/>
              <a:buChar char="-"/>
            </a:pPr>
            <a:r>
              <a:rPr lang="en-US" sz="2000" dirty="0">
                <a:latin typeface="Courier" pitchFamily="2" charset="0"/>
              </a:rPr>
              <a:t>A club membership number?</a:t>
            </a:r>
          </a:p>
          <a:p>
            <a:pPr lvl="1">
              <a:buFont typeface="System Font Regular"/>
              <a:buChar char="-"/>
            </a:pPr>
            <a:endParaRPr lang="en-US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Without processing data is meaningless.</a:t>
            </a:r>
          </a:p>
        </p:txBody>
      </p:sp>
    </p:spTree>
    <p:extLst>
      <p:ext uri="{BB962C8B-B14F-4D97-AF65-F5344CB8AC3E}">
        <p14:creationId xmlns:p14="http://schemas.microsoft.com/office/powerpoint/2010/main" val="273141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5735FDE-B63A-3040-A060-9ECAC205A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8859"/>
            <a:ext cx="10515600" cy="4732020"/>
          </a:xfrm>
        </p:spPr>
      </p:pic>
    </p:spTree>
    <p:extLst>
      <p:ext uri="{BB962C8B-B14F-4D97-AF65-F5344CB8AC3E}">
        <p14:creationId xmlns:p14="http://schemas.microsoft.com/office/powerpoint/2010/main" val="344677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49E4-605E-3144-9542-F5153852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What is Database</a:t>
            </a:r>
            <a:r>
              <a:rPr lang="en-US" sz="2800" i="1" dirty="0">
                <a:latin typeface="Courier" pitchFamily="2" charset="0"/>
              </a:rPr>
              <a:t>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4C97-1354-D34B-ADE1-4129701D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Courier" pitchFamily="2" charset="0"/>
              </a:rPr>
              <a:t>It is a collection of large amount of data.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ourier" pitchFamily="2" charset="0"/>
              </a:rPr>
              <a:t>It contains coherent and meaningful data.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ourier" pitchFamily="2" charset="0"/>
              </a:rPr>
              <a:t>Common Examples</a:t>
            </a:r>
          </a:p>
          <a:p>
            <a:pPr lvl="1"/>
            <a:r>
              <a:rPr lang="en-US" sz="2000" dirty="0">
                <a:latin typeface="Courier" pitchFamily="2" charset="0"/>
              </a:rPr>
              <a:t>Address Book</a:t>
            </a:r>
          </a:p>
          <a:p>
            <a:pPr lvl="1"/>
            <a:r>
              <a:rPr lang="en-US" sz="2000" dirty="0">
                <a:latin typeface="Courier" pitchFamily="2" charset="0"/>
              </a:rPr>
              <a:t>Telephone Dictionary</a:t>
            </a:r>
          </a:p>
          <a:p>
            <a:pPr lvl="1"/>
            <a:r>
              <a:rPr lang="en-US" sz="2000" dirty="0">
                <a:latin typeface="Courier" pitchFamily="2" charset="0"/>
              </a:rPr>
              <a:t>Students Record</a:t>
            </a:r>
          </a:p>
          <a:p>
            <a:pPr lvl="1">
              <a:buFont typeface="Wingdings" pitchFamily="2" charset="2"/>
              <a:buChar char="q"/>
            </a:pPr>
            <a:endParaRPr lang="en-US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Courier" pitchFamily="2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2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1078</Words>
  <Application>Microsoft Macintosh PowerPoint</Application>
  <PresentationFormat>Widescreen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ＭＳ Ｐゴシック</vt:lpstr>
      <vt:lpstr>ＭＳ Ｐゴシック</vt:lpstr>
      <vt:lpstr>Arial</vt:lpstr>
      <vt:lpstr>Calibri</vt:lpstr>
      <vt:lpstr>Calibri Light</vt:lpstr>
      <vt:lpstr>Courier</vt:lpstr>
      <vt:lpstr>Courier New</vt:lpstr>
      <vt:lpstr>Helvetica</vt:lpstr>
      <vt:lpstr>System Font Regular</vt:lpstr>
      <vt:lpstr>Wingdings</vt:lpstr>
      <vt:lpstr>Office Theme</vt:lpstr>
      <vt:lpstr> </vt:lpstr>
      <vt:lpstr>PowerPoint Presentation</vt:lpstr>
      <vt:lpstr>Session 1</vt:lpstr>
      <vt:lpstr>What is Data?</vt:lpstr>
      <vt:lpstr>What is Data?</vt:lpstr>
      <vt:lpstr>What is Information?</vt:lpstr>
      <vt:lpstr>What is Information?</vt:lpstr>
      <vt:lpstr>PowerPoint Presentation</vt:lpstr>
      <vt:lpstr>What is Database?</vt:lpstr>
      <vt:lpstr>What is Database?</vt:lpstr>
      <vt:lpstr>What is DBMS?</vt:lpstr>
      <vt:lpstr>What is DBMS?</vt:lpstr>
      <vt:lpstr>Need Of DBMS</vt:lpstr>
      <vt:lpstr>Need Of DBMS</vt:lpstr>
      <vt:lpstr>Need Of DBMS</vt:lpstr>
      <vt:lpstr>Database System Applications</vt:lpstr>
      <vt:lpstr>Database System Applications</vt:lpstr>
      <vt:lpstr>Database System Applications</vt:lpstr>
      <vt:lpstr>Data Models</vt:lpstr>
      <vt:lpstr>Relational Data Model</vt:lpstr>
      <vt:lpstr>Relational Data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Kulange</dc:creator>
  <cp:lastModifiedBy>Sandeep Kulange</cp:lastModifiedBy>
  <cp:revision>142</cp:revision>
  <dcterms:created xsi:type="dcterms:W3CDTF">2019-09-01T14:13:03Z</dcterms:created>
  <dcterms:modified xsi:type="dcterms:W3CDTF">2020-02-19T00:14:28Z</dcterms:modified>
</cp:coreProperties>
</file>