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6" r:id="rId7"/>
    <p:sldId id="286" r:id="rId8"/>
    <p:sldId id="287" r:id="rId9"/>
    <p:sldId id="288" r:id="rId10"/>
    <p:sldId id="257" r:id="rId11"/>
    <p:sldId id="277" r:id="rId12"/>
    <p:sldId id="278" r:id="rId13"/>
    <p:sldId id="279" r:id="rId14"/>
    <p:sldId id="280" r:id="rId15"/>
    <p:sldId id="281" r:id="rId16"/>
    <p:sldId id="282" r:id="rId17"/>
    <p:sldId id="283" r:id="rId18"/>
    <p:sldId id="284" r:id="rId19"/>
    <p:sldId id="285"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77" d="100"/>
          <a:sy n="77" d="100"/>
        </p:scale>
        <p:origin x="86" y="16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406682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58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63804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76079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6817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81358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41544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396226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4089428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07211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62992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45782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27020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6010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83470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99532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21597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31659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transition spd="slow">
    <p:wip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ds.shivam1507@gmail.com" TargetMode="External"/><Relationship Id="rId7" Type="http://schemas.openxmlformats.org/officeDocument/2006/relationships/hyperlink" Target="https://github.com/shivampanwar1507"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hyperlink" Target="https://www.linkedin.com/in/shivam-panwar-58566921b/"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167492" y="381000"/>
            <a:ext cx="9779183" cy="1325563"/>
          </a:xfrm>
        </p:spPr>
        <p:txBody>
          <a:bodyPr anchor="b">
            <a:normAutofit/>
          </a:bodyPr>
          <a:lstStyle/>
          <a:p>
            <a:r>
              <a:rPr lang="en-US" b="1" i="0" dirty="0">
                <a:effectLst/>
              </a:rPr>
              <a:t>Case Study #1 - Danny's Diner</a:t>
            </a:r>
            <a:endParaRPr lang="en-US" b="0" dirty="0"/>
          </a:p>
        </p:txBody>
      </p:sp>
      <p:sp>
        <p:nvSpPr>
          <p:cNvPr id="10" name="Date Placeholder 3">
            <a:extLst>
              <a:ext uri="{FF2B5EF4-FFF2-40B4-BE49-F238E27FC236}">
                <a16:creationId xmlns:a16="http://schemas.microsoft.com/office/drawing/2014/main" id="{B220CB4E-B9E0-77DB-3307-534FB3C32699}"/>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pPr>
                <a:spcAft>
                  <a:spcPts val="600"/>
                </a:spcAft>
              </a:pPr>
              <a:t>8/25/2023</a:t>
            </a:fld>
            <a:endParaRPr lang="en-US"/>
          </a:p>
        </p:txBody>
      </p:sp>
      <p:sp>
        <p:nvSpPr>
          <p:cNvPr id="12" name="Footer Placeholder 4">
            <a:extLst>
              <a:ext uri="{FF2B5EF4-FFF2-40B4-BE49-F238E27FC236}">
                <a16:creationId xmlns:a16="http://schemas.microsoft.com/office/drawing/2014/main" id="{4EF8ABCF-8E08-41AF-4830-4C60BBA4E4D2}"/>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20B31AB4-C735-35A4-680E-853C25482FDF}"/>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a:t>
            </a:fld>
            <a:endParaRPr lang="en-US"/>
          </a:p>
        </p:txBody>
      </p:sp>
      <p:pic>
        <p:nvPicPr>
          <p:cNvPr id="2050" name="Picture 2">
            <a:extLst>
              <a:ext uri="{FF2B5EF4-FFF2-40B4-BE49-F238E27FC236}">
                <a16:creationId xmlns:a16="http://schemas.microsoft.com/office/drawing/2014/main" id="{04D18917-ECDF-F530-B4D6-B01318E332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25888" y="1706563"/>
            <a:ext cx="4922837" cy="492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62000" y="381000"/>
            <a:ext cx="10487025" cy="1325563"/>
          </a:xfrm>
        </p:spPr>
        <p:txBody>
          <a:bodyPr anchor="b">
            <a:normAutofit/>
          </a:bodyPr>
          <a:lstStyle/>
          <a:p>
            <a:r>
              <a:rPr lang="en-US" sz="2400" dirty="0"/>
              <a:t>Q4. What is the most purchased item on the menu and how many times was it purchased by all customers?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BD0BD47C-32AC-C50E-150C-333B15AAAC4D}"/>
              </a:ext>
            </a:extLst>
          </p:cNvPr>
          <p:cNvPicPr>
            <a:picLocks noChangeAspect="1"/>
          </p:cNvPicPr>
          <p:nvPr/>
        </p:nvPicPr>
        <p:blipFill>
          <a:blip r:embed="rId3"/>
          <a:stretch>
            <a:fillRect/>
          </a:stretch>
        </p:blipFill>
        <p:spPr>
          <a:xfrm>
            <a:off x="861134" y="1646846"/>
            <a:ext cx="10163373" cy="3892820"/>
          </a:xfrm>
          <a:prstGeom prst="rect">
            <a:avLst/>
          </a:prstGeom>
        </p:spPr>
      </p:pic>
    </p:spTree>
    <p:extLst>
      <p:ext uri="{BB962C8B-B14F-4D97-AF65-F5344CB8AC3E}">
        <p14:creationId xmlns:p14="http://schemas.microsoft.com/office/powerpoint/2010/main" val="3017882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664398"/>
          </a:xfrm>
        </p:spPr>
        <p:txBody>
          <a:bodyPr anchor="b">
            <a:normAutofit/>
          </a:bodyPr>
          <a:lstStyle/>
          <a:p>
            <a:r>
              <a:rPr lang="en-US" sz="2400" dirty="0"/>
              <a:t>Q5. Which item was the most popular for each customer?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11</a:t>
            </a:fld>
            <a:endParaRPr lang="en-US"/>
          </a:p>
        </p:txBody>
      </p:sp>
      <p:pic>
        <p:nvPicPr>
          <p:cNvPr id="8" name="Picture 7">
            <a:extLst>
              <a:ext uri="{FF2B5EF4-FFF2-40B4-BE49-F238E27FC236}">
                <a16:creationId xmlns:a16="http://schemas.microsoft.com/office/drawing/2014/main" id="{2A492266-94CC-8B3B-BAD5-D62F34B5936E}"/>
              </a:ext>
            </a:extLst>
          </p:cNvPr>
          <p:cNvPicPr>
            <a:picLocks noChangeAspect="1"/>
          </p:cNvPicPr>
          <p:nvPr/>
        </p:nvPicPr>
        <p:blipFill>
          <a:blip r:embed="rId3"/>
          <a:stretch>
            <a:fillRect/>
          </a:stretch>
        </p:blipFill>
        <p:spPr>
          <a:xfrm>
            <a:off x="1245324" y="1119673"/>
            <a:ext cx="8654455" cy="4357397"/>
          </a:xfrm>
          <a:prstGeom prst="rect">
            <a:avLst/>
          </a:prstGeom>
        </p:spPr>
      </p:pic>
    </p:spTree>
    <p:extLst>
      <p:ext uri="{BB962C8B-B14F-4D97-AF65-F5344CB8AC3E}">
        <p14:creationId xmlns:p14="http://schemas.microsoft.com/office/powerpoint/2010/main" val="244800624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chor="b">
            <a:normAutofit/>
          </a:bodyPr>
          <a:lstStyle/>
          <a:p>
            <a:r>
              <a:rPr lang="en-US" sz="2400"/>
              <a:t>Q6</a:t>
            </a:r>
            <a:r>
              <a:rPr lang="en-US" sz="2400" dirty="0"/>
              <a:t>. Which item was purchased first by the customer after they became a member?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9" name="Picture 8">
            <a:extLst>
              <a:ext uri="{FF2B5EF4-FFF2-40B4-BE49-F238E27FC236}">
                <a16:creationId xmlns:a16="http://schemas.microsoft.com/office/drawing/2014/main" id="{F8DEEFE3-C3CD-4DFF-F06E-F43BCECE517F}"/>
              </a:ext>
            </a:extLst>
          </p:cNvPr>
          <p:cNvPicPr>
            <a:picLocks noChangeAspect="1"/>
          </p:cNvPicPr>
          <p:nvPr/>
        </p:nvPicPr>
        <p:blipFill>
          <a:blip r:embed="rId3"/>
          <a:stretch>
            <a:fillRect/>
          </a:stretch>
        </p:blipFill>
        <p:spPr>
          <a:xfrm>
            <a:off x="1245326" y="1706564"/>
            <a:ext cx="8984524" cy="3760786"/>
          </a:xfrm>
          <a:prstGeom prst="rect">
            <a:avLst/>
          </a:prstGeom>
        </p:spPr>
      </p:pic>
    </p:spTree>
    <p:extLst>
      <p:ext uri="{BB962C8B-B14F-4D97-AF65-F5344CB8AC3E}">
        <p14:creationId xmlns:p14="http://schemas.microsoft.com/office/powerpoint/2010/main" val="339861574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167882"/>
          </a:xfrm>
        </p:spPr>
        <p:txBody>
          <a:bodyPr anchor="b">
            <a:normAutofit/>
          </a:bodyPr>
          <a:lstStyle/>
          <a:p>
            <a:r>
              <a:rPr lang="en-US" sz="2400" dirty="0"/>
              <a:t>Q7. Which item was purchased just before the customer became a member?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13</a:t>
            </a:fld>
            <a:endParaRPr lang="en-US"/>
          </a:p>
        </p:txBody>
      </p:sp>
      <p:pic>
        <p:nvPicPr>
          <p:cNvPr id="8" name="Picture 7">
            <a:extLst>
              <a:ext uri="{FF2B5EF4-FFF2-40B4-BE49-F238E27FC236}">
                <a16:creationId xmlns:a16="http://schemas.microsoft.com/office/drawing/2014/main" id="{6680C1AD-0C2F-7260-7177-EB6DF60EDBD5}"/>
              </a:ext>
            </a:extLst>
          </p:cNvPr>
          <p:cNvPicPr>
            <a:picLocks noChangeAspect="1"/>
          </p:cNvPicPr>
          <p:nvPr/>
        </p:nvPicPr>
        <p:blipFill>
          <a:blip r:embed="rId3"/>
          <a:stretch>
            <a:fillRect/>
          </a:stretch>
        </p:blipFill>
        <p:spPr>
          <a:xfrm>
            <a:off x="1245325" y="1623527"/>
            <a:ext cx="9441026" cy="3835399"/>
          </a:xfrm>
          <a:prstGeom prst="rect">
            <a:avLst/>
          </a:prstGeom>
        </p:spPr>
      </p:pic>
    </p:spTree>
    <p:extLst>
      <p:ext uri="{BB962C8B-B14F-4D97-AF65-F5344CB8AC3E}">
        <p14:creationId xmlns:p14="http://schemas.microsoft.com/office/powerpoint/2010/main" val="37192390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223865"/>
          </a:xfrm>
        </p:spPr>
        <p:txBody>
          <a:bodyPr anchor="b">
            <a:normAutofit/>
          </a:bodyPr>
          <a:lstStyle/>
          <a:p>
            <a:r>
              <a:rPr lang="en-US" sz="2400" dirty="0"/>
              <a:t>Q8. What is the total items and amount spent for each member before they became a member?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8" name="Picture 7">
            <a:extLst>
              <a:ext uri="{FF2B5EF4-FFF2-40B4-BE49-F238E27FC236}">
                <a16:creationId xmlns:a16="http://schemas.microsoft.com/office/drawing/2014/main" id="{4E0D6809-7EA3-EBFB-12C4-749857D92D4D}"/>
              </a:ext>
            </a:extLst>
          </p:cNvPr>
          <p:cNvPicPr>
            <a:picLocks noChangeAspect="1"/>
          </p:cNvPicPr>
          <p:nvPr/>
        </p:nvPicPr>
        <p:blipFill>
          <a:blip r:embed="rId3"/>
          <a:stretch>
            <a:fillRect/>
          </a:stretch>
        </p:blipFill>
        <p:spPr>
          <a:xfrm>
            <a:off x="1245325" y="1615881"/>
            <a:ext cx="9246889" cy="3768402"/>
          </a:xfrm>
          <a:prstGeom prst="rect">
            <a:avLst/>
          </a:prstGeom>
        </p:spPr>
      </p:pic>
    </p:spTree>
    <p:extLst>
      <p:ext uri="{BB962C8B-B14F-4D97-AF65-F5344CB8AC3E}">
        <p14:creationId xmlns:p14="http://schemas.microsoft.com/office/powerpoint/2010/main" val="4541400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chor="b">
            <a:normAutofit/>
          </a:bodyPr>
          <a:lstStyle/>
          <a:p>
            <a:r>
              <a:rPr lang="en-US" sz="2400" dirty="0"/>
              <a:t>Q9. If each $1 spent equates to 10 points and sushi has a 2x points multiplier - how many points would each customer have?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15</a:t>
            </a:fld>
            <a:endParaRPr lang="en-US"/>
          </a:p>
        </p:txBody>
      </p:sp>
      <p:pic>
        <p:nvPicPr>
          <p:cNvPr id="8" name="Picture 7">
            <a:extLst>
              <a:ext uri="{FF2B5EF4-FFF2-40B4-BE49-F238E27FC236}">
                <a16:creationId xmlns:a16="http://schemas.microsoft.com/office/drawing/2014/main" id="{BB13594A-42B9-1C48-CC77-D8F56A7906D1}"/>
              </a:ext>
            </a:extLst>
          </p:cNvPr>
          <p:cNvPicPr>
            <a:picLocks noChangeAspect="1"/>
          </p:cNvPicPr>
          <p:nvPr/>
        </p:nvPicPr>
        <p:blipFill>
          <a:blip r:embed="rId3"/>
          <a:stretch>
            <a:fillRect/>
          </a:stretch>
        </p:blipFill>
        <p:spPr>
          <a:xfrm>
            <a:off x="1245325" y="1714258"/>
            <a:ext cx="7517675" cy="3852582"/>
          </a:xfrm>
          <a:prstGeom prst="rect">
            <a:avLst/>
          </a:prstGeom>
        </p:spPr>
      </p:pic>
    </p:spTree>
    <p:extLst>
      <p:ext uri="{BB962C8B-B14F-4D97-AF65-F5344CB8AC3E}">
        <p14:creationId xmlns:p14="http://schemas.microsoft.com/office/powerpoint/2010/main" val="38478392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1136" y="381000"/>
            <a:ext cx="10412962" cy="1438469"/>
          </a:xfrm>
        </p:spPr>
        <p:txBody>
          <a:bodyPr anchor="b">
            <a:normAutofit/>
          </a:bodyPr>
          <a:lstStyle/>
          <a:p>
            <a:r>
              <a:rPr lang="en-US" sz="2400" dirty="0"/>
              <a:t>Q10. </a:t>
            </a:r>
            <a:r>
              <a:rPr lang="en-US" sz="2200" dirty="0"/>
              <a:t>In the first week after a customer joins the program (including their join date) they earn 2x points on all items, not just sushi - how many points do customer A and B have at the end of January?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16</a:t>
            </a:fld>
            <a:endParaRPr lang="en-US"/>
          </a:p>
        </p:txBody>
      </p:sp>
      <p:pic>
        <p:nvPicPr>
          <p:cNvPr id="8" name="Picture 7">
            <a:extLst>
              <a:ext uri="{FF2B5EF4-FFF2-40B4-BE49-F238E27FC236}">
                <a16:creationId xmlns:a16="http://schemas.microsoft.com/office/drawing/2014/main" id="{B5792ABC-71A1-359E-09E1-1B9840FAC116}"/>
              </a:ext>
            </a:extLst>
          </p:cNvPr>
          <p:cNvPicPr>
            <a:picLocks noChangeAspect="1"/>
          </p:cNvPicPr>
          <p:nvPr/>
        </p:nvPicPr>
        <p:blipFill>
          <a:blip r:embed="rId3"/>
          <a:stretch>
            <a:fillRect/>
          </a:stretch>
        </p:blipFill>
        <p:spPr>
          <a:xfrm>
            <a:off x="790574" y="1819469"/>
            <a:ext cx="9629775" cy="3647881"/>
          </a:xfrm>
          <a:prstGeom prst="rect">
            <a:avLst/>
          </a:prstGeom>
        </p:spPr>
      </p:pic>
    </p:spTree>
    <p:extLst>
      <p:ext uri="{BB962C8B-B14F-4D97-AF65-F5344CB8AC3E}">
        <p14:creationId xmlns:p14="http://schemas.microsoft.com/office/powerpoint/2010/main" val="36894691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Insights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Wingdings" panose="05000000000000000000" pitchFamily="2" charset="2"/>
              <a:buChar char="v"/>
            </a:pPr>
            <a:r>
              <a:rPr lang="en-US" sz="2200" dirty="0">
                <a:latin typeface="Comic Sans MS" panose="030F0702030302020204" pitchFamily="66" charset="0"/>
              </a:rPr>
              <a:t>Customer A spent maximum amount i.e. $76.</a:t>
            </a:r>
          </a:p>
          <a:p>
            <a:pPr marL="342900" indent="-342900">
              <a:buFont typeface="Wingdings" panose="05000000000000000000" pitchFamily="2" charset="2"/>
              <a:buChar char="v"/>
            </a:pPr>
            <a:r>
              <a:rPr lang="en-US" sz="2200" dirty="0">
                <a:latin typeface="Comic Sans MS" panose="030F0702030302020204" pitchFamily="66" charset="0"/>
              </a:rPr>
              <a:t>The most purchased item is Ramen.</a:t>
            </a:r>
          </a:p>
          <a:p>
            <a:pPr marL="342900" indent="-342900">
              <a:buFont typeface="Wingdings" panose="05000000000000000000" pitchFamily="2" charset="2"/>
              <a:buChar char="v"/>
            </a:pPr>
            <a:r>
              <a:rPr lang="en-US" sz="2200" dirty="0">
                <a:latin typeface="Comic Sans MS" panose="030F0702030302020204" pitchFamily="66" charset="0"/>
              </a:rPr>
              <a:t>Customer B is most frequent customer.</a:t>
            </a:r>
          </a:p>
          <a:p>
            <a:pPr marL="342900" indent="-342900">
              <a:buFont typeface="Wingdings" panose="05000000000000000000" pitchFamily="2" charset="2"/>
              <a:buChar char="v"/>
            </a:pPr>
            <a:r>
              <a:rPr lang="en-US" sz="2200" dirty="0">
                <a:latin typeface="Comic Sans MS" panose="030F0702030302020204" pitchFamily="66" charset="0"/>
              </a:rPr>
              <a:t>Not all customer who came to the restaurant becomes member of the restaurant so the conversion rate is 66.66%.</a:t>
            </a:r>
          </a:p>
          <a:p>
            <a:pPr marL="342900" indent="-342900">
              <a:buFont typeface="Wingdings" panose="05000000000000000000" pitchFamily="2" charset="2"/>
              <a:buChar char="v"/>
            </a:pPr>
            <a:endParaRPr lang="en-US" b="1" dirty="0">
              <a:latin typeface="Comic Sans MS" panose="030F0702030302020204" pitchFamily="66" charset="0"/>
            </a:endParaRP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8/25/2023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Danny’s Diner</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sz="66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sz="3600" dirty="0"/>
              <a:t>Shivam Panwar</a:t>
            </a:r>
          </a:p>
          <a:p>
            <a:endParaRPr lang="en-US" dirty="0"/>
          </a:p>
        </p:txBody>
      </p:sp>
      <p:pic>
        <p:nvPicPr>
          <p:cNvPr id="2056" name="Picture 8" descr="Email, gmail, mail, logo, social, social media icon - Free download">
            <a:hlinkClick r:id="rId3"/>
            <a:extLst>
              <a:ext uri="{FF2B5EF4-FFF2-40B4-BE49-F238E27FC236}">
                <a16:creationId xmlns:a16="http://schemas.microsoft.com/office/drawing/2014/main" id="{6FC77F7C-6467-282F-39CB-C7B6CC27A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883" y="420177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hlinkClick r:id="rId5"/>
            <a:extLst>
              <a:ext uri="{FF2B5EF4-FFF2-40B4-BE49-F238E27FC236}">
                <a16:creationId xmlns:a16="http://schemas.microsoft.com/office/drawing/2014/main" id="{27AE121C-C320-CA0F-06C8-92F0C49EE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900" y="4268448"/>
            <a:ext cx="385762"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ithub png images | PNGWing">
            <a:hlinkClick r:id="rId7"/>
            <a:extLst>
              <a:ext uri="{FF2B5EF4-FFF2-40B4-BE49-F238E27FC236}">
                <a16:creationId xmlns:a16="http://schemas.microsoft.com/office/drawing/2014/main" id="{247D7E3F-A631-51F2-C5F9-F216CA11C7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8475" y="4201771"/>
            <a:ext cx="523876" cy="52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8457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376" y="2276475"/>
            <a:ext cx="10232300" cy="3813175"/>
          </a:xfrm>
        </p:spPr>
        <p:txBody>
          <a:bodyPr vert="horz" lIns="91440" tIns="45720" rIns="91440" bIns="45720" rtlCol="0" anchor="t">
            <a:normAutofit/>
          </a:bodyPr>
          <a:lstStyle/>
          <a:p>
            <a:pPr algn="l" fontAlgn="base"/>
            <a:r>
              <a:rPr lang="en-US" sz="2000" b="1" i="0" dirty="0">
                <a:effectLst/>
                <a:latin typeface="-system-ui"/>
              </a:rPr>
              <a:t>Danny seriously loves Japanese food so in the beginning of 2021, he decides to embark upon a risky venture and opens up a cute little restaurant that sells his 3 favorite foods: sushi, curry and ramen.</a:t>
            </a:r>
          </a:p>
          <a:p>
            <a:pPr algn="l" fontAlgn="base"/>
            <a:r>
              <a:rPr lang="en-US" sz="2000" b="1" i="0" dirty="0">
                <a:effectLst/>
                <a:latin typeface="-system-ui"/>
              </a:rPr>
              <a:t>Danny’s Diner is in need of your assistance to help the restaurant stay afloat - the restaurant has captured some very basic data from their few months of operation but have no idea how to use their data to help them run the business.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8/25/2023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Danny’s Diner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pPr fontAlgn="base"/>
            <a:r>
              <a:rPr lang="en-US" b="1" i="0" dirty="0">
                <a:effectLst/>
              </a:rPr>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1000" y="2286001"/>
            <a:ext cx="10565675" cy="3803650"/>
          </a:xfrm>
        </p:spPr>
        <p:txBody>
          <a:bodyPr vert="horz" lIns="91440" tIns="45720" rIns="91440" bIns="45720" rtlCol="0">
            <a:normAutofit lnSpcReduction="10000"/>
          </a:bodyPr>
          <a:lstStyle/>
          <a:p>
            <a:pPr fontAlgn="base">
              <a:lnSpc>
                <a:spcPct val="110000"/>
              </a:lnSpc>
              <a:spcBef>
                <a:spcPts val="600"/>
              </a:spcBef>
            </a:pPr>
            <a:r>
              <a:rPr lang="en-US" sz="1600" b="1" i="0" dirty="0">
                <a:effectLst/>
              </a:rPr>
              <a:t>Danny wants to use the data to answer a few simple questions about his customers, especially about their visiting patterns, how much money they’ve spent and also which menu items are their favorite. Having this deeper connection with his customers will help him deliver a better and more personalized experience for his loyal customers.</a:t>
            </a:r>
          </a:p>
          <a:p>
            <a:pPr fontAlgn="base">
              <a:lnSpc>
                <a:spcPct val="110000"/>
              </a:lnSpc>
              <a:spcBef>
                <a:spcPts val="600"/>
              </a:spcBef>
            </a:pPr>
            <a:r>
              <a:rPr lang="en-US" sz="1600" b="1" i="0" dirty="0">
                <a:effectLst/>
              </a:rPr>
              <a:t>He plans on using these insights to help him decide whether he should expand the existing customer loyalty program - additionally he needs help to generate some basic datasets so his team can easily inspect the data without needing to use SQL.</a:t>
            </a:r>
            <a:endParaRPr lang="en-US" sz="1600" b="1" dirty="0"/>
          </a:p>
          <a:p>
            <a:pPr fontAlgn="base">
              <a:lnSpc>
                <a:spcPct val="110000"/>
              </a:lnSpc>
              <a:spcBef>
                <a:spcPts val="600"/>
              </a:spcBef>
            </a:pPr>
            <a:r>
              <a:rPr lang="en-US" sz="1600" b="1" i="0" dirty="0">
                <a:effectLst/>
              </a:rPr>
              <a:t>Danny has provided you with a sample of his overall customer data due to privacy issues - but he hopes that these examples are enough for you to write fully functioning SQL queries to help him answer his questions!</a:t>
            </a:r>
          </a:p>
          <a:p>
            <a:pPr fontAlgn="base">
              <a:lnSpc>
                <a:spcPct val="110000"/>
              </a:lnSpc>
              <a:spcBef>
                <a:spcPts val="600"/>
              </a:spcBef>
            </a:pPr>
            <a:r>
              <a:rPr lang="en-US" sz="1600" b="1" i="0" dirty="0">
                <a:effectLst/>
              </a:rPr>
              <a:t>Danny has shared with you 3 key datasets for this case study:</a:t>
            </a:r>
          </a:p>
          <a:p>
            <a:pPr marL="285750" indent="-285750" fontAlgn="base">
              <a:lnSpc>
                <a:spcPct val="110000"/>
              </a:lnSpc>
              <a:spcBef>
                <a:spcPts val="600"/>
              </a:spcBef>
              <a:buFont typeface="Wingdings" panose="05000000000000000000" pitchFamily="2" charset="2"/>
              <a:buChar char="§"/>
            </a:pPr>
            <a:r>
              <a:rPr lang="en-US" sz="1600" b="1" dirty="0"/>
              <a:t>sales</a:t>
            </a:r>
          </a:p>
          <a:p>
            <a:pPr marL="285750" indent="-285750" fontAlgn="base">
              <a:lnSpc>
                <a:spcPct val="110000"/>
              </a:lnSpc>
              <a:spcBef>
                <a:spcPts val="600"/>
              </a:spcBef>
              <a:buFont typeface="Wingdings" panose="05000000000000000000" pitchFamily="2" charset="2"/>
              <a:buChar char="§"/>
            </a:pPr>
            <a:r>
              <a:rPr lang="en-US" sz="1600" b="1" dirty="0"/>
              <a:t>m</a:t>
            </a:r>
            <a:r>
              <a:rPr lang="en-US" sz="1600" b="1" i="0" dirty="0">
                <a:effectLst/>
              </a:rPr>
              <a:t>enu</a:t>
            </a:r>
          </a:p>
          <a:p>
            <a:pPr marL="285750" indent="-285750" fontAlgn="base">
              <a:lnSpc>
                <a:spcPct val="110000"/>
              </a:lnSpc>
              <a:spcBef>
                <a:spcPts val="600"/>
              </a:spcBef>
              <a:buFont typeface="Wingdings" panose="05000000000000000000" pitchFamily="2" charset="2"/>
              <a:buChar char="§"/>
            </a:pPr>
            <a:r>
              <a:rPr lang="en-US" sz="1600" b="1" dirty="0"/>
              <a:t>members</a:t>
            </a:r>
            <a:endParaRPr lang="en-US" sz="1600" b="1" i="0" dirty="0">
              <a:effectLst/>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264273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9F3F-7750-3AA7-23B0-C1C07F980A5C}"/>
              </a:ext>
            </a:extLst>
          </p:cNvPr>
          <p:cNvSpPr>
            <a:spLocks noGrp="1"/>
          </p:cNvSpPr>
          <p:nvPr>
            <p:ph type="title"/>
          </p:nvPr>
        </p:nvSpPr>
        <p:spPr>
          <a:xfrm>
            <a:off x="1167492" y="381000"/>
            <a:ext cx="9779183" cy="1325563"/>
          </a:xfrm>
        </p:spPr>
        <p:txBody>
          <a:bodyPr anchor="b">
            <a:normAutofit/>
          </a:bodyPr>
          <a:lstStyle/>
          <a:p>
            <a:r>
              <a:rPr lang="en-US" dirty="0"/>
              <a:t>Entity Relationship Diagram</a:t>
            </a:r>
          </a:p>
        </p:txBody>
      </p:sp>
      <p:pic>
        <p:nvPicPr>
          <p:cNvPr id="1026" name="Picture 2" descr="No alt text provided for this image">
            <a:extLst>
              <a:ext uri="{FF2B5EF4-FFF2-40B4-BE49-F238E27FC236}">
                <a16:creationId xmlns:a16="http://schemas.microsoft.com/office/drawing/2014/main" id="{AE6CAD2F-4A64-96C1-B3D0-091156DD65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77975" y="1984374"/>
            <a:ext cx="8067318" cy="409416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4805A35-14FF-E107-91A6-2C4F7C466FFA}"/>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7C1B1D75-4654-499A-1290-C27D9F77161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Danny’s Diner</a:t>
            </a:r>
            <a:endParaRPr lang="en-US"/>
          </a:p>
        </p:txBody>
      </p:sp>
      <p:sp>
        <p:nvSpPr>
          <p:cNvPr id="6" name="Slide Number Placeholder 5">
            <a:extLst>
              <a:ext uri="{FF2B5EF4-FFF2-40B4-BE49-F238E27FC236}">
                <a16:creationId xmlns:a16="http://schemas.microsoft.com/office/drawing/2014/main" id="{F248ECDA-65B4-B7EC-F5AC-81BAEB1128A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18579673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82D5CB5-6101-4890-3366-7356BCE4C5A3}"/>
              </a:ext>
            </a:extLst>
          </p:cNvPr>
          <p:cNvSpPr>
            <a:spLocks noGrp="1"/>
          </p:cNvSpPr>
          <p:nvPr>
            <p:ph type="title"/>
          </p:nvPr>
        </p:nvSpPr>
        <p:spPr>
          <a:xfrm>
            <a:off x="1167492" y="136525"/>
            <a:ext cx="9779183" cy="772519"/>
          </a:xfrm>
        </p:spPr>
        <p:txBody>
          <a:bodyPr/>
          <a:lstStyle/>
          <a:p>
            <a:pPr algn="ctr"/>
            <a:r>
              <a:rPr lang="en-US" dirty="0"/>
              <a:t>Tables</a:t>
            </a:r>
          </a:p>
        </p:txBody>
      </p:sp>
      <p:pic>
        <p:nvPicPr>
          <p:cNvPr id="15" name="Content Placeholder 14">
            <a:extLst>
              <a:ext uri="{FF2B5EF4-FFF2-40B4-BE49-F238E27FC236}">
                <a16:creationId xmlns:a16="http://schemas.microsoft.com/office/drawing/2014/main" id="{5E558351-7FE2-F970-5991-1025A4B308F2}"/>
              </a:ext>
            </a:extLst>
          </p:cNvPr>
          <p:cNvPicPr>
            <a:picLocks noGrp="1" noChangeAspect="1"/>
          </p:cNvPicPr>
          <p:nvPr>
            <p:ph idx="1"/>
          </p:nvPr>
        </p:nvPicPr>
        <p:blipFill>
          <a:blip r:embed="rId3"/>
          <a:stretch>
            <a:fillRect/>
          </a:stretch>
        </p:blipFill>
        <p:spPr>
          <a:xfrm>
            <a:off x="-19050" y="909044"/>
            <a:ext cx="5353050" cy="5969553"/>
          </a:xfrm>
        </p:spPr>
      </p:pic>
      <p:sp>
        <p:nvSpPr>
          <p:cNvPr id="4" name="Date Placeholder 3">
            <a:extLst>
              <a:ext uri="{FF2B5EF4-FFF2-40B4-BE49-F238E27FC236}">
                <a16:creationId xmlns:a16="http://schemas.microsoft.com/office/drawing/2014/main" id="{3867A765-3C93-CB7B-0410-7090A12EEF32}"/>
              </a:ext>
            </a:extLst>
          </p:cNvPr>
          <p:cNvSpPr>
            <a:spLocks noGrp="1"/>
          </p:cNvSpPr>
          <p:nvPr>
            <p:ph type="dt" sz="half" idx="2"/>
          </p:nvPr>
        </p:nvSpPr>
        <p:spPr/>
        <p:txBody>
          <a:bodyPr/>
          <a:lstStyle/>
          <a:p>
            <a:fld id="{4B103E64-1627-9140-8127-1849FED275E1}" type="datetime1">
              <a:rPr lang="en-US" smtClean="0"/>
              <a:pPr/>
              <a:t>8/25/2023</a:t>
            </a:fld>
            <a:endParaRPr lang="en-US" dirty="0"/>
          </a:p>
        </p:txBody>
      </p:sp>
      <p:sp>
        <p:nvSpPr>
          <p:cNvPr id="5" name="Footer Placeholder 4">
            <a:extLst>
              <a:ext uri="{FF2B5EF4-FFF2-40B4-BE49-F238E27FC236}">
                <a16:creationId xmlns:a16="http://schemas.microsoft.com/office/drawing/2014/main" id="{F9BBA754-CDB7-87EF-BA45-A7E562E6F853}"/>
              </a:ext>
            </a:extLst>
          </p:cNvPr>
          <p:cNvSpPr>
            <a:spLocks noGrp="1"/>
          </p:cNvSpPr>
          <p:nvPr>
            <p:ph type="ftr" sz="quarter" idx="3"/>
          </p:nvPr>
        </p:nvSpPr>
        <p:spPr/>
        <p:txBody>
          <a:bodyPr/>
          <a:lstStyle/>
          <a:p>
            <a:r>
              <a:rPr lang="en-US" dirty="0"/>
              <a:t>Danny’s Diner</a:t>
            </a:r>
          </a:p>
        </p:txBody>
      </p:sp>
      <p:sp>
        <p:nvSpPr>
          <p:cNvPr id="11" name="Slide Number Placeholder 10">
            <a:extLst>
              <a:ext uri="{FF2B5EF4-FFF2-40B4-BE49-F238E27FC236}">
                <a16:creationId xmlns:a16="http://schemas.microsoft.com/office/drawing/2014/main" id="{B24C106B-2E7C-C975-638D-250B863BE8E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7" name="Picture 16">
            <a:extLst>
              <a:ext uri="{FF2B5EF4-FFF2-40B4-BE49-F238E27FC236}">
                <a16:creationId xmlns:a16="http://schemas.microsoft.com/office/drawing/2014/main" id="{767496EF-F020-B84B-29B8-0D0367BEBF6B}"/>
              </a:ext>
            </a:extLst>
          </p:cNvPr>
          <p:cNvPicPr>
            <a:picLocks noChangeAspect="1"/>
          </p:cNvPicPr>
          <p:nvPr/>
        </p:nvPicPr>
        <p:blipFill>
          <a:blip r:embed="rId4"/>
          <a:stretch>
            <a:fillRect/>
          </a:stretch>
        </p:blipFill>
        <p:spPr>
          <a:xfrm>
            <a:off x="5486267" y="1101180"/>
            <a:ext cx="5610170" cy="4655640"/>
          </a:xfrm>
          <a:prstGeom prst="rect">
            <a:avLst/>
          </a:prstGeom>
        </p:spPr>
      </p:pic>
    </p:spTree>
    <p:extLst>
      <p:ext uri="{BB962C8B-B14F-4D97-AF65-F5344CB8AC3E}">
        <p14:creationId xmlns:p14="http://schemas.microsoft.com/office/powerpoint/2010/main" val="16960238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494AAA2D-7C18-7E5D-9E76-2140D3391BC9}"/>
              </a:ext>
            </a:extLst>
          </p:cNvPr>
          <p:cNvSpPr>
            <a:spLocks noGrp="1"/>
          </p:cNvSpPr>
          <p:nvPr>
            <p:ph type="ftr" sz="quarter" idx="4294967295"/>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Danny’s Diner</a:t>
            </a:r>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4BA00C7-154D-C057-DC0F-B48FDB0F135D}"/>
              </a:ext>
            </a:extLst>
          </p:cNvPr>
          <p:cNvPicPr>
            <a:picLocks noChangeAspect="1"/>
          </p:cNvPicPr>
          <p:nvPr/>
        </p:nvPicPr>
        <p:blipFill>
          <a:blip r:embed="rId3"/>
          <a:stretch>
            <a:fillRect/>
          </a:stretch>
        </p:blipFill>
        <p:spPr>
          <a:xfrm>
            <a:off x="2133600" y="407671"/>
            <a:ext cx="7337257" cy="5594658"/>
          </a:xfrm>
          <a:prstGeom prst="rect">
            <a:avLst/>
          </a:prstGeom>
          <a:noFill/>
          <a:ln>
            <a:noFill/>
          </a:ln>
        </p:spPr>
      </p:pic>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hidden="1">
            <a:extLst>
              <a:ext uri="{FF2B5EF4-FFF2-40B4-BE49-F238E27FC236}">
                <a16:creationId xmlns:a16="http://schemas.microsoft.com/office/drawing/2014/main" id="{D403AF48-F847-18DD-D551-6C0706733A06}"/>
              </a:ext>
            </a:extLst>
          </p:cNvPr>
          <p:cNvSpPr>
            <a:spLocks noGrp="1"/>
          </p:cNvSpPr>
          <p:nvPr>
            <p:ph type="dt" sz="half" idx="4294967295"/>
          </p:nvPr>
        </p:nvSpPr>
        <p:spPr>
          <a:xfrm>
            <a:off x="381000" y="6356350"/>
            <a:ext cx="2743200" cy="365125"/>
          </a:xfrm>
        </p:spPr>
        <p:txBody>
          <a:bodyPr/>
          <a:lstStyle/>
          <a:p>
            <a:pPr>
              <a:spcAft>
                <a:spcPts val="600"/>
              </a:spcAft>
            </a:pPr>
            <a:fld id="{DD9C8446-696E-6942-B6C8-CC9CAD0B34E0}" type="datetime1">
              <a:rPr lang="en-US" smtClean="0"/>
              <a:pPr>
                <a:spcAft>
                  <a:spcPts val="600"/>
                </a:spcAft>
              </a:pPr>
              <a:t>8/25/2023</a:t>
            </a:fld>
            <a:endParaRPr lang="en-US"/>
          </a:p>
        </p:txBody>
      </p:sp>
      <p:sp>
        <p:nvSpPr>
          <p:cNvPr id="6" name="Slide Number Placeholder 5" hidden="1">
            <a:extLst>
              <a:ext uri="{FF2B5EF4-FFF2-40B4-BE49-F238E27FC236}">
                <a16:creationId xmlns:a16="http://schemas.microsoft.com/office/drawing/2014/main" id="{7868D0C4-CE17-7F09-8A6D-F2308EA9183C}"/>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26101939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828675"/>
          </a:xfrm>
        </p:spPr>
        <p:txBody>
          <a:bodyPr anchor="b">
            <a:normAutofit fontScale="90000"/>
          </a:bodyPr>
          <a:lstStyle/>
          <a:p>
            <a:r>
              <a:rPr lang="en-US" sz="2800" dirty="0"/>
              <a:t>Q1. What is the total amount each customer spent at the restaurant?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7" name="Picture 6">
            <a:extLst>
              <a:ext uri="{FF2B5EF4-FFF2-40B4-BE49-F238E27FC236}">
                <a16:creationId xmlns:a16="http://schemas.microsoft.com/office/drawing/2014/main" id="{CFFB7BEC-82AF-40D0-F4C1-FA19D69CE38A}"/>
              </a:ext>
            </a:extLst>
          </p:cNvPr>
          <p:cNvPicPr>
            <a:picLocks noChangeAspect="1"/>
          </p:cNvPicPr>
          <p:nvPr/>
        </p:nvPicPr>
        <p:blipFill>
          <a:blip r:embed="rId3"/>
          <a:stretch>
            <a:fillRect/>
          </a:stretch>
        </p:blipFill>
        <p:spPr>
          <a:xfrm>
            <a:off x="1245325" y="1254817"/>
            <a:ext cx="8555958" cy="4348366"/>
          </a:xfrm>
          <a:prstGeom prst="rect">
            <a:avLst/>
          </a:prstGeom>
        </p:spPr>
      </p:pic>
    </p:spTree>
    <p:extLst>
      <p:ext uri="{BB962C8B-B14F-4D97-AF65-F5344CB8AC3E}">
        <p14:creationId xmlns:p14="http://schemas.microsoft.com/office/powerpoint/2010/main" val="13256085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95350" y="381000"/>
            <a:ext cx="10051325" cy="695325"/>
          </a:xfrm>
        </p:spPr>
        <p:txBody>
          <a:bodyPr anchor="b">
            <a:normAutofit/>
          </a:bodyPr>
          <a:lstStyle/>
          <a:p>
            <a:r>
              <a:rPr lang="en-US" sz="2400" dirty="0"/>
              <a:t>Q2. How many days has each customer visited the restaurant?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11" name="Picture 10">
            <a:extLst>
              <a:ext uri="{FF2B5EF4-FFF2-40B4-BE49-F238E27FC236}">
                <a16:creationId xmlns:a16="http://schemas.microsoft.com/office/drawing/2014/main" id="{B748EF7C-2787-7111-C85C-D513EE6DE4D4}"/>
              </a:ext>
            </a:extLst>
          </p:cNvPr>
          <p:cNvPicPr>
            <a:picLocks noChangeAspect="1"/>
          </p:cNvPicPr>
          <p:nvPr/>
        </p:nvPicPr>
        <p:blipFill>
          <a:blip r:embed="rId3"/>
          <a:stretch>
            <a:fillRect/>
          </a:stretch>
        </p:blipFill>
        <p:spPr>
          <a:xfrm>
            <a:off x="934607" y="1076325"/>
            <a:ext cx="10171544" cy="4456138"/>
          </a:xfrm>
          <a:prstGeom prst="rect">
            <a:avLst/>
          </a:prstGeom>
        </p:spPr>
      </p:pic>
    </p:spTree>
    <p:extLst>
      <p:ext uri="{BB962C8B-B14F-4D97-AF65-F5344CB8AC3E}">
        <p14:creationId xmlns:p14="http://schemas.microsoft.com/office/powerpoint/2010/main" val="1230853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53167" y="319088"/>
            <a:ext cx="9779183" cy="819150"/>
          </a:xfrm>
        </p:spPr>
        <p:txBody>
          <a:bodyPr anchor="b">
            <a:normAutofit/>
          </a:bodyPr>
          <a:lstStyle/>
          <a:p>
            <a:r>
              <a:rPr lang="en-US" sz="2400" dirty="0"/>
              <a:t>Q3. What was the first item from the menu purchased by each customer?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ormAutofit/>
          </a:bodyPr>
          <a:lstStyle/>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nchor="ctr">
            <a:normAutofit/>
          </a:bodyPr>
          <a:lstStyle/>
          <a:p>
            <a:pPr>
              <a:spcAft>
                <a:spcPts val="600"/>
              </a:spcAft>
            </a:pPr>
            <a:fld id="{495D8227-9DE4-4D42-8C1B-E10C828BC634}" type="datetime1">
              <a:rPr lang="en-US" smtClean="0"/>
              <a:pPr>
                <a:spcAft>
                  <a:spcPts val="600"/>
                </a:spcAft>
              </a:pPr>
              <a:t>8/25/2023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nchor="ctr">
            <a:normAutofit/>
          </a:bodyPr>
          <a:lstStyle/>
          <a:p>
            <a:r>
              <a:rPr lang="en-US" dirty="0"/>
              <a:t>Danny’s Diner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9" name="Picture 8">
            <a:extLst>
              <a:ext uri="{FF2B5EF4-FFF2-40B4-BE49-F238E27FC236}">
                <a16:creationId xmlns:a16="http://schemas.microsoft.com/office/drawing/2014/main" id="{97127CB7-159F-DAA8-87F7-40A5235DC725}"/>
              </a:ext>
            </a:extLst>
          </p:cNvPr>
          <p:cNvPicPr>
            <a:picLocks noChangeAspect="1"/>
          </p:cNvPicPr>
          <p:nvPr/>
        </p:nvPicPr>
        <p:blipFill>
          <a:blip r:embed="rId3"/>
          <a:stretch>
            <a:fillRect/>
          </a:stretch>
        </p:blipFill>
        <p:spPr>
          <a:xfrm>
            <a:off x="971550" y="1138238"/>
            <a:ext cx="7835099" cy="4295818"/>
          </a:xfrm>
          <a:prstGeom prst="rect">
            <a:avLst/>
          </a:prstGeom>
        </p:spPr>
      </p:pic>
    </p:spTree>
    <p:extLst>
      <p:ext uri="{BB962C8B-B14F-4D97-AF65-F5344CB8AC3E}">
        <p14:creationId xmlns:p14="http://schemas.microsoft.com/office/powerpoint/2010/main" val="734705884"/>
      </p:ext>
    </p:extLst>
  </p:cSld>
  <p:clrMapOvr>
    <a:masterClrMapping/>
  </p:clrMapOvr>
  <p:transition spd="slow">
    <p:wipe/>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purl.org/dc/terms/"/>
    <ds:schemaRef ds:uri="http://www.w3.org/XML/1998/namespace"/>
    <ds:schemaRef ds:uri="http://schemas.microsoft.com/sharepoint/v3"/>
    <ds:schemaRef ds:uri="http://schemas.openxmlformats.org/package/2006/metadata/core-properties"/>
    <ds:schemaRef ds:uri="230e9df3-be65-4c73-a93b-d1236ebd677e"/>
    <ds:schemaRef ds:uri="http://purl.org/dc/elements/1.1/"/>
    <ds:schemaRef ds:uri="http://schemas.microsoft.com/office/2006/documentManagement/types"/>
    <ds:schemaRef ds:uri="http://schemas.microsoft.com/office/2006/metadata/properties"/>
    <ds:schemaRef ds:uri="71af3243-3dd4-4a8d-8c0d-dd76da1f02a5"/>
    <ds:schemaRef ds:uri="http://schemas.microsoft.com/office/infopath/2007/PartnerControls"/>
    <ds:schemaRef ds:uri="16c05727-aa75-4e4a-9b5f-8a80a1165891"/>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153</TotalTime>
  <Words>590</Words>
  <Application>Microsoft Office PowerPoint</Application>
  <PresentationFormat>Widescreen</PresentationFormat>
  <Paragraphs>100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Comic Sans MS</vt:lpstr>
      <vt:lpstr>-system-ui</vt:lpstr>
      <vt:lpstr>Tenorite</vt:lpstr>
      <vt:lpstr>Wingdings</vt:lpstr>
      <vt:lpstr>Office Theme</vt:lpstr>
      <vt:lpstr>Case Study #1 - Danny's Diner</vt:lpstr>
      <vt:lpstr>Introduction</vt:lpstr>
      <vt:lpstr>Problem Statement</vt:lpstr>
      <vt:lpstr>Entity Relationship Diagram</vt:lpstr>
      <vt:lpstr>Tables</vt:lpstr>
      <vt:lpstr>PowerPoint Presentation</vt:lpstr>
      <vt:lpstr>Q1. What is the total amount each customer spent at the restaurant?</vt:lpstr>
      <vt:lpstr>Q2. How many days has each customer visited the restaurant?</vt:lpstr>
      <vt:lpstr>Q3. What was the first item from the menu purchased by each customer?</vt:lpstr>
      <vt:lpstr>Q4. What is the most purchased item on the menu and how many times was it purchased by all customers?</vt:lpstr>
      <vt:lpstr>Q5. Which item was the most popular for each customer?</vt:lpstr>
      <vt:lpstr>Q6. Which item was purchased first by the customer after they became a member?</vt:lpstr>
      <vt:lpstr>Q7. Which item was purchased just before the customer became a member?</vt:lpstr>
      <vt:lpstr>Q8. What is the total items and amount spent for each member before they became a member?</vt:lpstr>
      <vt:lpstr>Q9. If each $1 spent equates to 10 points and sushi has a 2x points multiplier - how many points would each customer have?</vt:lpstr>
      <vt:lpstr>Q10. In the first week after a customer joins the program (including their join date) they earn 2x points on all items, not just sushi - how many points do customer A and B have at the end of January?</vt:lpstr>
      <vt:lpstr>Key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Danny's Diner</dc:title>
  <dc:creator>Shivam Panwar</dc:creator>
  <cp:lastModifiedBy>Shivam Panwar</cp:lastModifiedBy>
  <cp:revision>7</cp:revision>
  <dcterms:created xsi:type="dcterms:W3CDTF">2023-05-30T03:08:44Z</dcterms:created>
  <dcterms:modified xsi:type="dcterms:W3CDTF">2023-08-24T23:08:25Z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