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3" r:id="rId7"/>
    <p:sldId id="262" r:id="rId8"/>
    <p:sldId id="260" r:id="rId9"/>
    <p:sldId id="261" r:id="rId10"/>
  </p:sldIdLst>
  <p:sldSz cx="18288000" cy="10287000"/>
  <p:notesSz cx="6858000" cy="9144000"/>
  <p:embeddedFontLst>
    <p:embeddedFont>
      <p:font typeface="Bodoni FLF Bold" panose="020B0604020202020204"/>
      <p:regular r:id="rId11"/>
    </p:embeddedFont>
    <p:embeddedFont>
      <p:font typeface="Cardo Bold" panose="020B0604020202020204" charset="-79"/>
      <p:regular r:id="rId12"/>
    </p:embeddedFont>
    <p:embeddedFont>
      <p:font typeface="Georgia Pro Bold" panose="020B0604020202020204" charset="0"/>
      <p:regular r:id="rId13"/>
    </p:embeddedFont>
    <p:embeddedFont>
      <p:font typeface="Open Sans" panose="020B0606030504020204" pitchFamily="34" charset="0"/>
      <p:regular r:id="rId14"/>
    </p:embeddedFont>
    <p:embeddedFont>
      <p:font typeface="Open Sans Bold" panose="020B0806030504020204" charset="0"/>
      <p:regular r:id="rId15"/>
    </p:embeddedFont>
    <p:embeddedFont>
      <p:font typeface="Open Sans Bold Bold" panose="020B0604020202020204" charset="0"/>
      <p:regular r:id="rId16"/>
    </p:embeddedFont>
    <p:embeddedFont>
      <p:font typeface="Open Sans Extra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30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0177428" y="-3844894"/>
            <a:ext cx="6058164" cy="5246370"/>
            <a:chOff x="0" y="0"/>
            <a:chExt cx="6350000" cy="5499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D8A21E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" name="Group 4"/>
          <p:cNvGrpSpPr/>
          <p:nvPr/>
        </p:nvGrpSpPr>
        <p:grpSpPr>
          <a:xfrm>
            <a:off x="14983982" y="-815226"/>
            <a:ext cx="5665256" cy="4868579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51515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0137542" y="1752365"/>
            <a:ext cx="6058164" cy="5246370"/>
            <a:chOff x="0" y="0"/>
            <a:chExt cx="6350000" cy="54991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blipFill>
              <a:blip r:embed="rId2"/>
              <a:stretch>
                <a:fillRect t="-5881" b="-9592"/>
              </a:stretch>
            </a:blip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4907782" y="4375550"/>
            <a:ext cx="6058164" cy="5246370"/>
            <a:chOff x="0" y="0"/>
            <a:chExt cx="6350000" cy="54991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D8A21E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1" name="Group 11"/>
          <p:cNvGrpSpPr/>
          <p:nvPr/>
        </p:nvGrpSpPr>
        <p:grpSpPr>
          <a:xfrm>
            <a:off x="10202432" y="7151135"/>
            <a:ext cx="5928385" cy="5094706"/>
            <a:chOff x="0" y="0"/>
            <a:chExt cx="812800" cy="6985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51515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4907782" y="9879095"/>
            <a:ext cx="5928385" cy="5094706"/>
            <a:chOff x="0" y="0"/>
            <a:chExt cx="812800" cy="6985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D8A21E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5228812" y="-985096"/>
            <a:ext cx="6102104" cy="5284422"/>
            <a:chOff x="0" y="0"/>
            <a:chExt cx="6350000" cy="54991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161616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9" name="Group 19"/>
          <p:cNvGrpSpPr/>
          <p:nvPr/>
        </p:nvGrpSpPr>
        <p:grpSpPr>
          <a:xfrm>
            <a:off x="379572" y="398622"/>
            <a:ext cx="4210323" cy="6419139"/>
            <a:chOff x="0" y="0"/>
            <a:chExt cx="3585346" cy="546628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585346" cy="5466286"/>
            </a:xfrm>
            <a:custGeom>
              <a:avLst/>
              <a:gdLst/>
              <a:ahLst/>
              <a:cxnLst/>
              <a:rect l="l" t="t" r="r" b="b"/>
              <a:pathLst>
                <a:path w="3585346" h="5466286">
                  <a:moveTo>
                    <a:pt x="3421516" y="0"/>
                  </a:moveTo>
                  <a:lnTo>
                    <a:pt x="0" y="0"/>
                  </a:lnTo>
                  <a:lnTo>
                    <a:pt x="0" y="5466286"/>
                  </a:lnTo>
                  <a:lnTo>
                    <a:pt x="76200" y="5466286"/>
                  </a:lnTo>
                  <a:lnTo>
                    <a:pt x="76200" y="76200"/>
                  </a:lnTo>
                  <a:lnTo>
                    <a:pt x="3585346" y="76200"/>
                  </a:lnTo>
                  <a:lnTo>
                    <a:pt x="3585346" y="0"/>
                  </a:lnTo>
                  <a:close/>
                </a:path>
              </a:pathLst>
            </a:custGeom>
            <a:solidFill>
              <a:srgbClr val="D8A21E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1242600" y="4789799"/>
            <a:ext cx="8467745" cy="1124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87"/>
              </a:lnSpc>
            </a:pPr>
            <a:r>
              <a:rPr lang="en-US" sz="8573" dirty="0">
                <a:solidFill>
                  <a:srgbClr val="000000"/>
                </a:solidFill>
                <a:latin typeface="Open Sans Extra Bold"/>
              </a:rPr>
              <a:t>RECRUTEE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54760" y="6616067"/>
            <a:ext cx="7830376" cy="503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252" dirty="0">
                <a:solidFill>
                  <a:srgbClr val="000000"/>
                </a:solidFill>
                <a:latin typeface="Open Sans Bold"/>
              </a:rPr>
              <a:t>Presented by :Shivam Jayswal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19200" y="5448300"/>
            <a:ext cx="8467745" cy="1218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477"/>
              </a:lnSpc>
            </a:pPr>
            <a:r>
              <a:rPr lang="en-US" sz="3200" dirty="0">
                <a:solidFill>
                  <a:srgbClr val="000000"/>
                </a:solidFill>
                <a:latin typeface="Open Sans Extra Bold"/>
              </a:rPr>
              <a:t>(Recruitment Management System)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4D43580-1B65-1FB7-F970-D1F4D59D9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744" y="1"/>
            <a:ext cx="912813" cy="95824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FEB150F-E10C-5223-6067-4C92F9CE3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8136" y="-5702"/>
            <a:ext cx="3763664" cy="844567"/>
          </a:xfrm>
          <a:prstGeom prst="rect">
            <a:avLst/>
          </a:prstGeom>
        </p:spPr>
      </p:pic>
      <p:grpSp>
        <p:nvGrpSpPr>
          <p:cNvPr id="26" name="Group 7"/>
          <p:cNvGrpSpPr>
            <a:grpSpLocks noChangeAspect="1"/>
          </p:cNvGrpSpPr>
          <p:nvPr/>
        </p:nvGrpSpPr>
        <p:grpSpPr>
          <a:xfrm>
            <a:off x="10023586" y="1604485"/>
            <a:ext cx="6228927" cy="5394251"/>
            <a:chOff x="0" y="0"/>
            <a:chExt cx="6350000" cy="5499100"/>
          </a:xfrm>
        </p:grpSpPr>
        <p:sp>
          <p:nvSpPr>
            <p:cNvPr id="27" name="Freeform 8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blipFill>
              <a:blip r:embed="rId5"/>
              <a:stretch>
                <a:fillRect l="-7262" t="-8315" r="-9515" b="-26532"/>
              </a:stretch>
            </a:blipFill>
          </p:spPr>
        </p:sp>
      </p:grpSp>
      <p:grpSp>
        <p:nvGrpSpPr>
          <p:cNvPr id="28" name="Group 17">
            <a:extLst>
              <a:ext uri="{FF2B5EF4-FFF2-40B4-BE49-F238E27FC236}">
                <a16:creationId xmlns:a16="http://schemas.microsoft.com/office/drawing/2014/main" id="{C9090C7D-AE05-2A8E-AD90-F72618D1471C}"/>
              </a:ext>
            </a:extLst>
          </p:cNvPr>
          <p:cNvGrpSpPr>
            <a:grpSpLocks noChangeAspect="1"/>
          </p:cNvGrpSpPr>
          <p:nvPr/>
        </p:nvGrpSpPr>
        <p:grpSpPr>
          <a:xfrm>
            <a:off x="10106397" y="1756342"/>
            <a:ext cx="6102104" cy="5284422"/>
            <a:chOff x="0" y="0"/>
            <a:chExt cx="6350000" cy="5499100"/>
          </a:xfrm>
        </p:grpSpPr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744AC8A6-3D89-F1B0-1379-C07119915B85}"/>
                </a:ext>
              </a:extLst>
            </p:cNvPr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161616"/>
            </a:solidFill>
            <a:ln w="12700">
              <a:solidFill>
                <a:srgbClr val="000000"/>
              </a:solidFill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95350" y="2269007"/>
            <a:ext cx="9620933" cy="2275327"/>
            <a:chOff x="0" y="0"/>
            <a:chExt cx="2840973" cy="6718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0973" cy="671883"/>
            </a:xfrm>
            <a:custGeom>
              <a:avLst/>
              <a:gdLst/>
              <a:ahLst/>
              <a:cxnLst/>
              <a:rect l="l" t="t" r="r" b="b"/>
              <a:pathLst>
                <a:path w="2840973" h="671883">
                  <a:moveTo>
                    <a:pt x="12875" y="0"/>
                  </a:moveTo>
                  <a:lnTo>
                    <a:pt x="2828098" y="0"/>
                  </a:lnTo>
                  <a:cubicBezTo>
                    <a:pt x="2831513" y="0"/>
                    <a:pt x="2834788" y="1356"/>
                    <a:pt x="2837202" y="3771"/>
                  </a:cubicBezTo>
                  <a:cubicBezTo>
                    <a:pt x="2839617" y="6186"/>
                    <a:pt x="2840973" y="9460"/>
                    <a:pt x="2840973" y="12875"/>
                  </a:cubicBezTo>
                  <a:lnTo>
                    <a:pt x="2840973" y="659008"/>
                  </a:lnTo>
                  <a:cubicBezTo>
                    <a:pt x="2840973" y="662423"/>
                    <a:pt x="2839617" y="665698"/>
                    <a:pt x="2837202" y="668112"/>
                  </a:cubicBezTo>
                  <a:cubicBezTo>
                    <a:pt x="2834788" y="670527"/>
                    <a:pt x="2831513" y="671883"/>
                    <a:pt x="2828098" y="671883"/>
                  </a:cubicBezTo>
                  <a:lnTo>
                    <a:pt x="12875" y="671883"/>
                  </a:lnTo>
                  <a:cubicBezTo>
                    <a:pt x="9460" y="671883"/>
                    <a:pt x="6186" y="670527"/>
                    <a:pt x="3771" y="668112"/>
                  </a:cubicBezTo>
                  <a:cubicBezTo>
                    <a:pt x="1356" y="665698"/>
                    <a:pt x="0" y="662423"/>
                    <a:pt x="0" y="659008"/>
                  </a:cubicBezTo>
                  <a:lnTo>
                    <a:pt x="0" y="12875"/>
                  </a:lnTo>
                  <a:cubicBezTo>
                    <a:pt x="0" y="9460"/>
                    <a:pt x="1356" y="6186"/>
                    <a:pt x="3771" y="3771"/>
                  </a:cubicBezTo>
                  <a:cubicBezTo>
                    <a:pt x="6186" y="1356"/>
                    <a:pt x="9460" y="0"/>
                    <a:pt x="12875" y="0"/>
                  </a:cubicBezTo>
                  <a:close/>
                </a:path>
              </a:pathLst>
            </a:custGeom>
            <a:solidFill>
              <a:srgbClr val="D8A21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62528" y="2369484"/>
            <a:ext cx="9039101" cy="200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61"/>
              </a:lnSpc>
            </a:pPr>
            <a:r>
              <a:rPr lang="en-US" sz="6577" dirty="0">
                <a:solidFill>
                  <a:srgbClr val="000000"/>
                </a:solidFill>
                <a:latin typeface="Georgia Pro Bold"/>
              </a:rPr>
              <a:t>WELCOME TO MY PRESENTATION 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649633" y="-801557"/>
            <a:ext cx="4910819" cy="4220235"/>
            <a:chOff x="0" y="0"/>
            <a:chExt cx="812800" cy="6985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51515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4509886" y="1436933"/>
            <a:ext cx="5355319" cy="4637707"/>
            <a:chOff x="0" y="0"/>
            <a:chExt cx="6350000" cy="54991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161616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1" name="Group 11"/>
          <p:cNvGrpSpPr/>
          <p:nvPr/>
        </p:nvGrpSpPr>
        <p:grpSpPr>
          <a:xfrm>
            <a:off x="14637113" y="-3041250"/>
            <a:ext cx="4910819" cy="4220235"/>
            <a:chOff x="0" y="0"/>
            <a:chExt cx="812800" cy="6985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D8A21E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86204" y="4863230"/>
            <a:ext cx="9144000" cy="2513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0" lvl="1" indent="-302255" algn="just">
              <a:lnSpc>
                <a:spcPts val="3919"/>
              </a:lnSpc>
              <a:buFont typeface="Arial"/>
              <a:buChar char="•"/>
            </a:pPr>
            <a:r>
              <a:rPr lang="en-US" sz="2800" dirty="0">
                <a:latin typeface="Cardo Bold" panose="020B0604020202020204" charset="-79"/>
                <a:ea typeface="Cardo Bold" panose="020B0604020202020204" charset="-79"/>
                <a:cs typeface="Cardo Bold" panose="020B0604020202020204" charset="-79"/>
              </a:rPr>
              <a:t>Here, Explain the purpose and structure of the three candidate data tables, focusing on storing comprehensive information about candidates in different stages of the recruitment process.</a:t>
            </a:r>
            <a:r>
              <a:rPr lang="en-US" sz="3600" dirty="0">
                <a:solidFill>
                  <a:srgbClr val="000000"/>
                </a:solidFill>
                <a:latin typeface="Cardo Bold" panose="020B0604020202020204" charset="-79"/>
                <a:ea typeface="Cardo Bold" panose="020B0604020202020204" charset="-79"/>
                <a:cs typeface="Cardo Bold" panose="020B0604020202020204" charset="-79"/>
              </a:rPr>
              <a:t>.</a:t>
            </a:r>
          </a:p>
          <a:p>
            <a:pPr algn="just"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Cardo Bold"/>
            </a:endParaRPr>
          </a:p>
          <a:p>
            <a:pPr marL="21605" lvl="1" indent="-10803" algn="just">
              <a:lnSpc>
                <a:spcPts val="140"/>
              </a:lnSpc>
              <a:buFont typeface="Arial"/>
              <a:buChar char="•"/>
            </a:pPr>
            <a:endParaRPr lang="en-US" sz="2799" dirty="0">
              <a:solidFill>
                <a:srgbClr val="000000"/>
              </a:solidFill>
              <a:latin typeface="Cardo Bold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341472" y="370047"/>
            <a:ext cx="4210323" cy="6419139"/>
            <a:chOff x="0" y="0"/>
            <a:chExt cx="3585346" cy="546628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585346" cy="5466286"/>
            </a:xfrm>
            <a:custGeom>
              <a:avLst/>
              <a:gdLst/>
              <a:ahLst/>
              <a:cxnLst/>
              <a:rect l="l" t="t" r="r" b="b"/>
              <a:pathLst>
                <a:path w="3585346" h="5466286">
                  <a:moveTo>
                    <a:pt x="3421516" y="0"/>
                  </a:moveTo>
                  <a:lnTo>
                    <a:pt x="0" y="0"/>
                  </a:lnTo>
                  <a:lnTo>
                    <a:pt x="0" y="5466286"/>
                  </a:lnTo>
                  <a:lnTo>
                    <a:pt x="76200" y="5466286"/>
                  </a:lnTo>
                  <a:lnTo>
                    <a:pt x="76200" y="76200"/>
                  </a:lnTo>
                  <a:lnTo>
                    <a:pt x="3585346" y="76200"/>
                  </a:lnTo>
                  <a:lnTo>
                    <a:pt x="3585346" y="0"/>
                  </a:lnTo>
                  <a:close/>
                </a:path>
              </a:pathLst>
            </a:custGeom>
            <a:solidFill>
              <a:srgbClr val="D8A21E"/>
            </a:solidFill>
          </p:spPr>
        </p:sp>
      </p:grpSp>
      <p:grpSp>
        <p:nvGrpSpPr>
          <p:cNvPr id="17" name="Group 17"/>
          <p:cNvGrpSpPr/>
          <p:nvPr/>
        </p:nvGrpSpPr>
        <p:grpSpPr>
          <a:xfrm rot="-10800000">
            <a:off x="11865513" y="7751113"/>
            <a:ext cx="6070024" cy="2019359"/>
            <a:chOff x="0" y="0"/>
            <a:chExt cx="5168994" cy="171960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168994" cy="1719607"/>
            </a:xfrm>
            <a:custGeom>
              <a:avLst/>
              <a:gdLst/>
              <a:ahLst/>
              <a:cxnLst/>
              <a:rect l="l" t="t" r="r" b="b"/>
              <a:pathLst>
                <a:path w="5168994" h="1719607">
                  <a:moveTo>
                    <a:pt x="5005164" y="0"/>
                  </a:moveTo>
                  <a:lnTo>
                    <a:pt x="0" y="0"/>
                  </a:lnTo>
                  <a:lnTo>
                    <a:pt x="0" y="1719607"/>
                  </a:lnTo>
                  <a:lnTo>
                    <a:pt x="76200" y="1719607"/>
                  </a:lnTo>
                  <a:lnTo>
                    <a:pt x="76200" y="76200"/>
                  </a:lnTo>
                  <a:lnTo>
                    <a:pt x="5168994" y="76200"/>
                  </a:lnTo>
                  <a:lnTo>
                    <a:pt x="5168994" y="0"/>
                  </a:lnTo>
                  <a:close/>
                </a:path>
              </a:pathLst>
            </a:custGeom>
            <a:solidFill>
              <a:srgbClr val="D8A21E"/>
            </a:solidFill>
          </p:spPr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D4D43580-1B65-1FB7-F970-D1F4D59D9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744" y="1"/>
            <a:ext cx="912813" cy="95824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FEB150F-E10C-5223-6067-4C92F9CE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8136" y="-5702"/>
            <a:ext cx="3763664" cy="8445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4061587" y="2692768"/>
            <a:ext cx="5659888" cy="4901463"/>
            <a:chOff x="0" y="0"/>
            <a:chExt cx="6350000" cy="5499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5E7699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" name="Group 4"/>
          <p:cNvGrpSpPr/>
          <p:nvPr/>
        </p:nvGrpSpPr>
        <p:grpSpPr>
          <a:xfrm>
            <a:off x="14077260" y="7801712"/>
            <a:ext cx="5659888" cy="4863966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D8A21E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077260" y="-2378679"/>
            <a:ext cx="5659888" cy="4863966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-3357542" y="459209"/>
            <a:ext cx="15390304" cy="1614317"/>
            <a:chOff x="0" y="0"/>
            <a:chExt cx="4053413" cy="42517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53413" cy="425170"/>
            </a:xfrm>
            <a:custGeom>
              <a:avLst/>
              <a:gdLst/>
              <a:ahLst/>
              <a:cxnLst/>
              <a:rect l="l" t="t" r="r" b="b"/>
              <a:pathLst>
                <a:path w="4053413" h="425170">
                  <a:moveTo>
                    <a:pt x="4024" y="0"/>
                  </a:moveTo>
                  <a:lnTo>
                    <a:pt x="4049389" y="0"/>
                  </a:lnTo>
                  <a:cubicBezTo>
                    <a:pt x="4051612" y="0"/>
                    <a:pt x="4053413" y="1802"/>
                    <a:pt x="4053413" y="4024"/>
                  </a:cubicBezTo>
                  <a:lnTo>
                    <a:pt x="4053413" y="421146"/>
                  </a:lnTo>
                  <a:cubicBezTo>
                    <a:pt x="4053413" y="423368"/>
                    <a:pt x="4051612" y="425170"/>
                    <a:pt x="4049389" y="425170"/>
                  </a:cubicBezTo>
                  <a:lnTo>
                    <a:pt x="4024" y="425170"/>
                  </a:lnTo>
                  <a:cubicBezTo>
                    <a:pt x="1802" y="425170"/>
                    <a:pt x="0" y="423368"/>
                    <a:pt x="0" y="421146"/>
                  </a:cubicBezTo>
                  <a:lnTo>
                    <a:pt x="0" y="4024"/>
                  </a:lnTo>
                  <a:cubicBezTo>
                    <a:pt x="0" y="1802"/>
                    <a:pt x="1802" y="0"/>
                    <a:pt x="4024" y="0"/>
                  </a:cubicBezTo>
                  <a:close/>
                </a:path>
              </a:pathLst>
            </a:custGeom>
            <a:solidFill>
              <a:srgbClr val="D8A21E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232248" y="949653"/>
            <a:ext cx="12665248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79"/>
              </a:lnSpc>
            </a:pPr>
            <a:r>
              <a:rPr lang="en-US" sz="5636" dirty="0">
                <a:solidFill>
                  <a:srgbClr val="000000"/>
                </a:solidFill>
                <a:latin typeface="Georgia Pro Bold"/>
              </a:rPr>
              <a:t>    Tables for Candidates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943365" y="5440469"/>
            <a:ext cx="10128362" cy="5376857"/>
            <a:chOff x="1516507" y="2681883"/>
            <a:chExt cx="10128362" cy="5376857"/>
          </a:xfrm>
        </p:grpSpPr>
        <p:grpSp>
          <p:nvGrpSpPr>
            <p:cNvPr id="10" name="Group 10"/>
            <p:cNvGrpSpPr/>
            <p:nvPr/>
          </p:nvGrpSpPr>
          <p:grpSpPr>
            <a:xfrm>
              <a:off x="2508362" y="2681883"/>
              <a:ext cx="7041107" cy="1351649"/>
              <a:chOff x="114300" y="-38100"/>
              <a:chExt cx="3837149" cy="7366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459554" y="0"/>
                <a:ext cx="3491895" cy="613617"/>
              </a:xfrm>
              <a:custGeom>
                <a:avLst/>
                <a:gdLst/>
                <a:ahLst/>
                <a:cxnLst/>
                <a:rect l="l" t="t" r="r" b="b"/>
                <a:pathLst>
                  <a:path w="796852" h="698500">
                    <a:moveTo>
                      <a:pt x="783943" y="385143"/>
                    </a:moveTo>
                    <a:lnTo>
                      <a:pt x="622509" y="662607"/>
                    </a:lnTo>
                    <a:cubicBezTo>
                      <a:pt x="609580" y="684829"/>
                      <a:pt x="585810" y="698500"/>
                      <a:pt x="560100" y="698500"/>
                    </a:cubicBezTo>
                    <a:lnTo>
                      <a:pt x="236752" y="698500"/>
                    </a:lnTo>
                    <a:cubicBezTo>
                      <a:pt x="211042" y="698500"/>
                      <a:pt x="187272" y="684829"/>
                      <a:pt x="174343" y="662607"/>
                    </a:cubicBezTo>
                    <a:lnTo>
                      <a:pt x="12909" y="385143"/>
                    </a:lnTo>
                    <a:cubicBezTo>
                      <a:pt x="0" y="362955"/>
                      <a:pt x="0" y="335545"/>
                      <a:pt x="12909" y="313357"/>
                    </a:cubicBezTo>
                    <a:lnTo>
                      <a:pt x="174343" y="35893"/>
                    </a:lnTo>
                    <a:cubicBezTo>
                      <a:pt x="187272" y="13671"/>
                      <a:pt x="211042" y="0"/>
                      <a:pt x="236752" y="0"/>
                    </a:cubicBezTo>
                    <a:lnTo>
                      <a:pt x="560100" y="0"/>
                    </a:lnTo>
                    <a:cubicBezTo>
                      <a:pt x="585810" y="0"/>
                      <a:pt x="609580" y="13671"/>
                      <a:pt x="622509" y="35893"/>
                    </a:cubicBezTo>
                    <a:lnTo>
                      <a:pt x="783943" y="313357"/>
                    </a:lnTo>
                    <a:cubicBezTo>
                      <a:pt x="796852" y="335545"/>
                      <a:pt x="796852" y="362955"/>
                      <a:pt x="783943" y="385143"/>
                    </a:cubicBezTo>
                    <a:close/>
                  </a:path>
                </a:pathLst>
              </a:custGeom>
              <a:solidFill>
                <a:srgbClr val="D8A21E"/>
              </a:solidFill>
              <a:ln w="1524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114300" y="-38100"/>
                <a:ext cx="5842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6" name="TextBox 26"/>
            <p:cNvSpPr txBox="1"/>
            <p:nvPr/>
          </p:nvSpPr>
          <p:spPr>
            <a:xfrm>
              <a:off x="4051289" y="2954008"/>
              <a:ext cx="5058798" cy="6924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33"/>
                </a:lnSpc>
              </a:pPr>
              <a:r>
                <a:rPr lang="en-US" sz="4000" dirty="0">
                  <a:solidFill>
                    <a:srgbClr val="000000"/>
                  </a:solidFill>
                  <a:latin typeface="Open Sans Bold Bold"/>
                </a:rPr>
                <a:t>Depended Tables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2464292" y="2954008"/>
              <a:ext cx="1123979" cy="8706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62"/>
                </a:lnSpc>
              </a:pPr>
              <a:endParaRPr lang="en-US" sz="5779" spc="-277" dirty="0">
                <a:solidFill>
                  <a:srgbClr val="000000"/>
                </a:solidFill>
                <a:latin typeface="Open Sans Bold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16507" y="4026867"/>
              <a:ext cx="10128362" cy="40318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latin typeface="Cardo Bold" panose="020B0604020202020204" charset="-79"/>
                  <a:ea typeface="Cardo Bold" panose="020B0604020202020204" charset="-79"/>
                  <a:cs typeface="Cardo Bold" panose="020B0604020202020204" charset="-79"/>
                </a:rPr>
                <a:t>    1. Selected Candidate Data Table:</a:t>
              </a:r>
            </a:p>
            <a:p>
              <a:pPr marL="1371600" lvl="2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Cardo Bold" panose="020B0604020202020204" charset="-79"/>
                  <a:ea typeface="Cardo Bold" panose="020B0604020202020204" charset="-79"/>
                  <a:cs typeface="Cardo Bold" panose="020B0604020202020204" charset="-79"/>
                </a:rPr>
                <a:t>Detail the structure and purpose of the table that will hold data for candidates who have been selected for a job position.</a:t>
              </a:r>
            </a:p>
            <a:p>
              <a:pPr lvl="1"/>
              <a:endParaRPr lang="en-US" sz="2400" dirty="0">
                <a:latin typeface="Cardo Bold" panose="020B0604020202020204" charset="-79"/>
                <a:ea typeface="Cardo Bold" panose="020B0604020202020204" charset="-79"/>
                <a:cs typeface="Cardo Bold" panose="020B0604020202020204" charset="-79"/>
              </a:endParaRPr>
            </a:p>
            <a:p>
              <a:pPr lvl="1"/>
              <a:r>
                <a:rPr lang="en-US" sz="2800" dirty="0">
                  <a:latin typeface="Cardo Bold" panose="020B0604020202020204" charset="-79"/>
                  <a:ea typeface="Cardo Bold" panose="020B0604020202020204" charset="-79"/>
                  <a:cs typeface="Cardo Bold" panose="020B0604020202020204" charset="-79"/>
                </a:rPr>
                <a:t>2. </a:t>
              </a:r>
              <a:r>
                <a:rPr lang="en-IN" sz="2800" b="1" dirty="0">
                  <a:latin typeface="Cardo Bold" panose="020B0604020202020204" charset="-79"/>
                  <a:ea typeface="Cardo Bold" panose="020B0604020202020204" charset="-79"/>
                  <a:cs typeface="Cardo Bold" panose="020B0604020202020204" charset="-79"/>
                </a:rPr>
                <a:t>Deleted Candidate Data Table:</a:t>
              </a:r>
              <a:r>
                <a:rPr lang="en-US" sz="3600" b="1" dirty="0">
                  <a:latin typeface="Cardo Bold" panose="020B0604020202020204" charset="-79"/>
                  <a:ea typeface="Cardo Bold" panose="020B0604020202020204" charset="-79"/>
                  <a:cs typeface="Cardo Bold" panose="020B0604020202020204" charset="-79"/>
                </a:rPr>
                <a:t>:</a:t>
              </a:r>
            </a:p>
            <a:p>
              <a:pPr marL="1371600" lvl="2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Cardo Bold" panose="020B0604020202020204" charset="-79"/>
                  <a:ea typeface="Cardo Bold" panose="020B0604020202020204" charset="-79"/>
                  <a:cs typeface="Cardo Bold" panose="020B0604020202020204" charset="-79"/>
                </a:rPr>
                <a:t>Using Trigger to design to store information about candidates who were initially considered but later removed from the recruitment process.</a:t>
              </a:r>
              <a:endParaRPr lang="en-US" sz="3200" dirty="0">
                <a:latin typeface="Cardo Bold" panose="020B0604020202020204" charset="-79"/>
                <a:ea typeface="Cardo Bold" panose="020B0604020202020204" charset="-79"/>
                <a:cs typeface="Cardo Bold" panose="020B0604020202020204" charset="-79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2400" dirty="0">
                <a:latin typeface="Cardo Bold" panose="020B0604020202020204" charset="-79"/>
                <a:ea typeface="Cardo Bold" panose="020B0604020202020204" charset="-79"/>
                <a:cs typeface="Cardo Bold" panose="020B0604020202020204" charset="-79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2400" dirty="0">
                <a:latin typeface="Cardo Bold" panose="020B0604020202020204" charset="-79"/>
                <a:ea typeface="Cardo Bold" panose="020B0604020202020204" charset="-79"/>
                <a:cs typeface="Cardo Bold" panose="020B0604020202020204" charset="-79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968705" y="2412624"/>
            <a:ext cx="9037458" cy="3023211"/>
            <a:chOff x="1478142" y="2704363"/>
            <a:chExt cx="10128362" cy="4373667"/>
          </a:xfrm>
        </p:grpSpPr>
        <p:grpSp>
          <p:nvGrpSpPr>
            <p:cNvPr id="39" name="Group 10"/>
            <p:cNvGrpSpPr/>
            <p:nvPr/>
          </p:nvGrpSpPr>
          <p:grpSpPr>
            <a:xfrm>
              <a:off x="2298623" y="2751796"/>
              <a:ext cx="1491475" cy="1281736"/>
              <a:chOff x="0" y="0"/>
              <a:chExt cx="812800" cy="698500"/>
            </a:xfrm>
          </p:grpSpPr>
          <p:sp>
            <p:nvSpPr>
              <p:cNvPr id="43" name="Freeform 11"/>
              <p:cNvSpPr/>
              <p:nvPr/>
            </p:nvSpPr>
            <p:spPr>
              <a:xfrm>
                <a:off x="7974" y="0"/>
                <a:ext cx="796852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796852" h="698500">
                    <a:moveTo>
                      <a:pt x="783943" y="385143"/>
                    </a:moveTo>
                    <a:lnTo>
                      <a:pt x="622509" y="662607"/>
                    </a:lnTo>
                    <a:cubicBezTo>
                      <a:pt x="609580" y="684829"/>
                      <a:pt x="585810" y="698500"/>
                      <a:pt x="560100" y="698500"/>
                    </a:cubicBezTo>
                    <a:lnTo>
                      <a:pt x="236752" y="698500"/>
                    </a:lnTo>
                    <a:cubicBezTo>
                      <a:pt x="211042" y="698500"/>
                      <a:pt x="187272" y="684829"/>
                      <a:pt x="174343" y="662607"/>
                    </a:cubicBezTo>
                    <a:lnTo>
                      <a:pt x="12909" y="385143"/>
                    </a:lnTo>
                    <a:cubicBezTo>
                      <a:pt x="0" y="362955"/>
                      <a:pt x="0" y="335545"/>
                      <a:pt x="12909" y="313357"/>
                    </a:cubicBezTo>
                    <a:lnTo>
                      <a:pt x="174343" y="35893"/>
                    </a:lnTo>
                    <a:cubicBezTo>
                      <a:pt x="187272" y="13671"/>
                      <a:pt x="211042" y="0"/>
                      <a:pt x="236752" y="0"/>
                    </a:cubicBezTo>
                    <a:lnTo>
                      <a:pt x="560100" y="0"/>
                    </a:lnTo>
                    <a:cubicBezTo>
                      <a:pt x="585810" y="0"/>
                      <a:pt x="609580" y="13671"/>
                      <a:pt x="622509" y="35893"/>
                    </a:cubicBezTo>
                    <a:lnTo>
                      <a:pt x="783943" y="313357"/>
                    </a:lnTo>
                    <a:cubicBezTo>
                      <a:pt x="796852" y="335545"/>
                      <a:pt x="796852" y="362955"/>
                      <a:pt x="783943" y="385143"/>
                    </a:cubicBezTo>
                    <a:close/>
                  </a:path>
                </a:pathLst>
              </a:custGeom>
              <a:solidFill>
                <a:srgbClr val="D8A21E"/>
              </a:solidFill>
              <a:ln w="1524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4" name="TextBox 12"/>
              <p:cNvSpPr txBox="1"/>
              <p:nvPr/>
            </p:nvSpPr>
            <p:spPr>
              <a:xfrm>
                <a:off x="114300" y="-38100"/>
                <a:ext cx="5842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40" name="TextBox 26"/>
            <p:cNvSpPr txBox="1"/>
            <p:nvPr/>
          </p:nvSpPr>
          <p:spPr>
            <a:xfrm>
              <a:off x="4092623" y="2704363"/>
              <a:ext cx="5058798" cy="3042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33"/>
                </a:lnSpc>
              </a:pPr>
              <a:r>
                <a:rPr lang="en-US" sz="6000" dirty="0">
                  <a:solidFill>
                    <a:srgbClr val="000000"/>
                  </a:solidFill>
                  <a:latin typeface="Open Sans Bold Bold"/>
                </a:rPr>
                <a:t>Candidate Table</a:t>
              </a:r>
            </a:p>
            <a:p>
              <a:pPr>
                <a:lnSpc>
                  <a:spcPts val="5433"/>
                </a:lnSpc>
              </a:pPr>
              <a:endParaRPr lang="en-US" sz="6000" dirty="0">
                <a:solidFill>
                  <a:srgbClr val="000000"/>
                </a:solidFill>
                <a:latin typeface="Open Sans Bold Bold"/>
              </a:endParaRPr>
            </a:p>
          </p:txBody>
        </p:sp>
        <p:sp>
          <p:nvSpPr>
            <p:cNvPr id="41" name="TextBox 27"/>
            <p:cNvSpPr txBox="1"/>
            <p:nvPr/>
          </p:nvSpPr>
          <p:spPr>
            <a:xfrm>
              <a:off x="2447892" y="2801561"/>
              <a:ext cx="1123979" cy="8706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62"/>
                </a:lnSpc>
              </a:pPr>
              <a:r>
                <a:rPr lang="en-US" sz="5779" spc="-277" dirty="0">
                  <a:solidFill>
                    <a:srgbClr val="000000"/>
                  </a:solidFill>
                  <a:latin typeface="Open Sans Bold"/>
                </a:rPr>
                <a:t>1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478142" y="4451001"/>
              <a:ext cx="10128362" cy="26270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2800" dirty="0">
                <a:latin typeface="Cardo Bold" panose="020B0604020202020204" charset="-79"/>
                <a:ea typeface="Cardo Bold" panose="020B0604020202020204" charset="-79"/>
                <a:cs typeface="Cardo Bold" panose="020B0604020202020204" charset="-79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Cardo Bold" panose="020B0604020202020204" charset="-79"/>
                  <a:ea typeface="Cardo Bold" panose="020B0604020202020204" charset="-79"/>
                  <a:cs typeface="Cardo Bold" panose="020B0604020202020204" charset="-79"/>
                </a:rPr>
                <a:t>Describe the structure and attributes of the table dedicated to storing candidate data, including personal and professional details.</a:t>
              </a:r>
              <a:endParaRPr lang="en-IN" sz="2800" dirty="0">
                <a:latin typeface="Cardo Bold" panose="020B0604020202020204" charset="-79"/>
                <a:ea typeface="Cardo Bold" panose="020B0604020202020204" charset="-79"/>
                <a:cs typeface="Cardo Bold" panose="020B0604020202020204" charset="-79"/>
              </a:endParaRPr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D4D43580-1B65-1FB7-F970-D1F4D59D9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744" y="1"/>
            <a:ext cx="912813" cy="95824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FEB150F-E10C-5223-6067-4C92F9CE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8136" y="-5702"/>
            <a:ext cx="3763664" cy="8445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4077260" y="2694838"/>
            <a:ext cx="5659888" cy="4901463"/>
            <a:chOff x="0" y="0"/>
            <a:chExt cx="6350000" cy="5499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3D4B6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" name="Group 4"/>
          <p:cNvGrpSpPr/>
          <p:nvPr/>
        </p:nvGrpSpPr>
        <p:grpSpPr>
          <a:xfrm>
            <a:off x="14077260" y="7801712"/>
            <a:ext cx="5659888" cy="4863966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D8A21E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077260" y="-2378679"/>
            <a:ext cx="5659888" cy="4863966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52600" y="-730049"/>
            <a:ext cx="9148742" cy="2418346"/>
            <a:chOff x="0" y="0"/>
            <a:chExt cx="4053413" cy="42517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053413" cy="425170"/>
            </a:xfrm>
            <a:custGeom>
              <a:avLst/>
              <a:gdLst/>
              <a:ahLst/>
              <a:cxnLst/>
              <a:rect l="l" t="t" r="r" b="b"/>
              <a:pathLst>
                <a:path w="4053413" h="425170">
                  <a:moveTo>
                    <a:pt x="4024" y="0"/>
                  </a:moveTo>
                  <a:lnTo>
                    <a:pt x="4049389" y="0"/>
                  </a:lnTo>
                  <a:cubicBezTo>
                    <a:pt x="4051612" y="0"/>
                    <a:pt x="4053413" y="1802"/>
                    <a:pt x="4053413" y="4024"/>
                  </a:cubicBezTo>
                  <a:lnTo>
                    <a:pt x="4053413" y="421146"/>
                  </a:lnTo>
                  <a:cubicBezTo>
                    <a:pt x="4053413" y="423368"/>
                    <a:pt x="4051612" y="425170"/>
                    <a:pt x="4049389" y="425170"/>
                  </a:cubicBezTo>
                  <a:lnTo>
                    <a:pt x="4024" y="425170"/>
                  </a:lnTo>
                  <a:cubicBezTo>
                    <a:pt x="1802" y="425170"/>
                    <a:pt x="0" y="423368"/>
                    <a:pt x="0" y="421146"/>
                  </a:cubicBezTo>
                  <a:lnTo>
                    <a:pt x="0" y="4024"/>
                  </a:lnTo>
                  <a:cubicBezTo>
                    <a:pt x="0" y="1802"/>
                    <a:pt x="1802" y="0"/>
                    <a:pt x="4024" y="0"/>
                  </a:cubicBezTo>
                  <a:close/>
                </a:path>
              </a:pathLst>
            </a:custGeom>
            <a:solidFill>
              <a:srgbClr val="D8A21E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2138542" y="188805"/>
            <a:ext cx="8348078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75"/>
              </a:lnSpc>
            </a:pPr>
            <a:r>
              <a:rPr lang="en-US" sz="6600" dirty="0">
                <a:solidFill>
                  <a:srgbClr val="000000"/>
                </a:solidFill>
                <a:latin typeface="Georgia Pro Bold"/>
              </a:rPr>
              <a:t>AVAILABLE</a:t>
            </a:r>
            <a:br>
              <a:rPr lang="en-US" sz="6600" dirty="0">
                <a:solidFill>
                  <a:srgbClr val="000000"/>
                </a:solidFill>
                <a:latin typeface="Georgia Pro Bold"/>
              </a:rPr>
            </a:br>
            <a:r>
              <a:rPr lang="en-US" sz="6600" dirty="0">
                <a:solidFill>
                  <a:srgbClr val="000000"/>
                </a:solidFill>
                <a:latin typeface="Georgia Pro Bold"/>
              </a:rPr>
              <a:t>JOB_POSITIONS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4D43580-1B65-1FB7-F970-D1F4D59D9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744" y="1"/>
            <a:ext cx="912813" cy="95824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FEB150F-E10C-5223-6067-4C92F9CE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8136" y="-5702"/>
            <a:ext cx="3763664" cy="844567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729129"/>
              </p:ext>
            </p:extLst>
          </p:nvPr>
        </p:nvGraphicFramePr>
        <p:xfrm>
          <a:off x="779069" y="1905008"/>
          <a:ext cx="12936931" cy="7581894"/>
        </p:xfrm>
        <a:graphic>
          <a:graphicData uri="http://schemas.openxmlformats.org/drawingml/2006/table">
            <a:tbl>
              <a:tblPr/>
              <a:tblGrid>
                <a:gridCol w="516331">
                  <a:extLst>
                    <a:ext uri="{9D8B030D-6E8A-4147-A177-3AD203B41FA5}">
                      <a16:colId xmlns:a16="http://schemas.microsoft.com/office/drawing/2014/main" val="3509603679"/>
                    </a:ext>
                  </a:extLst>
                </a:gridCol>
                <a:gridCol w="2171017">
                  <a:extLst>
                    <a:ext uri="{9D8B030D-6E8A-4147-A177-3AD203B41FA5}">
                      <a16:colId xmlns:a16="http://schemas.microsoft.com/office/drawing/2014/main" val="1059576974"/>
                    </a:ext>
                  </a:extLst>
                </a:gridCol>
                <a:gridCol w="1465204">
                  <a:extLst>
                    <a:ext uri="{9D8B030D-6E8A-4147-A177-3AD203B41FA5}">
                      <a16:colId xmlns:a16="http://schemas.microsoft.com/office/drawing/2014/main" val="4261582123"/>
                    </a:ext>
                  </a:extLst>
                </a:gridCol>
                <a:gridCol w="3574003">
                  <a:extLst>
                    <a:ext uri="{9D8B030D-6E8A-4147-A177-3AD203B41FA5}">
                      <a16:colId xmlns:a16="http://schemas.microsoft.com/office/drawing/2014/main" val="3984180796"/>
                    </a:ext>
                  </a:extLst>
                </a:gridCol>
                <a:gridCol w="3194007">
                  <a:extLst>
                    <a:ext uri="{9D8B030D-6E8A-4147-A177-3AD203B41FA5}">
                      <a16:colId xmlns:a16="http://schemas.microsoft.com/office/drawing/2014/main" val="3574291813"/>
                    </a:ext>
                  </a:extLst>
                </a:gridCol>
                <a:gridCol w="1254369">
                  <a:extLst>
                    <a:ext uri="{9D8B030D-6E8A-4147-A177-3AD203B41FA5}">
                      <a16:colId xmlns:a16="http://schemas.microsoft.com/office/drawing/2014/main" val="218341041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40225767"/>
                    </a:ext>
                  </a:extLst>
                </a:gridCol>
              </a:tblGrid>
              <a:tr h="36730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jobid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department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requiredskills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experiencelevel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803904"/>
                  </a:ext>
                </a:extLst>
              </a:tr>
              <a:tr h="20049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Software Engineer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Engineering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Develop and maintain software applications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Java, SQL, Spring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Intermediate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75000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10525"/>
                  </a:ext>
                </a:extLst>
              </a:tr>
              <a:tr h="20049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Analyst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Analytics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Analyze and interpret complex data sets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SQL, Python, Data Visualization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Entry-Level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60000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83498"/>
                  </a:ext>
                </a:extLst>
              </a:tr>
              <a:tr h="36730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Product Manager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Product Management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Define product roadmap and features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Product Strategy, Project Management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Senior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95000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49553"/>
                  </a:ext>
                </a:extLst>
              </a:tr>
              <a:tr h="36730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UX/UI Designer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Design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Create intuitive and visually appealing user interfaces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UX Design, UI Design, Adobe XD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Intermediate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70000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702216"/>
                  </a:ext>
                </a:extLst>
              </a:tr>
              <a:tr h="20049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Network Engineer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Engineering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Design and implement network solutions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Cisco, TCP/IP, Firewalls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Intermediate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80000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420762"/>
                  </a:ext>
                </a:extLst>
              </a:tr>
              <a:tr h="36730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HR Manager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Human Resources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Oversee HR activities and employee relations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HR Policies, Employee Engagement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Senior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90000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16401"/>
                  </a:ext>
                </a:extLst>
              </a:tr>
              <a:tr h="20049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Content Writer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Marketing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Create engaging and SEO-friendly content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Copywriting, Content Strategy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Entry-Level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55000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0981"/>
                  </a:ext>
                </a:extLst>
              </a:tr>
              <a:tr h="20049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Financial Analyst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Analyze financial data and create reports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Financial Modeling, Excel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Intermediate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75000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37106"/>
                  </a:ext>
                </a:extLst>
              </a:tr>
              <a:tr h="36730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Sales Executive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Generate sales leads and close deals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Sales, Customer Relationship Management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Entry-Level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60000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906766"/>
                  </a:ext>
                </a:extLst>
              </a:tr>
              <a:tr h="20049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Quality Assurance Engineer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Engineering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Ensure product quality and performance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Testing, Automation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Intermediate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70000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071615"/>
                  </a:ext>
                </a:extLst>
              </a:tr>
              <a:tr h="36730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Project Manager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Project Management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Oversee project planning and execution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Project Management, Agile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Senior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95000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849468"/>
                  </a:ext>
                </a:extLst>
              </a:tr>
              <a:tr h="36730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Customer Support Representative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Customer Support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Assist customers and resolve issues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Customer Service, Communication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Entry-Level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55000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380241"/>
                  </a:ext>
                </a:extLst>
              </a:tr>
              <a:tr h="20049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Database Administrator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Manage and optimize databases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SQL, Database Management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Intermediate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75000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813363"/>
                  </a:ext>
                </a:extLst>
              </a:tr>
              <a:tr h="36730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Graphic Designer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Design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Create visually appealing graphics and designs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Adobe Creative Suite, Graphic Design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Intermediate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70000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575155"/>
                  </a:ext>
                </a:extLst>
              </a:tr>
              <a:tr h="20049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Systems Analyst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Analyze and improve information systems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System Analysis, Troubleshooting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Senior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90000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442548"/>
                  </a:ext>
                </a:extLst>
              </a:tr>
              <a:tr h="20049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Marketing Manager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Marketing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Develop and execute marketing strategies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Marketing Strategy, Digital Marketing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Senior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95000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257509"/>
                  </a:ext>
                </a:extLst>
              </a:tr>
              <a:tr h="20049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Legal Counsel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Legal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Provide legal advice and support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Legal Research, Contract Negotiation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Senior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90000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365770"/>
                  </a:ext>
                </a:extLst>
              </a:tr>
              <a:tr h="36730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Business Analyst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Business Analysis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Analyze business processes and requirements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Business Analysis, Requirement Gathering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Intermediate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75000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355781"/>
                  </a:ext>
                </a:extLst>
              </a:tr>
              <a:tr h="36730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DevOps Engineer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Engineering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Automate and streamline deployment processes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DevOps, CI/CD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Intermediate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80000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187763"/>
                  </a:ext>
                </a:extLst>
              </a:tr>
              <a:tr h="36730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IT Support Specialist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Provide technical support and troubleshoot issues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Technical Support, Troubleshooting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Entry-Level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60000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36288"/>
                  </a:ext>
                </a:extLst>
              </a:tr>
              <a:tr h="36730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Operations Manager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Operations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Oversee day-to-day operations and processes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Operations Management, Process Improvement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Senior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95000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72437"/>
                  </a:ext>
                </a:extLst>
              </a:tr>
              <a:tr h="20049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UI Developer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Engineering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Create user interfaces for web applications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HTML, CSS, JavaScript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Intermediate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70000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054834"/>
                  </a:ext>
                </a:extLst>
              </a:tr>
              <a:tr h="36730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Pharmacist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Healthcare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Dispense medications and provide healthcare advice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Pharmacy, Health Services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Entry-Level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65000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070875"/>
                  </a:ext>
                </a:extLst>
              </a:tr>
              <a:tr h="20049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Electrical Engineer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Engineering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Design and maintain electrical systems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Electrical Engineering, Circuit Design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Intermediate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80000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305168"/>
                  </a:ext>
                </a:extLst>
              </a:tr>
              <a:tr h="20049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Logistics Coordinator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Logistics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Coordinate and monitor logistics operations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Logistics, Supply Chain Management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Entry-Level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60000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022237"/>
                  </a:ext>
                </a:extLst>
              </a:tr>
              <a:tr h="20049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HR Coordinator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Human Resources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Assist in HR activities and coordination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HR Administration, Recruitment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Entry-Level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55000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436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53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4077260" y="2694838"/>
            <a:ext cx="5659888" cy="4901463"/>
            <a:chOff x="0" y="0"/>
            <a:chExt cx="6350000" cy="5499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3D4B6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" name="Group 4"/>
          <p:cNvGrpSpPr/>
          <p:nvPr/>
        </p:nvGrpSpPr>
        <p:grpSpPr>
          <a:xfrm>
            <a:off x="14077260" y="7801712"/>
            <a:ext cx="5659888" cy="4863966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D8A21E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077260" y="-2378679"/>
            <a:ext cx="5659888" cy="4863966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-3357542" y="459209"/>
            <a:ext cx="15390304" cy="1614317"/>
            <a:chOff x="0" y="0"/>
            <a:chExt cx="4053413" cy="42517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053413" cy="425170"/>
            </a:xfrm>
            <a:custGeom>
              <a:avLst/>
              <a:gdLst/>
              <a:ahLst/>
              <a:cxnLst/>
              <a:rect l="l" t="t" r="r" b="b"/>
              <a:pathLst>
                <a:path w="4053413" h="425170">
                  <a:moveTo>
                    <a:pt x="4024" y="0"/>
                  </a:moveTo>
                  <a:lnTo>
                    <a:pt x="4049389" y="0"/>
                  </a:lnTo>
                  <a:cubicBezTo>
                    <a:pt x="4051612" y="0"/>
                    <a:pt x="4053413" y="1802"/>
                    <a:pt x="4053413" y="4024"/>
                  </a:cubicBezTo>
                  <a:lnTo>
                    <a:pt x="4053413" y="421146"/>
                  </a:lnTo>
                  <a:cubicBezTo>
                    <a:pt x="4053413" y="423368"/>
                    <a:pt x="4051612" y="425170"/>
                    <a:pt x="4049389" y="425170"/>
                  </a:cubicBezTo>
                  <a:lnTo>
                    <a:pt x="4024" y="425170"/>
                  </a:lnTo>
                  <a:cubicBezTo>
                    <a:pt x="1802" y="425170"/>
                    <a:pt x="0" y="423368"/>
                    <a:pt x="0" y="421146"/>
                  </a:cubicBezTo>
                  <a:lnTo>
                    <a:pt x="0" y="4024"/>
                  </a:lnTo>
                  <a:cubicBezTo>
                    <a:pt x="0" y="1802"/>
                    <a:pt x="1802" y="0"/>
                    <a:pt x="4024" y="0"/>
                  </a:cubicBezTo>
                  <a:close/>
                </a:path>
              </a:pathLst>
            </a:custGeom>
            <a:solidFill>
              <a:srgbClr val="D8A21E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232248" y="959178"/>
            <a:ext cx="12016216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75"/>
              </a:lnSpc>
            </a:pPr>
            <a:r>
              <a:rPr lang="en-US" sz="5400" dirty="0">
                <a:solidFill>
                  <a:srgbClr val="000000"/>
                </a:solidFill>
                <a:latin typeface="Georgia Pro Bold"/>
              </a:rPr>
              <a:t>   Table of available Job Positions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90600" y="2485287"/>
            <a:ext cx="944880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Cardo Bold" panose="020B0604020202020204" charset="-79"/>
                <a:ea typeface="Cardo Bold" panose="020B0604020202020204" charset="-79"/>
                <a:cs typeface="Cardo Bold" panose="020B0604020202020204" charset="-79"/>
              </a:rPr>
              <a:t>This table provides a structured way to store information about various job positions, including their titles, associated departments, descriptions, required skills, experience levels, and salary details.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Cardo Bold" panose="020B0604020202020204" charset="-79"/>
              <a:ea typeface="Cardo Bold" panose="020B0604020202020204" charset="-79"/>
              <a:cs typeface="Cardo Bold" panose="020B0604020202020204" charset="-79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Cardo Bold" panose="020B0604020202020204" charset="-79"/>
                <a:ea typeface="Cardo Bold" panose="020B0604020202020204" charset="-79"/>
                <a:cs typeface="Cardo Bold" panose="020B0604020202020204" charset="-79"/>
              </a:rPr>
              <a:t>Additionally this table provides Sorting Procedures </a:t>
            </a:r>
            <a:endParaRPr lang="en-IN" sz="4000" dirty="0">
              <a:latin typeface="Cardo Bold" panose="020B0604020202020204" charset="-79"/>
              <a:ea typeface="Cardo Bold" panose="020B0604020202020204" charset="-79"/>
              <a:cs typeface="Cardo Bold" panose="020B0604020202020204" charset="-79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rcRect l="9652" t="7056" r="6706" b="14127"/>
          <a:stretch/>
        </p:blipFill>
        <p:spPr>
          <a:xfrm>
            <a:off x="2514600" y="5289628"/>
            <a:ext cx="5843793" cy="44935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4D43580-1B65-1FB7-F970-D1F4D59D9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744" y="1"/>
            <a:ext cx="912813" cy="95824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FEB150F-E10C-5223-6067-4C92F9CE3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8136" y="-5702"/>
            <a:ext cx="3763664" cy="8445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4077260" y="2694838"/>
            <a:ext cx="5659888" cy="4901463"/>
            <a:chOff x="0" y="0"/>
            <a:chExt cx="6350000" cy="5499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3D4B6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" name="Group 4"/>
          <p:cNvGrpSpPr/>
          <p:nvPr/>
        </p:nvGrpSpPr>
        <p:grpSpPr>
          <a:xfrm>
            <a:off x="14077260" y="7801712"/>
            <a:ext cx="5659888" cy="4863966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D8A21E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077260" y="-2378679"/>
            <a:ext cx="5659888" cy="4863966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-3417665" y="985151"/>
            <a:ext cx="9148742" cy="4836691"/>
            <a:chOff x="0" y="0"/>
            <a:chExt cx="4053413" cy="42517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053413" cy="425170"/>
            </a:xfrm>
            <a:custGeom>
              <a:avLst/>
              <a:gdLst/>
              <a:ahLst/>
              <a:cxnLst/>
              <a:rect l="l" t="t" r="r" b="b"/>
              <a:pathLst>
                <a:path w="4053413" h="425170">
                  <a:moveTo>
                    <a:pt x="4024" y="0"/>
                  </a:moveTo>
                  <a:lnTo>
                    <a:pt x="4049389" y="0"/>
                  </a:lnTo>
                  <a:cubicBezTo>
                    <a:pt x="4051612" y="0"/>
                    <a:pt x="4053413" y="1802"/>
                    <a:pt x="4053413" y="4024"/>
                  </a:cubicBezTo>
                  <a:lnTo>
                    <a:pt x="4053413" y="421146"/>
                  </a:lnTo>
                  <a:cubicBezTo>
                    <a:pt x="4053413" y="423368"/>
                    <a:pt x="4051612" y="425170"/>
                    <a:pt x="4049389" y="425170"/>
                  </a:cubicBezTo>
                  <a:lnTo>
                    <a:pt x="4024" y="425170"/>
                  </a:lnTo>
                  <a:cubicBezTo>
                    <a:pt x="1802" y="425170"/>
                    <a:pt x="0" y="423368"/>
                    <a:pt x="0" y="421146"/>
                  </a:cubicBezTo>
                  <a:lnTo>
                    <a:pt x="0" y="4024"/>
                  </a:lnTo>
                  <a:cubicBezTo>
                    <a:pt x="0" y="1802"/>
                    <a:pt x="1802" y="0"/>
                    <a:pt x="4024" y="0"/>
                  </a:cubicBezTo>
                  <a:close/>
                </a:path>
              </a:pathLst>
            </a:custGeom>
            <a:solidFill>
              <a:srgbClr val="D8A21E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42278" y="1479892"/>
            <a:ext cx="5105400" cy="3847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75"/>
              </a:lnSpc>
            </a:pPr>
            <a:r>
              <a:rPr lang="en-US" sz="6600" dirty="0">
                <a:solidFill>
                  <a:srgbClr val="000000"/>
                </a:solidFill>
                <a:latin typeface="Georgia Pro Bold"/>
              </a:rPr>
              <a:t>Procedure for add candidate to the Database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4D43580-1B65-1FB7-F970-D1F4D59D9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744" y="1"/>
            <a:ext cx="912813" cy="95824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FEB150F-E10C-5223-6067-4C92F9CE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8136" y="-5702"/>
            <a:ext cx="3763664" cy="8445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3929" t="3371" r="3439" b="9317"/>
          <a:stretch/>
        </p:blipFill>
        <p:spPr>
          <a:xfrm>
            <a:off x="5943600" y="1074616"/>
            <a:ext cx="8133660" cy="67270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0125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64055" y="1016128"/>
            <a:ext cx="6960055" cy="3898771"/>
            <a:chOff x="0" y="0"/>
            <a:chExt cx="3312505" cy="4487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12506" cy="448798"/>
            </a:xfrm>
            <a:custGeom>
              <a:avLst/>
              <a:gdLst/>
              <a:ahLst/>
              <a:cxnLst/>
              <a:rect l="l" t="t" r="r" b="b"/>
              <a:pathLst>
                <a:path w="3312506" h="448798">
                  <a:moveTo>
                    <a:pt x="10483" y="0"/>
                  </a:moveTo>
                  <a:lnTo>
                    <a:pt x="3302022" y="0"/>
                  </a:lnTo>
                  <a:cubicBezTo>
                    <a:pt x="3307812" y="0"/>
                    <a:pt x="3312506" y="4694"/>
                    <a:pt x="3312506" y="10483"/>
                  </a:cubicBezTo>
                  <a:lnTo>
                    <a:pt x="3312506" y="438315"/>
                  </a:lnTo>
                  <a:cubicBezTo>
                    <a:pt x="3312506" y="441095"/>
                    <a:pt x="3311401" y="443762"/>
                    <a:pt x="3309435" y="445728"/>
                  </a:cubicBezTo>
                  <a:cubicBezTo>
                    <a:pt x="3307469" y="447694"/>
                    <a:pt x="3304803" y="448798"/>
                    <a:pt x="3302022" y="448798"/>
                  </a:cubicBezTo>
                  <a:lnTo>
                    <a:pt x="10483" y="448798"/>
                  </a:lnTo>
                  <a:cubicBezTo>
                    <a:pt x="4694" y="448798"/>
                    <a:pt x="0" y="444105"/>
                    <a:pt x="0" y="438315"/>
                  </a:cubicBezTo>
                  <a:lnTo>
                    <a:pt x="0" y="10483"/>
                  </a:lnTo>
                  <a:cubicBezTo>
                    <a:pt x="0" y="4694"/>
                    <a:pt x="4694" y="0"/>
                    <a:pt x="10483" y="0"/>
                  </a:cubicBezTo>
                  <a:close/>
                </a:path>
              </a:pathLst>
            </a:custGeom>
            <a:solidFill>
              <a:srgbClr val="D8A21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4726294" y="3120081"/>
            <a:ext cx="4677751" cy="4050932"/>
            <a:chOff x="0" y="0"/>
            <a:chExt cx="6350000" cy="54991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3D4B6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7" name="Group 7"/>
          <p:cNvGrpSpPr/>
          <p:nvPr/>
        </p:nvGrpSpPr>
        <p:grpSpPr>
          <a:xfrm>
            <a:off x="14920425" y="-910426"/>
            <a:ext cx="4483620" cy="3853111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D8A21E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966638" y="7344315"/>
            <a:ext cx="4483620" cy="3853111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>
            <a:off x="-1524000" y="9270871"/>
            <a:ext cx="7412946" cy="0"/>
          </a:xfrm>
          <a:prstGeom prst="line">
            <a:avLst/>
          </a:prstGeom>
          <a:ln w="95250" cap="flat">
            <a:solidFill>
              <a:srgbClr val="D8A2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381000" y="1159820"/>
            <a:ext cx="5476021" cy="3424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95"/>
              </a:lnSpc>
            </a:pPr>
            <a:r>
              <a:rPr lang="en-US" sz="4000" dirty="0">
                <a:solidFill>
                  <a:srgbClr val="000000"/>
                </a:solidFill>
                <a:latin typeface="Georgia Pro Bold"/>
              </a:rPr>
              <a:t>Set Trigger &amp; </a:t>
            </a:r>
            <a:r>
              <a:rPr lang="en-US" sz="4000" dirty="0" err="1">
                <a:solidFill>
                  <a:srgbClr val="000000"/>
                </a:solidFill>
                <a:latin typeface="Georgia Pro Bold"/>
              </a:rPr>
              <a:t>pl</a:t>
            </a:r>
            <a:r>
              <a:rPr lang="en-US" sz="4000" dirty="0">
                <a:solidFill>
                  <a:srgbClr val="000000"/>
                </a:solidFill>
                <a:latin typeface="Georgia Pro Bol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Georgia Pro Bold"/>
              </a:rPr>
              <a:t>sql</a:t>
            </a:r>
            <a:br>
              <a:rPr lang="en-US" sz="4000" dirty="0">
                <a:solidFill>
                  <a:srgbClr val="000000"/>
                </a:solidFill>
                <a:latin typeface="Georgia Pro Bold"/>
              </a:rPr>
            </a:br>
            <a:r>
              <a:rPr lang="en-US" sz="4000" dirty="0">
                <a:solidFill>
                  <a:srgbClr val="000000"/>
                </a:solidFill>
                <a:latin typeface="Georgia Pro Bold"/>
              </a:rPr>
              <a:t> Block for deleting candidates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096000" y="8928288"/>
            <a:ext cx="7262782" cy="618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spc="343" dirty="0">
                <a:solidFill>
                  <a:srgbClr val="000000"/>
                </a:solidFill>
                <a:latin typeface="Bodoni FLF Bold"/>
              </a:rPr>
              <a:t>GET READY TO EXPLORE....!!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D43580-1B65-1FB7-F970-D1F4D59D9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744" y="1"/>
            <a:ext cx="912813" cy="95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FEB150F-E10C-5223-6067-4C92F9CE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8136" y="-5702"/>
            <a:ext cx="3763664" cy="8445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3514" t="3418" r="5676" b="7469"/>
          <a:stretch/>
        </p:blipFill>
        <p:spPr>
          <a:xfrm>
            <a:off x="6292127" y="190500"/>
            <a:ext cx="8541105" cy="81910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48020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64055" y="1016129"/>
            <a:ext cx="11815831" cy="1600880"/>
            <a:chOff x="0" y="0"/>
            <a:chExt cx="3312505" cy="4487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12506" cy="448798"/>
            </a:xfrm>
            <a:custGeom>
              <a:avLst/>
              <a:gdLst/>
              <a:ahLst/>
              <a:cxnLst/>
              <a:rect l="l" t="t" r="r" b="b"/>
              <a:pathLst>
                <a:path w="3312506" h="448798">
                  <a:moveTo>
                    <a:pt x="10483" y="0"/>
                  </a:moveTo>
                  <a:lnTo>
                    <a:pt x="3302022" y="0"/>
                  </a:lnTo>
                  <a:cubicBezTo>
                    <a:pt x="3307812" y="0"/>
                    <a:pt x="3312506" y="4694"/>
                    <a:pt x="3312506" y="10483"/>
                  </a:cubicBezTo>
                  <a:lnTo>
                    <a:pt x="3312506" y="438315"/>
                  </a:lnTo>
                  <a:cubicBezTo>
                    <a:pt x="3312506" y="441095"/>
                    <a:pt x="3311401" y="443762"/>
                    <a:pt x="3309435" y="445728"/>
                  </a:cubicBezTo>
                  <a:cubicBezTo>
                    <a:pt x="3307469" y="447694"/>
                    <a:pt x="3304803" y="448798"/>
                    <a:pt x="3302022" y="448798"/>
                  </a:cubicBezTo>
                  <a:lnTo>
                    <a:pt x="10483" y="448798"/>
                  </a:lnTo>
                  <a:cubicBezTo>
                    <a:pt x="4694" y="448798"/>
                    <a:pt x="0" y="444105"/>
                    <a:pt x="0" y="438315"/>
                  </a:cubicBezTo>
                  <a:lnTo>
                    <a:pt x="0" y="10483"/>
                  </a:lnTo>
                  <a:cubicBezTo>
                    <a:pt x="0" y="4694"/>
                    <a:pt x="4694" y="0"/>
                    <a:pt x="10483" y="0"/>
                  </a:cubicBezTo>
                  <a:close/>
                </a:path>
              </a:pathLst>
            </a:custGeom>
            <a:solidFill>
              <a:srgbClr val="D8A21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4726294" y="3120081"/>
            <a:ext cx="4677751" cy="4050932"/>
            <a:chOff x="0" y="0"/>
            <a:chExt cx="6350000" cy="54991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3D4B6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7" name="Group 7"/>
          <p:cNvGrpSpPr/>
          <p:nvPr/>
        </p:nvGrpSpPr>
        <p:grpSpPr>
          <a:xfrm>
            <a:off x="14920425" y="-910426"/>
            <a:ext cx="4483620" cy="3853111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D8A21E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966638" y="7344315"/>
            <a:ext cx="4483620" cy="3853111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>
            <a:off x="-1524000" y="9270871"/>
            <a:ext cx="7412946" cy="0"/>
          </a:xfrm>
          <a:prstGeom prst="line">
            <a:avLst/>
          </a:prstGeom>
          <a:ln w="95250" cap="flat">
            <a:solidFill>
              <a:srgbClr val="D8A2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821882" y="1268941"/>
            <a:ext cx="8865156" cy="1141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95"/>
              </a:lnSpc>
            </a:pPr>
            <a:r>
              <a:rPr lang="en-US" sz="8985" dirty="0">
                <a:solidFill>
                  <a:srgbClr val="000000"/>
                </a:solidFill>
                <a:latin typeface="Georgia Pro Bold"/>
              </a:rPr>
              <a:t>  ER Diagram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096000" y="8928288"/>
            <a:ext cx="7262782" cy="618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spc="343" dirty="0">
                <a:solidFill>
                  <a:srgbClr val="000000"/>
                </a:solidFill>
                <a:latin typeface="Bodoni FLF Bold"/>
              </a:rPr>
              <a:t>GET READY TO EXPLORE....!!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90558"/>
            <a:ext cx="10803894" cy="63363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D43580-1B65-1FB7-F970-D1F4D59D9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744" y="1"/>
            <a:ext cx="912813" cy="95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FEB150F-E10C-5223-6067-4C92F9CE3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8136" y="-5702"/>
            <a:ext cx="3763664" cy="8445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91044" y="2103490"/>
            <a:ext cx="8905912" cy="2719597"/>
            <a:chOff x="0" y="0"/>
            <a:chExt cx="2095686" cy="6399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95686" cy="639959"/>
            </a:xfrm>
            <a:custGeom>
              <a:avLst/>
              <a:gdLst/>
              <a:ahLst/>
              <a:cxnLst/>
              <a:rect l="l" t="t" r="r" b="b"/>
              <a:pathLst>
                <a:path w="2095686" h="639959">
                  <a:moveTo>
                    <a:pt x="13909" y="0"/>
                  </a:moveTo>
                  <a:lnTo>
                    <a:pt x="2081777" y="0"/>
                  </a:lnTo>
                  <a:cubicBezTo>
                    <a:pt x="2085466" y="0"/>
                    <a:pt x="2089004" y="1465"/>
                    <a:pt x="2091612" y="4074"/>
                  </a:cubicBezTo>
                  <a:cubicBezTo>
                    <a:pt x="2094221" y="6682"/>
                    <a:pt x="2095686" y="10220"/>
                    <a:pt x="2095686" y="13909"/>
                  </a:cubicBezTo>
                  <a:lnTo>
                    <a:pt x="2095686" y="626050"/>
                  </a:lnTo>
                  <a:cubicBezTo>
                    <a:pt x="2095686" y="633732"/>
                    <a:pt x="2089459" y="639959"/>
                    <a:pt x="2081777" y="639959"/>
                  </a:cubicBezTo>
                  <a:lnTo>
                    <a:pt x="13909" y="639959"/>
                  </a:lnTo>
                  <a:cubicBezTo>
                    <a:pt x="10220" y="639959"/>
                    <a:pt x="6682" y="638494"/>
                    <a:pt x="4074" y="635886"/>
                  </a:cubicBezTo>
                  <a:cubicBezTo>
                    <a:pt x="1465" y="633277"/>
                    <a:pt x="0" y="629739"/>
                    <a:pt x="0" y="626050"/>
                  </a:cubicBezTo>
                  <a:lnTo>
                    <a:pt x="0" y="13909"/>
                  </a:lnTo>
                  <a:cubicBezTo>
                    <a:pt x="0" y="10220"/>
                    <a:pt x="1465" y="6682"/>
                    <a:pt x="4074" y="4074"/>
                  </a:cubicBezTo>
                  <a:cubicBezTo>
                    <a:pt x="6682" y="1465"/>
                    <a:pt x="10220" y="0"/>
                    <a:pt x="13909" y="0"/>
                  </a:cubicBezTo>
                  <a:close/>
                </a:path>
              </a:pathLst>
            </a:custGeom>
            <a:solidFill>
              <a:srgbClr val="D8A21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5200388" y="-1385861"/>
            <a:ext cx="2188452" cy="1895200"/>
            <a:chOff x="0" y="0"/>
            <a:chExt cx="6350000" cy="54991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3D4B6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7" name="Group 7"/>
          <p:cNvGrpSpPr/>
          <p:nvPr/>
        </p:nvGrpSpPr>
        <p:grpSpPr>
          <a:xfrm>
            <a:off x="16936709" y="-291424"/>
            <a:ext cx="2046518" cy="1758726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51515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5176302" y="601685"/>
            <a:ext cx="2188452" cy="1895200"/>
            <a:chOff x="0" y="0"/>
            <a:chExt cx="6350000" cy="54991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D8A21E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6909182" y="1583693"/>
            <a:ext cx="2188452" cy="1895200"/>
            <a:chOff x="0" y="0"/>
            <a:chExt cx="6350000" cy="54991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D8A21E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4" name="Group 14"/>
          <p:cNvGrpSpPr/>
          <p:nvPr/>
        </p:nvGrpSpPr>
        <p:grpSpPr>
          <a:xfrm>
            <a:off x="15209421" y="2586346"/>
            <a:ext cx="2141571" cy="1840412"/>
            <a:chOff x="0" y="0"/>
            <a:chExt cx="812800" cy="6985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51515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6909182" y="3571795"/>
            <a:ext cx="2141571" cy="1840412"/>
            <a:chOff x="0" y="0"/>
            <a:chExt cx="812800" cy="6985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D4B6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>
            <a:grpSpLocks noChangeAspect="1"/>
          </p:cNvGrpSpPr>
          <p:nvPr/>
        </p:nvGrpSpPr>
        <p:grpSpPr>
          <a:xfrm>
            <a:off x="13449865" y="-438262"/>
            <a:ext cx="2188452" cy="1895200"/>
            <a:chOff x="0" y="0"/>
            <a:chExt cx="6350000" cy="54991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22" name="Group 22"/>
          <p:cNvGrpSpPr/>
          <p:nvPr/>
        </p:nvGrpSpPr>
        <p:grpSpPr>
          <a:xfrm>
            <a:off x="-930158" y="3539850"/>
            <a:ext cx="2141571" cy="1840412"/>
            <a:chOff x="0" y="0"/>
            <a:chExt cx="812800" cy="6985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D8A21E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>
            <a:grpSpLocks noChangeAspect="1"/>
          </p:cNvGrpSpPr>
          <p:nvPr/>
        </p:nvGrpSpPr>
        <p:grpSpPr>
          <a:xfrm>
            <a:off x="-977039" y="1568335"/>
            <a:ext cx="2188452" cy="1895200"/>
            <a:chOff x="0" y="0"/>
            <a:chExt cx="6350000" cy="54991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3D4B6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743070" y="2558687"/>
            <a:ext cx="2141571" cy="1840412"/>
            <a:chOff x="0" y="0"/>
            <a:chExt cx="812800" cy="6985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51515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-854155" y="-327202"/>
            <a:ext cx="2046518" cy="1758726"/>
            <a:chOff x="0" y="0"/>
            <a:chExt cx="812800" cy="6985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51515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3" name="Group 33"/>
          <p:cNvGrpSpPr>
            <a:grpSpLocks noChangeAspect="1"/>
          </p:cNvGrpSpPr>
          <p:nvPr/>
        </p:nvGrpSpPr>
        <p:grpSpPr>
          <a:xfrm>
            <a:off x="743070" y="-1385861"/>
            <a:ext cx="2188452" cy="1895200"/>
            <a:chOff x="0" y="0"/>
            <a:chExt cx="6350000" cy="54991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D8A21E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35" name="Group 35"/>
          <p:cNvGrpSpPr>
            <a:grpSpLocks noChangeAspect="1"/>
          </p:cNvGrpSpPr>
          <p:nvPr/>
        </p:nvGrpSpPr>
        <p:grpSpPr>
          <a:xfrm>
            <a:off x="743070" y="575077"/>
            <a:ext cx="2188452" cy="1895200"/>
            <a:chOff x="0" y="0"/>
            <a:chExt cx="6350000" cy="54991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D8A21E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37" name="Group 37"/>
          <p:cNvGrpSpPr>
            <a:grpSpLocks noChangeAspect="1"/>
          </p:cNvGrpSpPr>
          <p:nvPr/>
        </p:nvGrpSpPr>
        <p:grpSpPr>
          <a:xfrm>
            <a:off x="2480893" y="-382047"/>
            <a:ext cx="2188452" cy="1895200"/>
            <a:chOff x="0" y="0"/>
            <a:chExt cx="6350000" cy="54991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3D4B6F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41" name="TextBox 41"/>
          <p:cNvSpPr txBox="1"/>
          <p:nvPr/>
        </p:nvSpPr>
        <p:spPr>
          <a:xfrm>
            <a:off x="3694401" y="9249092"/>
            <a:ext cx="1057534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spc="343" dirty="0">
                <a:solidFill>
                  <a:srgbClr val="000000"/>
                </a:solidFill>
                <a:latin typeface="Open Sans"/>
              </a:rPr>
              <a:t>  *=*=*=*=*=*=*=*=*=*=*=*=*=*=*=</a:t>
            </a:r>
          </a:p>
        </p:txBody>
      </p:sp>
      <p:sp>
        <p:nvSpPr>
          <p:cNvPr id="42" name="AutoShape 42"/>
          <p:cNvSpPr/>
          <p:nvPr/>
        </p:nvSpPr>
        <p:spPr>
          <a:xfrm>
            <a:off x="-172221" y="9610725"/>
            <a:ext cx="4834416" cy="0"/>
          </a:xfrm>
          <a:prstGeom prst="line">
            <a:avLst/>
          </a:prstGeom>
          <a:ln w="95250" cap="flat">
            <a:solidFill>
              <a:srgbClr val="D8A2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TextBox 43"/>
          <p:cNvSpPr txBox="1"/>
          <p:nvPr/>
        </p:nvSpPr>
        <p:spPr>
          <a:xfrm>
            <a:off x="4691044" y="2332387"/>
            <a:ext cx="8758821" cy="257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75"/>
              </a:lnSpc>
            </a:pPr>
            <a:r>
              <a:rPr lang="en-US" sz="9975">
                <a:solidFill>
                  <a:srgbClr val="000000"/>
                </a:solidFill>
                <a:latin typeface="Georgia Pro Bold"/>
              </a:rPr>
              <a:t>THANK YOU..!!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4D43580-1B65-1FB7-F970-D1F4D59D9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744" y="1"/>
            <a:ext cx="912813" cy="95824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FEB150F-E10C-5223-6067-4C92F9CE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8136" y="-5702"/>
            <a:ext cx="3763664" cy="844567"/>
          </a:xfrm>
          <a:prstGeom prst="rect">
            <a:avLst/>
          </a:prstGeom>
        </p:spPr>
      </p:pic>
      <p:sp>
        <p:nvSpPr>
          <p:cNvPr id="46" name="TextBox 39"/>
          <p:cNvSpPr txBox="1"/>
          <p:nvPr/>
        </p:nvSpPr>
        <p:spPr>
          <a:xfrm>
            <a:off x="5570902" y="4960636"/>
            <a:ext cx="16052108" cy="3054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endParaRPr dirty="0"/>
          </a:p>
          <a:p>
            <a:pPr algn="just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rdo Bold"/>
              </a:rPr>
              <a:t>NAME: Shivam R Jayswal</a:t>
            </a:r>
          </a:p>
          <a:p>
            <a:pPr algn="just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rdo Bold"/>
              </a:rPr>
              <a:t>Mo NO:+91 9054401780</a:t>
            </a:r>
          </a:p>
          <a:p>
            <a:pPr algn="just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rdo Bold"/>
              </a:rPr>
              <a:t>Roll No.:  98</a:t>
            </a:r>
          </a:p>
          <a:p>
            <a:pPr algn="just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rdo Bold"/>
              </a:rPr>
              <a:t>Enrollment NO</a:t>
            </a:r>
            <a:r>
              <a:rPr lang="en-US" sz="3399">
                <a:solidFill>
                  <a:srgbClr val="000000"/>
                </a:solidFill>
                <a:latin typeface="Cardo Bold"/>
              </a:rPr>
              <a:t>: 22002170210031</a:t>
            </a:r>
            <a:endParaRPr lang="en-US" sz="3399" dirty="0">
              <a:solidFill>
                <a:srgbClr val="000000"/>
              </a:solidFill>
              <a:latin typeface="Cardo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676</Words>
  <Application>Microsoft Office PowerPoint</Application>
  <PresentationFormat>Custom</PresentationFormat>
  <Paragraphs>222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Open Sans Bold</vt:lpstr>
      <vt:lpstr>Bodoni FLF Bold</vt:lpstr>
      <vt:lpstr>Open Sans</vt:lpstr>
      <vt:lpstr>Open Sans Extra Bold</vt:lpstr>
      <vt:lpstr>Open Sans Bold Bold</vt:lpstr>
      <vt:lpstr>Georgia Pro Bold</vt:lpstr>
      <vt:lpstr>Arial</vt:lpstr>
      <vt:lpstr>Calibri</vt:lpstr>
      <vt:lpstr>Cardo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Gray Yellow Modern Professional Business Strategy Presentation</dc:title>
  <dc:creator>DELL</dc:creator>
  <cp:lastModifiedBy>Shivam Jayswal</cp:lastModifiedBy>
  <cp:revision>19</cp:revision>
  <dcterms:created xsi:type="dcterms:W3CDTF">2006-08-16T00:00:00Z</dcterms:created>
  <dcterms:modified xsi:type="dcterms:W3CDTF">2024-06-06T15:09:15Z</dcterms:modified>
  <dc:identifier>DAFv1gWlkjI</dc:identifier>
</cp:coreProperties>
</file>