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88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3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5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6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31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37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4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1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7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8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9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4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5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750" y="1853219"/>
            <a:ext cx="8853170" cy="24784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365"/>
              </a:spcBef>
            </a:pPr>
            <a:r>
              <a:rPr sz="2000" spc="-135" dirty="0">
                <a:latin typeface="Verdana"/>
                <a:cs typeface="Verdana"/>
              </a:rPr>
              <a:t>Session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365" dirty="0">
                <a:latin typeface="Verdana"/>
                <a:cs typeface="Verdana"/>
              </a:rPr>
              <a:t>: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90" dirty="0">
                <a:latin typeface="Verdana"/>
                <a:cs typeface="Verdana"/>
              </a:rPr>
              <a:t>2024-</a:t>
            </a:r>
            <a:r>
              <a:rPr sz="2000" spc="-20" dirty="0">
                <a:latin typeface="Verdana"/>
                <a:cs typeface="Verdana"/>
              </a:rPr>
              <a:t>2025</a:t>
            </a:r>
            <a:endParaRPr sz="20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000" spc="-90" dirty="0">
                <a:latin typeface="Verdana"/>
                <a:cs typeface="Verdana"/>
              </a:rPr>
              <a:t>Rajkiya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Engineering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College,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Bijnor,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Uttar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Pradesh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246725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Affiliated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Dr.</a:t>
            </a:r>
            <a:endParaRPr sz="2000" dirty="0">
              <a:latin typeface="Verdana"/>
              <a:cs typeface="Verdana"/>
            </a:endParaRPr>
          </a:p>
          <a:p>
            <a:pPr marR="2337435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APJ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Abdul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Kalam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Technical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University,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Lucknow,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85" dirty="0">
                <a:latin typeface="Verdana"/>
                <a:cs typeface="Verdana"/>
              </a:rPr>
              <a:t>U.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P.</a:t>
            </a:r>
            <a:endParaRPr sz="2000" dirty="0">
              <a:latin typeface="Verdana"/>
              <a:cs typeface="Verdana"/>
            </a:endParaRPr>
          </a:p>
          <a:p>
            <a:pPr marR="685800" algn="ctr">
              <a:lnSpc>
                <a:spcPct val="100000"/>
              </a:lnSpc>
              <a:spcBef>
                <a:spcPts val="1975"/>
              </a:spcBef>
            </a:pPr>
            <a:r>
              <a:rPr sz="2000" spc="-80" dirty="0">
                <a:latin typeface="Verdana"/>
                <a:cs typeface="Verdana"/>
              </a:rPr>
              <a:t>PRESENTATION</a:t>
            </a:r>
            <a:endParaRPr sz="2000" dirty="0">
              <a:latin typeface="Verdana"/>
              <a:cs typeface="Verdana"/>
            </a:endParaRPr>
          </a:p>
          <a:p>
            <a:pPr marR="690245" algn="ctr">
              <a:lnSpc>
                <a:spcPct val="100000"/>
              </a:lnSpc>
            </a:pPr>
            <a:r>
              <a:rPr sz="2000" spc="30" dirty="0">
                <a:latin typeface="Verdana"/>
                <a:cs typeface="Verdana"/>
              </a:rPr>
              <a:t>ON</a:t>
            </a:r>
            <a:endParaRPr sz="2000" dirty="0">
              <a:latin typeface="Verdana"/>
              <a:cs typeface="Verdana"/>
            </a:endParaRPr>
          </a:p>
          <a:p>
            <a:pPr marR="687705" algn="ctr">
              <a:lnSpc>
                <a:spcPct val="100000"/>
              </a:lnSpc>
            </a:pPr>
            <a:r>
              <a:rPr sz="2000" spc="-204" dirty="0">
                <a:latin typeface="Verdana"/>
                <a:cs typeface="Verdana"/>
              </a:rPr>
              <a:t>INDUSTIAL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TRAINING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FROM</a:t>
            </a:r>
            <a:endParaRPr sz="2000" dirty="0">
              <a:latin typeface="Verdana"/>
              <a:cs typeface="Verdana"/>
            </a:endParaRPr>
          </a:p>
          <a:p>
            <a:pPr marR="688975" algn="ctr">
              <a:lnSpc>
                <a:spcPct val="100000"/>
              </a:lnSpc>
            </a:pPr>
            <a:r>
              <a:rPr sz="2000" spc="-170" dirty="0">
                <a:latin typeface="Verdana"/>
                <a:cs typeface="Verdana"/>
              </a:rPr>
              <a:t>132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KV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65" dirty="0">
                <a:latin typeface="Verdana"/>
                <a:cs typeface="Verdana"/>
              </a:rPr>
              <a:t>SUB-</a:t>
            </a:r>
            <a:r>
              <a:rPr sz="2000" spc="-70" dirty="0">
                <a:latin typeface="Verdana"/>
                <a:cs typeface="Verdana"/>
              </a:rPr>
              <a:t>STATION,CHANDPUR,BIJNOR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064" y="4661153"/>
            <a:ext cx="401701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740" marR="579120" indent="518159" algn="ctr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latin typeface="Verdana"/>
                <a:cs typeface="Verdana"/>
              </a:rPr>
              <a:t>Submitted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90" dirty="0">
                <a:latin typeface="Verdana"/>
                <a:cs typeface="Verdana"/>
              </a:rPr>
              <a:t>By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0" dirty="0">
                <a:latin typeface="URW Gothic"/>
                <a:cs typeface="URW Gothic"/>
              </a:rPr>
              <a:t>– </a:t>
            </a:r>
            <a:r>
              <a:rPr lang="en-IN" sz="2000" spc="-65" dirty="0">
                <a:latin typeface="Verdana"/>
                <a:cs typeface="URW Gothic"/>
              </a:rPr>
              <a:t>          </a:t>
            </a:r>
            <a:r>
              <a:rPr lang="en-IN" sz="2000" spc="-65" dirty="0">
                <a:latin typeface="Verdana"/>
                <a:cs typeface="Verdana"/>
              </a:rPr>
              <a:t>SHIVAM        </a:t>
            </a:r>
            <a:r>
              <a:rPr lang="en-IN" sz="2000" spc="-135" dirty="0">
                <a:latin typeface="Verdana"/>
                <a:cs typeface="Verdana"/>
              </a:rPr>
              <a:t> </a:t>
            </a:r>
            <a:r>
              <a:rPr lang="en-IN" sz="2000" spc="-90" dirty="0">
                <a:latin typeface="Verdana"/>
                <a:cs typeface="Verdana"/>
              </a:rPr>
              <a:t>           </a:t>
            </a:r>
            <a:r>
              <a:rPr lang="en-IN" sz="2000" spc="-165" dirty="0">
                <a:latin typeface="Verdana"/>
                <a:cs typeface="Verdana"/>
              </a:rPr>
              <a:t>       </a:t>
            </a:r>
            <a:r>
              <a:rPr lang="en-IN" sz="2000" spc="-10" dirty="0">
                <a:latin typeface="Verdana"/>
                <a:cs typeface="Verdana"/>
              </a:rPr>
              <a:t>      </a:t>
            </a:r>
            <a:r>
              <a:rPr lang="en-US" sz="2000" spc="-10" dirty="0">
                <a:latin typeface="Verdana"/>
                <a:cs typeface="Verdana"/>
              </a:rPr>
              <a:t> </a:t>
            </a:r>
            <a:r>
              <a:rPr lang="en-US" sz="2000" spc="-100" dirty="0">
                <a:latin typeface="Verdana"/>
                <a:cs typeface="Verdana"/>
              </a:rPr>
              <a:t>Roll</a:t>
            </a:r>
            <a:r>
              <a:rPr lang="en-US" sz="2000" spc="-114" dirty="0">
                <a:latin typeface="Verdana"/>
                <a:cs typeface="Verdana"/>
              </a:rPr>
              <a:t> </a:t>
            </a:r>
            <a:r>
              <a:rPr lang="en-US" sz="2000" dirty="0">
                <a:latin typeface="Verdana"/>
                <a:cs typeface="Verdana"/>
              </a:rPr>
              <a:t>No</a:t>
            </a:r>
            <a:r>
              <a:rPr lang="en-US" sz="2000" spc="-114" dirty="0">
                <a:latin typeface="Verdana"/>
                <a:cs typeface="Verdana"/>
              </a:rPr>
              <a:t>-</a:t>
            </a:r>
            <a:r>
              <a:rPr lang="en-US" sz="2000" spc="-165" dirty="0">
                <a:latin typeface="Verdana"/>
                <a:cs typeface="Verdana"/>
              </a:rPr>
              <a:t>2107350200010</a:t>
            </a:r>
            <a:endParaRPr lang="en-US" sz="200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</a:pPr>
            <a:r>
              <a:rPr sz="2000" spc="-30" dirty="0">
                <a:latin typeface="Verdana"/>
                <a:cs typeface="Verdana"/>
              </a:rPr>
              <a:t>Electrical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Engineering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00" dirty="0">
                <a:latin typeface="Verdana"/>
                <a:cs typeface="Verdana"/>
              </a:rPr>
              <a:t>(4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th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Year)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7369" y="4661153"/>
            <a:ext cx="426339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latin typeface="Verdana"/>
                <a:cs typeface="Verdana"/>
              </a:rPr>
              <a:t>Submitted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To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0" dirty="0">
                <a:latin typeface="URW Gothic"/>
                <a:cs typeface="URW Gothic"/>
              </a:rPr>
              <a:t>–</a:t>
            </a:r>
            <a:endParaRPr sz="2000" dirty="0">
              <a:latin typeface="URW Gothic"/>
              <a:cs typeface="URW Gothic"/>
            </a:endParaRPr>
          </a:p>
          <a:p>
            <a:pPr marL="3175" algn="ctr">
              <a:lnSpc>
                <a:spcPct val="100000"/>
              </a:lnSpc>
            </a:pPr>
            <a:r>
              <a:rPr sz="2000" spc="-160" dirty="0">
                <a:latin typeface="Verdana"/>
                <a:cs typeface="Verdana"/>
              </a:rPr>
              <a:t>Dr.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Archana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Sharma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&amp;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Dr.</a:t>
            </a:r>
            <a:endParaRPr sz="2000" dirty="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Mohmmad</a:t>
            </a:r>
            <a:r>
              <a:rPr sz="2000" spc="10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Ahmad</a:t>
            </a:r>
            <a:endParaRPr sz="20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000" spc="-125" dirty="0">
                <a:latin typeface="Verdana"/>
                <a:cs typeface="Verdana"/>
              </a:rPr>
              <a:t>(Assistant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Professor,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Department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of</a:t>
            </a:r>
            <a:endParaRPr sz="2000" dirty="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latin typeface="Verdana"/>
                <a:cs typeface="Verdana"/>
              </a:rPr>
              <a:t>Electrical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Engineering)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BD8D5F37-34EA-F4A4-CB6E-32B17B0D8D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54569" y="139393"/>
            <a:ext cx="1905929" cy="162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24110"/>
            <a:ext cx="891168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2825">
              <a:lnSpc>
                <a:spcPct val="100000"/>
              </a:lnSpc>
              <a:spcBef>
                <a:spcPts val="95"/>
              </a:spcBef>
            </a:pPr>
            <a:r>
              <a:rPr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371600"/>
            <a:ext cx="6271895" cy="5009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35" dirty="0">
                <a:latin typeface="Verdana"/>
                <a:cs typeface="Verdana"/>
              </a:rPr>
              <a:t>Potential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transformer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designed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for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monitoring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single- </a:t>
            </a:r>
            <a:r>
              <a:rPr sz="2400" dirty="0">
                <a:latin typeface="Verdana"/>
                <a:cs typeface="Verdana"/>
              </a:rPr>
              <a:t>phase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and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three-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phase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line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voltages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in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power </a:t>
            </a:r>
            <a:r>
              <a:rPr sz="2400" spc="-45" dirty="0">
                <a:latin typeface="Verdana"/>
                <a:cs typeface="Verdana"/>
              </a:rPr>
              <a:t>metering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application.</a:t>
            </a:r>
            <a:endParaRPr sz="2400" dirty="0">
              <a:latin typeface="Verdana"/>
              <a:cs typeface="Verdana"/>
            </a:endParaRPr>
          </a:p>
          <a:p>
            <a:pPr marL="299085" marR="296545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95" dirty="0">
                <a:latin typeface="Verdana"/>
                <a:cs typeface="Verdana"/>
              </a:rPr>
              <a:t>A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Potential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Transformer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special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type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of </a:t>
            </a:r>
            <a:r>
              <a:rPr sz="2400" spc="-90" dirty="0">
                <a:latin typeface="Verdana"/>
                <a:cs typeface="Verdana"/>
              </a:rPr>
              <a:t>transformer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that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allows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meters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take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reading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from </a:t>
            </a:r>
            <a:r>
              <a:rPr sz="2400" spc="-10" dirty="0">
                <a:latin typeface="Verdana"/>
                <a:cs typeface="Verdana"/>
              </a:rPr>
              <a:t>electrical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service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connections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higher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voltage.</a:t>
            </a:r>
            <a:endParaRPr sz="2400" dirty="0">
              <a:latin typeface="Verdana"/>
              <a:cs typeface="Verdana"/>
            </a:endParaRPr>
          </a:p>
          <a:p>
            <a:pPr marL="299085" marR="100330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35" dirty="0">
                <a:latin typeface="Verdana"/>
                <a:cs typeface="Verdana"/>
              </a:rPr>
              <a:t>Potential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Transformer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has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accuracy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505" dirty="0">
                <a:latin typeface="Verdana"/>
                <a:cs typeface="Verdana"/>
              </a:rPr>
              <a:t>±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360" dirty="0">
                <a:latin typeface="Verdana"/>
                <a:cs typeface="Verdana"/>
              </a:rPr>
              <a:t>5%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from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0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260" dirty="0">
                <a:latin typeface="Verdana"/>
                <a:cs typeface="Verdana"/>
              </a:rPr>
              <a:t>130%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their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rated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voltage.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371600"/>
            <a:ext cx="4419600" cy="50090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685800"/>
            <a:ext cx="333870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482725"/>
            <a:ext cx="6096000" cy="361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6545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dirty="0">
                <a:latin typeface="Verdana"/>
                <a:cs typeface="Verdana"/>
              </a:rPr>
              <a:t>An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Isolator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manually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operated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mechanical </a:t>
            </a:r>
            <a:r>
              <a:rPr sz="2400" spc="-65" dirty="0">
                <a:latin typeface="Verdana"/>
                <a:cs typeface="Verdana"/>
              </a:rPr>
              <a:t>switch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which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separates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part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electrical </a:t>
            </a:r>
            <a:r>
              <a:rPr sz="2400" dirty="0">
                <a:latin typeface="Verdana"/>
                <a:cs typeface="Verdana"/>
              </a:rPr>
              <a:t>power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system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normally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off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load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condition.</a:t>
            </a:r>
            <a:endParaRPr sz="24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65" dirty="0">
                <a:latin typeface="Verdana"/>
                <a:cs typeface="Verdana"/>
              </a:rPr>
              <a:t>While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opening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circuit,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circuit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breaker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opens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first </a:t>
            </a:r>
            <a:r>
              <a:rPr sz="2400" spc="60" dirty="0">
                <a:latin typeface="Verdana"/>
                <a:cs typeface="Verdana"/>
              </a:rPr>
              <a:t>and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then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isolator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while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closing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circuit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 </a:t>
            </a:r>
            <a:r>
              <a:rPr sz="2400" spc="-75" dirty="0">
                <a:latin typeface="Verdana"/>
                <a:cs typeface="Verdana"/>
              </a:rPr>
              <a:t>isolator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closed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65" dirty="0">
                <a:latin typeface="Verdana"/>
                <a:cs typeface="Verdana"/>
              </a:rPr>
              <a:t>first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and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circuit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breaker.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482725"/>
            <a:ext cx="4038600" cy="36189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53019"/>
            <a:ext cx="664819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</a:t>
            </a:r>
            <a:r>
              <a:rPr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7035" y="1450474"/>
            <a:ext cx="9752965" cy="4188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Verdana"/>
                <a:cs typeface="Verdana"/>
              </a:rPr>
              <a:t>Following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main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protections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used</a:t>
            </a:r>
            <a:r>
              <a:rPr sz="2400" spc="-90" dirty="0">
                <a:latin typeface="Verdana"/>
                <a:cs typeface="Verdana"/>
              </a:rPr>
              <a:t> in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substation:</a:t>
            </a:r>
            <a:endParaRPr sz="2400" dirty="0">
              <a:latin typeface="Verdana"/>
              <a:cs typeface="Verdana"/>
            </a:endParaRPr>
          </a:p>
          <a:p>
            <a:pPr marL="839469" indent="-286385">
              <a:lnSpc>
                <a:spcPct val="100000"/>
              </a:lnSpc>
              <a:spcBef>
                <a:spcPts val="1385"/>
              </a:spcBef>
              <a:buFont typeface="Wingdings"/>
              <a:buChar char=""/>
              <a:tabLst>
                <a:tab pos="839469" algn="l"/>
              </a:tabLst>
            </a:pPr>
            <a:r>
              <a:rPr sz="2400" spc="-25" dirty="0">
                <a:latin typeface="Verdana"/>
                <a:cs typeface="Verdana"/>
              </a:rPr>
              <a:t>Distance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lang="en-US" sz="2400" spc="-1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rotection.</a:t>
            </a:r>
            <a:endParaRPr sz="2400" dirty="0">
              <a:latin typeface="Verdana"/>
              <a:cs typeface="Verdana"/>
            </a:endParaRPr>
          </a:p>
          <a:p>
            <a:pPr marL="839469" indent="-286385">
              <a:lnSpc>
                <a:spcPct val="100000"/>
              </a:lnSpc>
              <a:spcBef>
                <a:spcPts val="2165"/>
              </a:spcBef>
              <a:buFont typeface="Wingdings"/>
              <a:buChar char=""/>
              <a:tabLst>
                <a:tab pos="839469" algn="l"/>
              </a:tabLst>
            </a:pPr>
            <a:r>
              <a:rPr sz="2400" spc="-65" dirty="0">
                <a:latin typeface="Verdana"/>
                <a:cs typeface="Verdana"/>
              </a:rPr>
              <a:t>Differential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Protection.</a:t>
            </a:r>
            <a:endParaRPr sz="2400" dirty="0">
              <a:latin typeface="Verdana"/>
              <a:cs typeface="Verdana"/>
            </a:endParaRPr>
          </a:p>
          <a:p>
            <a:pPr marL="840105" marR="3691254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840105" algn="l"/>
              </a:tabLst>
            </a:pPr>
            <a:r>
              <a:rPr sz="2400" spc="-10" dirty="0">
                <a:latin typeface="Verdana"/>
                <a:cs typeface="Verdana"/>
              </a:rPr>
              <a:t>Over</a:t>
            </a:r>
            <a:r>
              <a:rPr lang="en-US" sz="2400" spc="-10" dirty="0">
                <a:latin typeface="Verdana"/>
                <a:cs typeface="Verdana"/>
              </a:rPr>
              <a:t> v</a:t>
            </a:r>
            <a:r>
              <a:rPr sz="2400" spc="-10" dirty="0">
                <a:latin typeface="Verdana"/>
                <a:cs typeface="Verdana"/>
              </a:rPr>
              <a:t>olta</a:t>
            </a:r>
            <a:r>
              <a:rPr lang="en-IN" sz="2400" spc="-10" dirty="0" err="1">
                <a:latin typeface="Verdana"/>
                <a:cs typeface="Verdana"/>
              </a:rPr>
              <a:t>ge</a:t>
            </a:r>
            <a:r>
              <a:rPr lang="en-IN" sz="2400" spc="-10" dirty="0">
                <a:latin typeface="Verdana"/>
                <a:cs typeface="Verdana"/>
              </a:rPr>
              <a:t> Protection.</a:t>
            </a:r>
            <a:endParaRPr sz="2400" dirty="0">
              <a:latin typeface="Verdana"/>
              <a:cs typeface="Verdana"/>
            </a:endParaRPr>
          </a:p>
          <a:p>
            <a:pPr marL="839469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839469" algn="l"/>
              </a:tabLst>
            </a:pPr>
            <a:r>
              <a:rPr sz="2400" spc="-45" dirty="0">
                <a:latin typeface="Verdana"/>
                <a:cs typeface="Verdana"/>
              </a:rPr>
              <a:t>Over</a:t>
            </a:r>
            <a:r>
              <a:rPr lang="en-US" sz="2400" spc="-4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current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lang="en-US" sz="2400" spc="-1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rotection.</a:t>
            </a:r>
            <a:endParaRPr sz="2400" dirty="0">
              <a:latin typeface="Verdana"/>
              <a:cs typeface="Verdana"/>
            </a:endParaRPr>
          </a:p>
          <a:p>
            <a:pPr marL="838835" indent="-28575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838835" algn="l"/>
              </a:tabLst>
            </a:pPr>
            <a:r>
              <a:rPr sz="2400" spc="-90" dirty="0">
                <a:latin typeface="Verdana"/>
                <a:cs typeface="Verdana"/>
              </a:rPr>
              <a:t>Earth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fault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lang="en-US" sz="2400" spc="-1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rotection.</a:t>
            </a:r>
            <a:endParaRPr sz="2400" dirty="0">
              <a:latin typeface="Verdana"/>
              <a:cs typeface="Verdana"/>
            </a:endParaRPr>
          </a:p>
          <a:p>
            <a:pPr marL="840105" marR="3293110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840105" algn="l"/>
              </a:tabLst>
            </a:pPr>
            <a:r>
              <a:rPr sz="2400" spc="-75" dirty="0">
                <a:latin typeface="Verdana"/>
                <a:cs typeface="Verdana"/>
              </a:rPr>
              <a:t>Breaker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lock-</a:t>
            </a:r>
            <a:r>
              <a:rPr sz="2400" spc="-25" dirty="0">
                <a:latin typeface="Verdana"/>
                <a:cs typeface="Verdana"/>
              </a:rPr>
              <a:t>out </a:t>
            </a:r>
            <a:r>
              <a:rPr lang="en-US" sz="2400" spc="-1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rotection.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24110"/>
            <a:ext cx="8911687" cy="627735"/>
          </a:xfrm>
          <a:prstGeom prst="rect">
            <a:avLst/>
          </a:prstGeom>
        </p:spPr>
        <p:txBody>
          <a:bodyPr vert="horz" wrap="square" lIns="0" tIns="73024" rIns="0" bIns="0" rtlCol="0">
            <a:spAutoFit/>
          </a:bodyPr>
          <a:lstStyle/>
          <a:p>
            <a:pPr marL="1284605">
              <a:lnSpc>
                <a:spcPct val="100000"/>
              </a:lnSpc>
              <a:spcBef>
                <a:spcPts val="95"/>
              </a:spcBef>
            </a:pPr>
            <a:r>
              <a:rPr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LIGHTNING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08834"/>
            <a:ext cx="6096000" cy="3531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445" dirty="0">
                <a:latin typeface="Verdana"/>
                <a:cs typeface="Verdana"/>
              </a:rPr>
              <a:t>It</a:t>
            </a:r>
            <a:r>
              <a:rPr sz="2400" spc="285" dirty="0">
                <a:latin typeface="Verdana"/>
                <a:cs typeface="Verdana"/>
              </a:rPr>
              <a:t> </a:t>
            </a:r>
            <a:r>
              <a:rPr sz="2400" spc="-365" dirty="0">
                <a:latin typeface="Verdana"/>
                <a:cs typeface="Verdana"/>
              </a:rPr>
              <a:t>is</a:t>
            </a:r>
            <a:r>
              <a:rPr sz="2400" spc="204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protective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device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that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reduces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excessive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voltage </a:t>
            </a:r>
            <a:r>
              <a:rPr sz="2400" spc="-100" dirty="0">
                <a:latin typeface="Verdana"/>
                <a:cs typeface="Verdana"/>
              </a:rPr>
              <a:t>resulting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from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lightning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safe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level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grounding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discharge.</a:t>
            </a:r>
            <a:endParaRPr sz="24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229" dirty="0">
                <a:latin typeface="Verdana"/>
                <a:cs typeface="Verdana"/>
              </a:rPr>
              <a:t>It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shows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dual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characteristics.</a:t>
            </a:r>
            <a:endParaRPr sz="2400" dirty="0">
              <a:latin typeface="Verdana"/>
              <a:cs typeface="Verdana"/>
            </a:endParaRPr>
          </a:p>
          <a:p>
            <a:pPr marL="299085" marR="266700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80" dirty="0">
                <a:latin typeface="Verdana"/>
                <a:cs typeface="Verdana"/>
              </a:rPr>
              <a:t>During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Lightning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it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works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super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conductor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whereas </a:t>
            </a:r>
            <a:r>
              <a:rPr sz="2400" spc="-70" dirty="0">
                <a:latin typeface="Verdana"/>
                <a:cs typeface="Verdana"/>
              </a:rPr>
              <a:t>normally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it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works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as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insulator.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rcRect l="1250" t="9356" b="8304"/>
          <a:stretch/>
        </p:blipFill>
        <p:spPr>
          <a:xfrm>
            <a:off x="7086600" y="1608835"/>
            <a:ext cx="4670959" cy="47157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624110"/>
            <a:ext cx="891168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88895" marR="5080" indent="-2576195">
              <a:lnSpc>
                <a:spcPct val="100000"/>
              </a:lnSpc>
              <a:spcBef>
                <a:spcPts val="95"/>
              </a:spcBef>
            </a:pP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u="none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(CVT)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68" y="1371600"/>
            <a:ext cx="7388832" cy="5175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60" dirty="0">
                <a:latin typeface="Verdana"/>
                <a:cs typeface="Verdana"/>
              </a:rPr>
              <a:t>CVT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in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substation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used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for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measurement,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protection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and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as </a:t>
            </a:r>
            <a:r>
              <a:rPr sz="2400" dirty="0">
                <a:latin typeface="Verdana"/>
                <a:cs typeface="Verdana"/>
              </a:rPr>
              <a:t>coupling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device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in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PLCC.</a:t>
            </a:r>
            <a:endParaRPr sz="24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spc="-195" dirty="0">
                <a:latin typeface="Verdana"/>
                <a:cs typeface="Verdana"/>
              </a:rPr>
              <a:t>In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65" dirty="0">
                <a:latin typeface="Verdana"/>
                <a:cs typeface="Verdana"/>
              </a:rPr>
              <a:t>its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basic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form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device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consists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three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parts-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Font typeface="Wingdings"/>
              <a:buChar char=""/>
            </a:pPr>
            <a:endParaRPr sz="2400" dirty="0">
              <a:latin typeface="Verdana"/>
              <a:cs typeface="Verdana"/>
            </a:endParaRPr>
          </a:p>
          <a:p>
            <a:pPr marL="1435735" marR="302260" lvl="1" indent="-285750">
              <a:lnSpc>
                <a:spcPct val="100000"/>
              </a:lnSpc>
              <a:buFont typeface="Wingdings"/>
              <a:buChar char=""/>
              <a:tabLst>
                <a:tab pos="1437005" algn="l"/>
              </a:tabLst>
            </a:pPr>
            <a:r>
              <a:rPr sz="2400" spc="-110" dirty="0">
                <a:latin typeface="Verdana"/>
                <a:cs typeface="Verdana"/>
              </a:rPr>
              <a:t>Two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capacitors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across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which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transmission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line 	</a:t>
            </a:r>
            <a:r>
              <a:rPr sz="2400" spc="-60" dirty="0">
                <a:latin typeface="Verdana"/>
                <a:cs typeface="Verdana"/>
              </a:rPr>
              <a:t>signal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split,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inductive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element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tune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to 	</a:t>
            </a:r>
            <a:r>
              <a:rPr sz="2400" spc="-60" dirty="0">
                <a:latin typeface="Verdana"/>
                <a:cs typeface="Verdana"/>
              </a:rPr>
              <a:t>line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frequency;</a:t>
            </a:r>
            <a:endParaRPr sz="2400" dirty="0">
              <a:latin typeface="Verdana"/>
              <a:cs typeface="Verdana"/>
            </a:endParaRPr>
          </a:p>
          <a:p>
            <a:pPr marL="1437005" marR="540385" lvl="1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1437005" algn="l"/>
              </a:tabLst>
            </a:pPr>
            <a:r>
              <a:rPr sz="2400" spc="95" dirty="0">
                <a:latin typeface="Verdana"/>
                <a:cs typeface="Verdana"/>
              </a:rPr>
              <a:t>A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transformer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isolate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and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furth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step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down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voltage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for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instrumentation</a:t>
            </a:r>
            <a:r>
              <a:rPr sz="2400" spc="-75" dirty="0">
                <a:latin typeface="Verdana"/>
                <a:cs typeface="Verdana"/>
              </a:rPr>
              <a:t> or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protective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relay.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rcRect t="-990" b="-1"/>
          <a:stretch/>
        </p:blipFill>
        <p:spPr>
          <a:xfrm>
            <a:off x="8229600" y="1371600"/>
            <a:ext cx="3724021" cy="4786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624110"/>
            <a:ext cx="8911687" cy="651383"/>
          </a:xfrm>
          <a:prstGeom prst="rect">
            <a:avLst/>
          </a:prstGeom>
        </p:spPr>
        <p:txBody>
          <a:bodyPr vert="horz" wrap="square" lIns="0" tIns="96443" rIns="0" bIns="0" rtlCol="0">
            <a:spAutoFit/>
          </a:bodyPr>
          <a:lstStyle/>
          <a:p>
            <a:pPr marL="1689735">
              <a:lnSpc>
                <a:spcPct val="100000"/>
              </a:lnSpc>
              <a:spcBef>
                <a:spcPts val="95"/>
              </a:spcBef>
            </a:pP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663" y="1654555"/>
            <a:ext cx="6062345" cy="323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95" dirty="0">
                <a:latin typeface="Verdana"/>
                <a:cs typeface="Verdana"/>
              </a:rPr>
              <a:t>A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Circuit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Breaker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automatically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operated electrical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switch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designed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protect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electrical </a:t>
            </a:r>
            <a:r>
              <a:rPr sz="2400" spc="-35" dirty="0">
                <a:latin typeface="Verdana"/>
                <a:cs typeface="Verdana"/>
              </a:rPr>
              <a:t>circuit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from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damage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caused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excess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current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from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overload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or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short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circuit.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30"/>
              </a:spcBef>
              <a:buFont typeface="Wingdings"/>
              <a:buChar char=""/>
            </a:pPr>
            <a:endParaRPr sz="2400" dirty="0">
              <a:latin typeface="Verdana"/>
              <a:cs typeface="Verdana"/>
            </a:endParaRPr>
          </a:p>
          <a:p>
            <a:pPr marL="299085" marR="25209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235" dirty="0">
                <a:latin typeface="Verdana"/>
                <a:cs typeface="Verdana"/>
              </a:rPr>
              <a:t>Its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basic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function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is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interrupt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current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flow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after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a </a:t>
            </a:r>
            <a:r>
              <a:rPr sz="2400" spc="-50" dirty="0">
                <a:latin typeface="Verdana"/>
                <a:cs typeface="Verdana"/>
              </a:rPr>
              <a:t>fault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detected.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9780" y="1738248"/>
            <a:ext cx="43815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93847"/>
            <a:ext cx="8911687" cy="825353"/>
          </a:xfrm>
          <a:prstGeom prst="rect">
            <a:avLst/>
          </a:prstGeom>
        </p:spPr>
        <p:txBody>
          <a:bodyPr vert="horz" wrap="square" lIns="0" tIns="268731" rIns="0" bIns="0" rtlCol="0">
            <a:spAutoFit/>
          </a:bodyPr>
          <a:lstStyle/>
          <a:p>
            <a:pPr marL="842010">
              <a:lnSpc>
                <a:spcPct val="100000"/>
              </a:lnSpc>
              <a:spcBef>
                <a:spcPts val="95"/>
              </a:spcBef>
            </a:pP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US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1574800"/>
            <a:ext cx="4500880" cy="619760"/>
          </a:xfrm>
          <a:prstGeom prst="rect">
            <a:avLst/>
          </a:prstGeom>
          <a:solidFill>
            <a:srgbClr val="92D050"/>
          </a:solidFill>
          <a:ln w="15875">
            <a:solidFill>
              <a:srgbClr val="430D03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1440180" indent="-342900">
              <a:lnSpc>
                <a:spcPct val="100000"/>
              </a:lnSpc>
              <a:spcBef>
                <a:spcPts val="1325"/>
              </a:spcBef>
              <a:buFont typeface="Wingdings"/>
              <a:buChar char=""/>
              <a:tabLst>
                <a:tab pos="1440180" algn="l"/>
              </a:tabLst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Oil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Circuit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Breaker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600" y="2606039"/>
            <a:ext cx="4907280" cy="619760"/>
          </a:xfrm>
          <a:prstGeom prst="rect">
            <a:avLst/>
          </a:prstGeom>
          <a:solidFill>
            <a:srgbClr val="92D050"/>
          </a:solidFill>
          <a:ln w="15875">
            <a:solidFill>
              <a:srgbClr val="430D03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330960" indent="-286385">
              <a:lnSpc>
                <a:spcPct val="100000"/>
              </a:lnSpc>
              <a:spcBef>
                <a:spcPts val="1330"/>
              </a:spcBef>
              <a:buFont typeface="Wingdings"/>
              <a:buChar char=""/>
              <a:tabLst>
                <a:tab pos="1330960" algn="l"/>
              </a:tabLst>
            </a:pP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Air-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Blast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Circuit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Breaker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3632200"/>
            <a:ext cx="5303520" cy="619760"/>
          </a:xfrm>
          <a:prstGeom prst="rect">
            <a:avLst/>
          </a:prstGeom>
          <a:solidFill>
            <a:srgbClr val="92D050"/>
          </a:solidFill>
          <a:ln w="15875">
            <a:solidFill>
              <a:srgbClr val="430D03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751330" indent="-286385">
              <a:lnSpc>
                <a:spcPct val="100000"/>
              </a:lnSpc>
              <a:spcBef>
                <a:spcPts val="1330"/>
              </a:spcBef>
              <a:buFont typeface="Wingdings"/>
              <a:buChar char=""/>
              <a:tabLst>
                <a:tab pos="1751330" algn="l"/>
              </a:tabLst>
            </a:pP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SF6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Circuit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Breaker.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795520"/>
            <a:ext cx="6106160" cy="711200"/>
          </a:xfrm>
          <a:prstGeom prst="rect">
            <a:avLst/>
          </a:prstGeom>
          <a:solidFill>
            <a:srgbClr val="92D050"/>
          </a:solidFill>
          <a:ln w="15875">
            <a:solidFill>
              <a:srgbClr val="000000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1880235" indent="-285750">
              <a:lnSpc>
                <a:spcPct val="100000"/>
              </a:lnSpc>
              <a:spcBef>
                <a:spcPts val="1689"/>
              </a:spcBef>
              <a:buFont typeface="Wingdings"/>
              <a:buChar char=""/>
              <a:tabLst>
                <a:tab pos="1880235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Vacuum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Circuit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Breaker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8911687" cy="938641"/>
          </a:xfrm>
          <a:prstGeom prst="rect">
            <a:avLst/>
          </a:prstGeom>
        </p:spPr>
        <p:txBody>
          <a:bodyPr vert="horz" wrap="square" lIns="0" tIns="380923" rIns="0" bIns="0" rtlCol="0">
            <a:spAutoFit/>
          </a:bodyPr>
          <a:lstStyle/>
          <a:p>
            <a:pPr marL="2018664">
              <a:lnSpc>
                <a:spcPct val="100000"/>
              </a:lnSpc>
              <a:spcBef>
                <a:spcPts val="95"/>
              </a:spcBef>
            </a:pPr>
            <a:r>
              <a:rPr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473" y="1685035"/>
            <a:ext cx="4897755" cy="4552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229" dirty="0">
                <a:latin typeface="Verdana"/>
                <a:cs typeface="Verdana"/>
              </a:rPr>
              <a:t>It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electrically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operated</a:t>
            </a:r>
            <a:r>
              <a:rPr sz="2400" spc="-10" dirty="0">
                <a:latin typeface="Verdana"/>
                <a:cs typeface="Verdana"/>
              </a:rPr>
              <a:t> switch.</a:t>
            </a:r>
            <a:endParaRPr sz="24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30" dirty="0">
                <a:latin typeface="Verdana"/>
                <a:cs typeface="Verdana"/>
              </a:rPr>
              <a:t>Major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types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Relay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Electromagnetic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Static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type.</a:t>
            </a:r>
            <a:endParaRPr sz="24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spc="-229" dirty="0">
                <a:latin typeface="Verdana"/>
                <a:cs typeface="Verdana"/>
              </a:rPr>
              <a:t>It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controls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High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Voltage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Electrical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Circuits</a:t>
            </a:r>
            <a:endParaRPr sz="24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low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voltage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signal.</a:t>
            </a:r>
            <a:endParaRPr sz="2400" dirty="0">
              <a:latin typeface="Verdana"/>
              <a:cs typeface="Verdana"/>
            </a:endParaRPr>
          </a:p>
          <a:p>
            <a:pPr marL="299085" marR="167640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195" dirty="0">
                <a:latin typeface="Verdana"/>
                <a:cs typeface="Verdana"/>
              </a:rPr>
              <a:t>In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GSS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control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panels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consisting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Relay </a:t>
            </a:r>
            <a:r>
              <a:rPr sz="2400" spc="-20" dirty="0">
                <a:latin typeface="Verdana"/>
                <a:cs typeface="Verdana"/>
              </a:rPr>
              <a:t>operates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110V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DC.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3245" y="1685034"/>
            <a:ext cx="4897755" cy="4552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381000"/>
            <a:ext cx="8911687" cy="856131"/>
          </a:xfrm>
          <a:prstGeom prst="rect">
            <a:avLst/>
          </a:prstGeom>
        </p:spPr>
        <p:txBody>
          <a:bodyPr vert="horz" wrap="square" lIns="0" tIns="299211" rIns="0" bIns="0" rtlCol="0">
            <a:spAutoFit/>
          </a:bodyPr>
          <a:lstStyle/>
          <a:p>
            <a:pPr marL="2458720">
              <a:lnSpc>
                <a:spcPct val="100000"/>
              </a:lnSpc>
              <a:spcBef>
                <a:spcPts val="95"/>
              </a:spcBef>
            </a:pP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461642"/>
            <a:ext cx="5867400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229" dirty="0">
                <a:latin typeface="Verdana"/>
                <a:cs typeface="Verdana"/>
              </a:rPr>
              <a:t>It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surface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under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substation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which </a:t>
            </a:r>
            <a:r>
              <a:rPr sz="2400" spc="-60" dirty="0">
                <a:latin typeface="Verdana"/>
                <a:cs typeface="Verdana"/>
              </a:rPr>
              <a:t>has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uniform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potential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nearly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equal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zero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or </a:t>
            </a:r>
            <a:r>
              <a:rPr sz="2400" spc="-30" dirty="0">
                <a:latin typeface="Verdana"/>
                <a:cs typeface="Verdana"/>
              </a:rPr>
              <a:t>Absolute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Earth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Potential.</a:t>
            </a:r>
            <a:endParaRPr sz="24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229" dirty="0">
                <a:latin typeface="Verdana"/>
                <a:cs typeface="Verdana"/>
              </a:rPr>
              <a:t>It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two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types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-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70"/>
              </a:spcBef>
              <a:buFont typeface="Wingdings"/>
              <a:buChar char=""/>
            </a:pPr>
            <a:endParaRPr sz="2400" dirty="0">
              <a:latin typeface="Verdana"/>
              <a:cs typeface="Verdana"/>
            </a:endParaRPr>
          </a:p>
          <a:p>
            <a:pPr marL="1621155" lvl="1" indent="-286385">
              <a:lnSpc>
                <a:spcPct val="100000"/>
              </a:lnSpc>
              <a:buFont typeface="Wingdings"/>
              <a:buChar char=""/>
              <a:tabLst>
                <a:tab pos="1621155" algn="l"/>
              </a:tabLst>
            </a:pPr>
            <a:r>
              <a:rPr sz="2400" spc="-45" dirty="0">
                <a:latin typeface="Verdana"/>
                <a:cs typeface="Verdana"/>
              </a:rPr>
              <a:t>Neutral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Earthing.</a:t>
            </a:r>
            <a:endParaRPr sz="2400" dirty="0">
              <a:latin typeface="Verdana"/>
              <a:cs typeface="Verdana"/>
            </a:endParaRPr>
          </a:p>
          <a:p>
            <a:pPr marL="1621155" lvl="1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1621155" algn="l"/>
              </a:tabLst>
            </a:pPr>
            <a:r>
              <a:rPr sz="2400" spc="-45" dirty="0">
                <a:latin typeface="Verdana"/>
                <a:cs typeface="Verdana"/>
              </a:rPr>
              <a:t>Equipment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Body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Earthing.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466558"/>
            <a:ext cx="4407282" cy="39303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51684"/>
            <a:ext cx="8911687" cy="743716"/>
          </a:xfrm>
          <a:prstGeom prst="rect">
            <a:avLst/>
          </a:prstGeom>
        </p:spPr>
        <p:txBody>
          <a:bodyPr vert="horz" wrap="square" lIns="0" tIns="187883" rIns="0" bIns="0" rtlCol="0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447800" y="1797720"/>
            <a:ext cx="10304527" cy="452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120" dirty="0"/>
              <a:t>The</a:t>
            </a:r>
            <a:r>
              <a:rPr sz="2400" spc="-90" dirty="0"/>
              <a:t> </a:t>
            </a:r>
            <a:r>
              <a:rPr sz="2400" spc="-65" dirty="0"/>
              <a:t>training</a:t>
            </a:r>
            <a:r>
              <a:rPr sz="2400" spc="-125" dirty="0"/>
              <a:t> </a:t>
            </a:r>
            <a:r>
              <a:rPr sz="2400" dirty="0"/>
              <a:t>at</a:t>
            </a:r>
            <a:r>
              <a:rPr sz="2400" spc="-100" dirty="0"/>
              <a:t> </a:t>
            </a:r>
            <a:r>
              <a:rPr sz="2400" spc="-50" dirty="0"/>
              <a:t>grid</a:t>
            </a:r>
            <a:r>
              <a:rPr sz="2400" spc="-130" dirty="0"/>
              <a:t> </a:t>
            </a:r>
            <a:r>
              <a:rPr sz="2400" spc="-65" dirty="0"/>
              <a:t>substation</a:t>
            </a:r>
            <a:r>
              <a:rPr sz="2400" spc="-90" dirty="0"/>
              <a:t> </a:t>
            </a:r>
            <a:r>
              <a:rPr sz="2400" spc="-60" dirty="0"/>
              <a:t>has</a:t>
            </a:r>
            <a:r>
              <a:rPr sz="2400" spc="-95" dirty="0"/>
              <a:t> </a:t>
            </a:r>
            <a:r>
              <a:rPr sz="2400" spc="-25" dirty="0"/>
              <a:t>improved</a:t>
            </a:r>
            <a:r>
              <a:rPr sz="2400" spc="-140" dirty="0"/>
              <a:t> </a:t>
            </a:r>
            <a:r>
              <a:rPr sz="2400" spc="-95" dirty="0"/>
              <a:t>my</a:t>
            </a:r>
            <a:r>
              <a:rPr sz="2400" spc="-105" dirty="0"/>
              <a:t> </a:t>
            </a:r>
            <a:r>
              <a:rPr sz="2400" spc="-35" dirty="0"/>
              <a:t>understanding</a:t>
            </a:r>
            <a:r>
              <a:rPr sz="2400" spc="-65" dirty="0"/>
              <a:t> </a:t>
            </a:r>
            <a:r>
              <a:rPr sz="2400" dirty="0"/>
              <a:t>of</a:t>
            </a:r>
            <a:r>
              <a:rPr sz="2400" spc="-120" dirty="0"/>
              <a:t> </a:t>
            </a:r>
            <a:r>
              <a:rPr sz="2400" spc="-25" dirty="0"/>
              <a:t>the </a:t>
            </a:r>
            <a:r>
              <a:rPr sz="2400" spc="-40" dirty="0"/>
              <a:t>subject</a:t>
            </a:r>
            <a:r>
              <a:rPr sz="2400" spc="-85" dirty="0"/>
              <a:t> </a:t>
            </a:r>
            <a:r>
              <a:rPr sz="2400" spc="-10" dirty="0"/>
              <a:t>electrical</a:t>
            </a:r>
            <a:r>
              <a:rPr sz="2400" spc="-95" dirty="0"/>
              <a:t> </a:t>
            </a:r>
            <a:r>
              <a:rPr sz="2400" dirty="0"/>
              <a:t>power</a:t>
            </a:r>
            <a:r>
              <a:rPr sz="2400" spc="-60" dirty="0"/>
              <a:t> </a:t>
            </a:r>
            <a:r>
              <a:rPr sz="2400" spc="-114" dirty="0"/>
              <a:t>transmission</a:t>
            </a:r>
            <a:r>
              <a:rPr sz="2400" spc="-120" dirty="0"/>
              <a:t> </a:t>
            </a:r>
            <a:r>
              <a:rPr sz="2400" spc="60" dirty="0"/>
              <a:t>and</a:t>
            </a:r>
            <a:r>
              <a:rPr sz="2400" spc="-90" dirty="0"/>
              <a:t> distribution.</a:t>
            </a:r>
            <a:r>
              <a:rPr sz="2400" spc="-120" dirty="0"/>
              <a:t> </a:t>
            </a:r>
            <a:r>
              <a:rPr sz="2400" spc="-75" dirty="0"/>
              <a:t>During</a:t>
            </a:r>
            <a:r>
              <a:rPr sz="2400" spc="-105" dirty="0"/>
              <a:t> </a:t>
            </a:r>
            <a:r>
              <a:rPr sz="2400" spc="-25" dirty="0"/>
              <a:t>the</a:t>
            </a:r>
            <a:r>
              <a:rPr sz="2400" spc="-75" dirty="0"/>
              <a:t> </a:t>
            </a:r>
            <a:r>
              <a:rPr sz="2400" spc="-10" dirty="0"/>
              <a:t>training </a:t>
            </a:r>
            <a:r>
              <a:rPr sz="2400" spc="-30" dirty="0"/>
              <a:t>period,</a:t>
            </a:r>
            <a:r>
              <a:rPr sz="2400" spc="-140" dirty="0"/>
              <a:t> </a:t>
            </a:r>
            <a:r>
              <a:rPr sz="2400" spc="-360" dirty="0"/>
              <a:t>I</a:t>
            </a:r>
            <a:r>
              <a:rPr sz="2400" spc="-110" dirty="0"/>
              <a:t> </a:t>
            </a:r>
            <a:r>
              <a:rPr sz="2400" spc="90" dirty="0"/>
              <a:t>came</a:t>
            </a:r>
            <a:r>
              <a:rPr sz="2400" spc="-110" dirty="0"/>
              <a:t> </a:t>
            </a:r>
            <a:r>
              <a:rPr sz="2400" spc="-20" dirty="0"/>
              <a:t>to</a:t>
            </a:r>
            <a:r>
              <a:rPr sz="2400" spc="-120" dirty="0"/>
              <a:t> </a:t>
            </a:r>
            <a:r>
              <a:rPr sz="2400" spc="-35" dirty="0"/>
              <a:t>know</a:t>
            </a:r>
            <a:r>
              <a:rPr sz="2400" spc="-110" dirty="0"/>
              <a:t> </a:t>
            </a:r>
            <a:r>
              <a:rPr sz="2400" spc="-65" dirty="0"/>
              <a:t>that,</a:t>
            </a:r>
            <a:r>
              <a:rPr sz="2400" spc="-75" dirty="0"/>
              <a:t> </a:t>
            </a:r>
            <a:r>
              <a:rPr sz="2400" spc="-45" dirty="0"/>
              <a:t>there</a:t>
            </a:r>
            <a:r>
              <a:rPr sz="2400" spc="-90" dirty="0"/>
              <a:t> </a:t>
            </a:r>
            <a:r>
              <a:rPr sz="2400" spc="-190" dirty="0"/>
              <a:t>is</a:t>
            </a:r>
            <a:r>
              <a:rPr sz="2400" spc="-145" dirty="0"/>
              <a:t> </a:t>
            </a:r>
            <a:r>
              <a:rPr sz="2400" spc="150" dirty="0"/>
              <a:t>a</a:t>
            </a:r>
            <a:r>
              <a:rPr sz="2400" spc="-120" dirty="0"/>
              <a:t> </a:t>
            </a:r>
            <a:r>
              <a:rPr sz="2400" dirty="0"/>
              <a:t>much</a:t>
            </a:r>
            <a:r>
              <a:rPr sz="2400" spc="-130" dirty="0"/>
              <a:t> </a:t>
            </a:r>
            <a:r>
              <a:rPr sz="2400" dirty="0"/>
              <a:t>difference</a:t>
            </a:r>
            <a:r>
              <a:rPr sz="2400" spc="-110" dirty="0"/>
              <a:t> </a:t>
            </a:r>
            <a:r>
              <a:rPr sz="2400" spc="-10" dirty="0"/>
              <a:t>between </a:t>
            </a:r>
            <a:r>
              <a:rPr sz="2400" spc="-20" dirty="0"/>
              <a:t>theoretical</a:t>
            </a:r>
            <a:r>
              <a:rPr sz="2400" spc="-80" dirty="0"/>
              <a:t> </a:t>
            </a:r>
            <a:r>
              <a:rPr sz="2400" spc="-35" dirty="0"/>
              <a:t>understanding</a:t>
            </a:r>
            <a:r>
              <a:rPr sz="2400" spc="-65" dirty="0"/>
              <a:t> </a:t>
            </a:r>
            <a:r>
              <a:rPr sz="2400" spc="60" dirty="0"/>
              <a:t>and</a:t>
            </a:r>
            <a:r>
              <a:rPr sz="2400" spc="-90" dirty="0"/>
              <a:t> </a:t>
            </a:r>
            <a:r>
              <a:rPr sz="2400" dirty="0"/>
              <a:t>practical</a:t>
            </a:r>
            <a:r>
              <a:rPr sz="2400" spc="-114" dirty="0"/>
              <a:t> </a:t>
            </a:r>
            <a:r>
              <a:rPr sz="2400" spc="60" dirty="0"/>
              <a:t>approach</a:t>
            </a:r>
            <a:r>
              <a:rPr sz="2400" spc="-120" dirty="0"/>
              <a:t> </a:t>
            </a:r>
            <a:r>
              <a:rPr sz="2400" dirty="0"/>
              <a:t>to</a:t>
            </a:r>
            <a:r>
              <a:rPr sz="2400" spc="-95" dirty="0"/>
              <a:t> </a:t>
            </a:r>
            <a:r>
              <a:rPr sz="2400" spc="-25" dirty="0"/>
              <a:t>the</a:t>
            </a:r>
            <a:r>
              <a:rPr sz="2400" spc="-85" dirty="0"/>
              <a:t> </a:t>
            </a:r>
            <a:r>
              <a:rPr sz="2400" spc="-10" dirty="0"/>
              <a:t>subject.</a:t>
            </a: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215" dirty="0"/>
              <a:t>If</a:t>
            </a:r>
            <a:r>
              <a:rPr sz="2400" spc="-145" dirty="0"/>
              <a:t> </a:t>
            </a:r>
            <a:r>
              <a:rPr sz="2400" dirty="0"/>
              <a:t>we</a:t>
            </a:r>
            <a:r>
              <a:rPr sz="2400" spc="-90" dirty="0"/>
              <a:t> </a:t>
            </a:r>
            <a:r>
              <a:rPr sz="2400" spc="-30" dirty="0"/>
              <a:t>see</a:t>
            </a:r>
            <a:r>
              <a:rPr sz="2400" spc="-100" dirty="0"/>
              <a:t> </a:t>
            </a:r>
            <a:r>
              <a:rPr sz="2400" spc="-20" dirty="0"/>
              <a:t>the</a:t>
            </a:r>
            <a:r>
              <a:rPr sz="2400" spc="-90" dirty="0"/>
              <a:t> transformer</a:t>
            </a:r>
            <a:r>
              <a:rPr sz="2400" spc="-110" dirty="0"/>
              <a:t> </a:t>
            </a:r>
            <a:r>
              <a:rPr sz="2400" spc="-120" dirty="0"/>
              <a:t>it</a:t>
            </a:r>
            <a:r>
              <a:rPr sz="2400" spc="-145" dirty="0"/>
              <a:t> </a:t>
            </a:r>
            <a:r>
              <a:rPr sz="2400" spc="-190" dirty="0"/>
              <a:t>is</a:t>
            </a:r>
            <a:r>
              <a:rPr sz="2400" spc="-150" dirty="0"/>
              <a:t> </a:t>
            </a:r>
            <a:r>
              <a:rPr sz="2400" spc="-60" dirty="0"/>
              <a:t>shown</a:t>
            </a:r>
            <a:r>
              <a:rPr sz="2400" spc="-65" dirty="0"/>
              <a:t> </a:t>
            </a:r>
            <a:r>
              <a:rPr sz="2400" spc="-90" dirty="0"/>
              <a:t>in</a:t>
            </a:r>
            <a:r>
              <a:rPr sz="2400" spc="-150" dirty="0"/>
              <a:t> </a:t>
            </a:r>
            <a:r>
              <a:rPr sz="2400" spc="-60" dirty="0"/>
              <a:t>textbooks</a:t>
            </a:r>
            <a:r>
              <a:rPr sz="2400" spc="-85" dirty="0"/>
              <a:t> </a:t>
            </a:r>
            <a:r>
              <a:rPr sz="2400" dirty="0"/>
              <a:t>two</a:t>
            </a:r>
            <a:r>
              <a:rPr sz="2400" spc="-90" dirty="0"/>
              <a:t> </a:t>
            </a:r>
            <a:r>
              <a:rPr sz="2400" spc="-60" dirty="0"/>
              <a:t>windings</a:t>
            </a:r>
            <a:r>
              <a:rPr sz="2400" spc="-110" dirty="0"/>
              <a:t> </a:t>
            </a:r>
            <a:r>
              <a:rPr sz="2400" spc="-10" dirty="0"/>
              <a:t>changing</a:t>
            </a:r>
          </a:p>
          <a:p>
            <a:pPr marL="299085">
              <a:lnSpc>
                <a:spcPct val="100000"/>
              </a:lnSpc>
            </a:pPr>
            <a:r>
              <a:rPr sz="2400" spc="-25" dirty="0"/>
              <a:t>the</a:t>
            </a:r>
            <a:r>
              <a:rPr sz="2400" spc="-95" dirty="0"/>
              <a:t> </a:t>
            </a:r>
            <a:r>
              <a:rPr sz="2400" dirty="0"/>
              <a:t>voltage</a:t>
            </a:r>
            <a:r>
              <a:rPr sz="2400" spc="-125" dirty="0"/>
              <a:t> </a:t>
            </a:r>
            <a:r>
              <a:rPr sz="2400" spc="-35" dirty="0"/>
              <a:t>level</a:t>
            </a:r>
            <a:r>
              <a:rPr sz="2400" spc="-110" dirty="0"/>
              <a:t> </a:t>
            </a:r>
            <a:r>
              <a:rPr sz="2400" dirty="0"/>
              <a:t>which</a:t>
            </a:r>
            <a:r>
              <a:rPr sz="2400" spc="-95" dirty="0"/>
              <a:t> seems</a:t>
            </a:r>
            <a:r>
              <a:rPr sz="2400" spc="-85" dirty="0"/>
              <a:t> </a:t>
            </a:r>
            <a:r>
              <a:rPr sz="2400" spc="-80" dirty="0"/>
              <a:t>very</a:t>
            </a:r>
            <a:r>
              <a:rPr sz="2400" spc="-130" dirty="0"/>
              <a:t> </a:t>
            </a:r>
            <a:r>
              <a:rPr sz="2400" spc="-40" dirty="0"/>
              <a:t>easy</a:t>
            </a:r>
            <a:r>
              <a:rPr sz="2400" spc="-105" dirty="0"/>
              <a:t> </a:t>
            </a:r>
            <a:r>
              <a:rPr sz="2400" spc="35" dirty="0"/>
              <a:t>concept.</a:t>
            </a: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130" dirty="0"/>
              <a:t>But</a:t>
            </a:r>
            <a:r>
              <a:rPr sz="2400" spc="-110" dirty="0"/>
              <a:t> </a:t>
            </a:r>
            <a:r>
              <a:rPr sz="2400" dirty="0"/>
              <a:t>of</a:t>
            </a:r>
            <a:r>
              <a:rPr sz="2400" spc="-125" dirty="0"/>
              <a:t> </a:t>
            </a:r>
            <a:r>
              <a:rPr sz="2400" spc="-25" dirty="0"/>
              <a:t>course</a:t>
            </a:r>
            <a:r>
              <a:rPr sz="2400" spc="-114" dirty="0"/>
              <a:t> </a:t>
            </a:r>
            <a:r>
              <a:rPr sz="2400" spc="-10" dirty="0"/>
              <a:t>to</a:t>
            </a:r>
            <a:r>
              <a:rPr sz="2400" spc="-105" dirty="0"/>
              <a:t> </a:t>
            </a:r>
            <a:r>
              <a:rPr sz="2400" spc="-30" dirty="0"/>
              <a:t>design</a:t>
            </a:r>
            <a:r>
              <a:rPr sz="2400" spc="-120" dirty="0"/>
              <a:t> </a:t>
            </a:r>
            <a:r>
              <a:rPr sz="2400" dirty="0"/>
              <a:t>new</a:t>
            </a:r>
            <a:r>
              <a:rPr sz="2400" spc="-100" dirty="0"/>
              <a:t> </a:t>
            </a:r>
            <a:r>
              <a:rPr sz="2400" spc="-10" dirty="0"/>
              <a:t>technology,</a:t>
            </a:r>
            <a:r>
              <a:rPr sz="2400" spc="-80" dirty="0"/>
              <a:t> </a:t>
            </a:r>
            <a:r>
              <a:rPr sz="2400" spc="-20" dirty="0"/>
              <a:t>theoretical</a:t>
            </a:r>
            <a:r>
              <a:rPr sz="2400" spc="-90" dirty="0"/>
              <a:t> </a:t>
            </a:r>
            <a:r>
              <a:rPr sz="2400" dirty="0"/>
              <a:t>knowledge</a:t>
            </a:r>
            <a:r>
              <a:rPr sz="2400" spc="-55" dirty="0"/>
              <a:t> </a:t>
            </a:r>
            <a:r>
              <a:rPr sz="2400" spc="-60" dirty="0"/>
              <a:t>has</a:t>
            </a:r>
            <a:r>
              <a:rPr sz="2400" spc="-105" dirty="0"/>
              <a:t> </a:t>
            </a:r>
            <a:r>
              <a:rPr sz="2400" spc="-25" dirty="0"/>
              <a:t>its</a:t>
            </a:r>
          </a:p>
          <a:p>
            <a:pPr marL="299085">
              <a:lnSpc>
                <a:spcPct val="100000"/>
              </a:lnSpc>
            </a:pPr>
            <a:r>
              <a:rPr sz="2400" dirty="0"/>
              <a:t>own</a:t>
            </a:r>
            <a:r>
              <a:rPr sz="2400" spc="-70" dirty="0"/>
              <a:t> </a:t>
            </a:r>
            <a:r>
              <a:rPr sz="2400" dirty="0"/>
              <a:t>importance</a:t>
            </a:r>
            <a:r>
              <a:rPr sz="2400" spc="-110" dirty="0"/>
              <a:t> </a:t>
            </a:r>
            <a:r>
              <a:rPr sz="2400" spc="-20" dirty="0"/>
              <a:t>but</a:t>
            </a:r>
            <a:r>
              <a:rPr sz="2400" spc="-90" dirty="0"/>
              <a:t> </a:t>
            </a:r>
            <a:r>
              <a:rPr sz="2400" spc="-55" dirty="0"/>
              <a:t>without </a:t>
            </a:r>
            <a:r>
              <a:rPr sz="2400" dirty="0"/>
              <a:t>practical</a:t>
            </a:r>
            <a:r>
              <a:rPr sz="2400" spc="-110" dirty="0"/>
              <a:t> </a:t>
            </a:r>
            <a:r>
              <a:rPr sz="2400" spc="-10" dirty="0"/>
              <a:t>touch,</a:t>
            </a:r>
            <a:r>
              <a:rPr sz="2400" spc="-80" dirty="0"/>
              <a:t> </a:t>
            </a:r>
            <a:r>
              <a:rPr sz="2400" spc="-120" dirty="0"/>
              <a:t>it </a:t>
            </a:r>
            <a:r>
              <a:rPr sz="2400" spc="-190" dirty="0"/>
              <a:t>is</a:t>
            </a:r>
            <a:r>
              <a:rPr sz="2400" spc="-125" dirty="0"/>
              <a:t> </a:t>
            </a:r>
            <a:r>
              <a:rPr sz="2400" dirty="0"/>
              <a:t>of</a:t>
            </a:r>
            <a:r>
              <a:rPr sz="2400" spc="-110" dirty="0"/>
              <a:t> </a:t>
            </a:r>
            <a:r>
              <a:rPr sz="2400" dirty="0"/>
              <a:t>no</a:t>
            </a:r>
            <a:r>
              <a:rPr sz="2400" spc="-114" dirty="0"/>
              <a:t> </a:t>
            </a:r>
            <a:r>
              <a:rPr sz="2400" spc="-20" dirty="0"/>
              <a:t>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420" y="1161728"/>
            <a:ext cx="771398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85800" algn="ctr">
              <a:lnSpc>
                <a:spcPct val="100000"/>
              </a:lnSpc>
              <a:spcBef>
                <a:spcPts val="1975"/>
              </a:spcBef>
            </a:pPr>
            <a:r>
              <a:rPr sz="6000" b="0" u="none" spc="-10" dirty="0">
                <a:latin typeface="Verdana" panose="020B0604030504040204" pitchFamily="34" charset="0"/>
                <a:ea typeface="Verdana" panose="020B0604030504040204" pitchFamily="34" charset="0"/>
                <a:cs typeface="Palladio Uralic"/>
              </a:rPr>
              <a:t>WELCOME</a:t>
            </a:r>
            <a:r>
              <a:rPr sz="6000" b="0" u="none" spc="-10" dirty="0">
                <a:latin typeface="Palladio Uralic"/>
                <a:cs typeface="Palladio Uralic"/>
              </a:rPr>
              <a:t> </a:t>
            </a:r>
            <a:r>
              <a:rPr lang="en-US" sz="6000" b="0" u="none" spc="-10" dirty="0">
                <a:latin typeface="Verdana" panose="020B0604030504040204" pitchFamily="34" charset="0"/>
                <a:ea typeface="Verdana" panose="020B0604030504040204" pitchFamily="34" charset="0"/>
                <a:cs typeface="Palladio Uralic"/>
              </a:rPr>
              <a:t>TO</a:t>
            </a:r>
            <a:r>
              <a:rPr lang="en-IN" sz="6000" spc="-80" dirty="0">
                <a:latin typeface="Verdana"/>
                <a:cs typeface="Verdana"/>
              </a:rPr>
              <a:t> PRESENTATION</a:t>
            </a:r>
            <a:br>
              <a:rPr lang="en-IN" sz="6000" dirty="0">
                <a:latin typeface="Verdana"/>
                <a:cs typeface="Verdana"/>
              </a:rPr>
            </a:br>
            <a:r>
              <a:rPr lang="en-IN" sz="6000" spc="30" dirty="0">
                <a:latin typeface="Verdana"/>
                <a:cs typeface="Verdana"/>
              </a:rPr>
              <a:t>OF</a:t>
            </a:r>
            <a:br>
              <a:rPr lang="en-IN" sz="6000" dirty="0">
                <a:latin typeface="Verdana"/>
                <a:cs typeface="Verdana"/>
              </a:rPr>
            </a:br>
            <a:r>
              <a:rPr lang="en-IN" sz="6000" spc="-204" dirty="0">
                <a:latin typeface="Verdana"/>
                <a:cs typeface="Verdana"/>
              </a:rPr>
              <a:t>INDUSTIAL</a:t>
            </a:r>
            <a:r>
              <a:rPr lang="en-IN" sz="6000" spc="-160" dirty="0">
                <a:latin typeface="Verdana"/>
                <a:cs typeface="Verdana"/>
              </a:rPr>
              <a:t> </a:t>
            </a:r>
            <a:r>
              <a:rPr lang="en-IN" sz="6000" spc="-150" dirty="0">
                <a:latin typeface="Verdana"/>
                <a:cs typeface="Verdana"/>
              </a:rPr>
              <a:t>TRAINING</a:t>
            </a:r>
            <a:r>
              <a:rPr lang="en-IN" sz="6000" spc="-155" dirty="0">
                <a:latin typeface="Verdana"/>
                <a:cs typeface="Verdana"/>
              </a:rPr>
              <a:t> </a:t>
            </a:r>
            <a:endParaRPr sz="6000" dirty="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1752600"/>
            <a:ext cx="58674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 marR="5080" indent="-695325">
              <a:lnSpc>
                <a:spcPct val="100000"/>
              </a:lnSpc>
              <a:spcBef>
                <a:spcPts val="100"/>
              </a:spcBef>
            </a:pPr>
            <a:r>
              <a:rPr sz="9600" u="none" spc="-20" dirty="0">
                <a:latin typeface="Arial"/>
                <a:cs typeface="Arial"/>
              </a:rPr>
              <a:t>THANK </a:t>
            </a:r>
            <a:r>
              <a:rPr sz="9600" u="none" spc="-285" dirty="0">
                <a:latin typeface="Arial"/>
                <a:cs typeface="Arial"/>
              </a:rPr>
              <a:t>YOU</a:t>
            </a:r>
            <a:endParaRPr sz="9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33680"/>
            <a:ext cx="8763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229" dirty="0"/>
              <a:t>Content</a:t>
            </a:r>
            <a:r>
              <a:rPr sz="4000" u="none" spc="-165" dirty="0"/>
              <a:t> </a:t>
            </a:r>
            <a:r>
              <a:rPr sz="4000" u="none" spc="-240" dirty="0"/>
              <a:t>Of</a:t>
            </a:r>
            <a:r>
              <a:rPr sz="4000" u="none" spc="-155" dirty="0"/>
              <a:t> </a:t>
            </a:r>
            <a:r>
              <a:rPr sz="4000" u="none" spc="-190" dirty="0"/>
              <a:t>My</a:t>
            </a:r>
            <a:r>
              <a:rPr sz="4000" u="none" spc="-155" dirty="0"/>
              <a:t> </a:t>
            </a:r>
            <a:r>
              <a:rPr sz="4000" u="none" spc="-315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800" y="1604010"/>
            <a:ext cx="7543800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-10" dirty="0">
                <a:latin typeface="Verdana"/>
                <a:cs typeface="Verdana"/>
              </a:rPr>
              <a:t>Introduction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55" dirty="0">
                <a:latin typeface="Verdana"/>
                <a:cs typeface="Verdana"/>
              </a:rPr>
              <a:t>Some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Key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Data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90" dirty="0">
                <a:latin typeface="Verdana"/>
                <a:cs typeface="Verdana"/>
              </a:rPr>
              <a:t>Single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Line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Diagram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30" dirty="0">
                <a:latin typeface="Verdana"/>
                <a:cs typeface="Verdana"/>
              </a:rPr>
              <a:t>Control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Room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25" dirty="0">
                <a:latin typeface="Verdana"/>
                <a:cs typeface="Verdana"/>
              </a:rPr>
              <a:t>Transformer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60" dirty="0">
                <a:latin typeface="Verdana"/>
                <a:cs typeface="Verdana"/>
              </a:rPr>
              <a:t>Current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Transformer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35" dirty="0">
                <a:latin typeface="Verdana"/>
                <a:cs typeface="Verdana"/>
              </a:rPr>
              <a:t>Potential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Transformer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10" dirty="0">
                <a:latin typeface="Verdana"/>
                <a:cs typeface="Verdana"/>
              </a:rPr>
              <a:t>Isolator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20" dirty="0">
                <a:latin typeface="Verdana"/>
                <a:cs typeface="Verdana"/>
              </a:rPr>
              <a:t>Protection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Used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200" dirty="0">
                <a:latin typeface="Verdana"/>
                <a:cs typeface="Verdana"/>
              </a:rPr>
              <a:t>In</a:t>
            </a:r>
            <a:r>
              <a:rPr sz="2000" spc="-135" dirty="0">
                <a:latin typeface="Verdana"/>
                <a:cs typeface="Verdana"/>
              </a:rPr>
              <a:t> Sub-</a:t>
            </a:r>
            <a:r>
              <a:rPr sz="2000" spc="-10" dirty="0">
                <a:latin typeface="Verdana"/>
                <a:cs typeface="Verdana"/>
              </a:rPr>
              <a:t>Station</a:t>
            </a:r>
            <a:endParaRPr sz="20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spc="-65" dirty="0">
                <a:latin typeface="Verdana"/>
                <a:cs typeface="Verdana"/>
              </a:rPr>
              <a:t>Lightning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Arrester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-60" dirty="0">
                <a:latin typeface="Verdana"/>
                <a:cs typeface="Verdana"/>
              </a:rPr>
              <a:t>CVT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(Constant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Voltage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Transformer)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40" dirty="0">
                <a:latin typeface="Verdana"/>
                <a:cs typeface="Verdana"/>
              </a:rPr>
              <a:t>Circuit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Breaker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70" dirty="0">
                <a:latin typeface="Verdana"/>
                <a:cs typeface="Verdana"/>
              </a:rPr>
              <a:t>Important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Circuit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Breakers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10" dirty="0">
                <a:latin typeface="Verdana"/>
                <a:cs typeface="Verdana"/>
              </a:rPr>
              <a:t>Relays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10" dirty="0">
                <a:latin typeface="Verdana"/>
                <a:cs typeface="Verdana"/>
              </a:rPr>
              <a:t>Earthing</a:t>
            </a:r>
            <a:endParaRPr sz="20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spc="-10" dirty="0">
                <a:latin typeface="Verdana"/>
                <a:cs typeface="Verdana"/>
              </a:rPr>
              <a:t>Conclusion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44639"/>
            <a:ext cx="9906000" cy="864723"/>
          </a:xfrm>
          <a:prstGeom prst="rect">
            <a:avLst/>
          </a:prstGeom>
        </p:spPr>
        <p:txBody>
          <a:bodyPr vert="horz" wrap="square" lIns="0" tIns="246760" rIns="0" bIns="0" rtlCol="0">
            <a:spAutoFit/>
          </a:bodyPr>
          <a:lstStyle/>
          <a:p>
            <a:pPr marL="1130300">
              <a:lnSpc>
                <a:spcPct val="100000"/>
              </a:lnSpc>
              <a:spcBef>
                <a:spcPts val="95"/>
              </a:spcBef>
            </a:pPr>
            <a:r>
              <a:rPr sz="40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665" y="1432001"/>
            <a:ext cx="9811385" cy="5291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435609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60" dirty="0">
                <a:latin typeface="Verdana"/>
                <a:cs typeface="Verdana"/>
              </a:rPr>
              <a:t>India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has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been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divided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into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five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regions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for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power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system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planning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and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operation. 	</a:t>
            </a:r>
            <a:r>
              <a:rPr sz="2400" spc="-105" dirty="0">
                <a:latin typeface="Verdana"/>
                <a:cs typeface="Verdana"/>
              </a:rPr>
              <a:t>These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regions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Northern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region,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Western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region,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Eastern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region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and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North- 	</a:t>
            </a:r>
            <a:r>
              <a:rPr sz="2400" spc="-45" dirty="0">
                <a:latin typeface="Verdana"/>
                <a:cs typeface="Verdana"/>
              </a:rPr>
              <a:t>eastern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region.</a:t>
            </a:r>
            <a:endParaRPr sz="24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70" dirty="0">
                <a:latin typeface="Verdana"/>
                <a:cs typeface="Verdana"/>
              </a:rPr>
              <a:t>Present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almost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290" dirty="0">
                <a:latin typeface="Verdana"/>
                <a:cs typeface="Verdana"/>
              </a:rPr>
              <a:t>70%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the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population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is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enjoying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fruits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electricity.</a:t>
            </a:r>
            <a:endParaRPr sz="2400" dirty="0">
              <a:latin typeface="Verdana"/>
              <a:cs typeface="Verdana"/>
            </a:endParaRPr>
          </a:p>
          <a:p>
            <a:pPr marL="299085" marR="798195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114" dirty="0">
                <a:latin typeface="Verdana"/>
                <a:cs typeface="Verdana"/>
              </a:rPr>
              <a:t>The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present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day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electricity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power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system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is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155" dirty="0">
                <a:latin typeface="Verdana"/>
                <a:cs typeface="Verdana"/>
              </a:rPr>
              <a:t>AC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i.e.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electric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power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is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generated, </a:t>
            </a:r>
            <a:r>
              <a:rPr sz="2400" spc="-70" dirty="0">
                <a:latin typeface="Verdana"/>
                <a:cs typeface="Verdana"/>
              </a:rPr>
              <a:t>transmitted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and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distributed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in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form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alternating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current.</a:t>
            </a:r>
            <a:endParaRPr sz="24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114" dirty="0">
                <a:latin typeface="Verdana"/>
                <a:cs typeface="Verdana"/>
              </a:rPr>
              <a:t>The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electric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power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is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produced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power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station,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which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located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favourable </a:t>
            </a:r>
            <a:r>
              <a:rPr sz="2400" dirty="0">
                <a:latin typeface="Verdana"/>
                <a:cs typeface="Verdana"/>
              </a:rPr>
              <a:t>place,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generally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quite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away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from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consumers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8911687" cy="1280890"/>
          </a:xfrm>
          <a:prstGeom prst="rect">
            <a:avLst/>
          </a:prstGeom>
        </p:spPr>
        <p:txBody>
          <a:bodyPr vert="horz" wrap="square" lIns="0" tIns="279323" rIns="0" bIns="0" rtlCol="0">
            <a:spAutoFit/>
          </a:bodyPr>
          <a:lstStyle/>
          <a:p>
            <a:pPr marL="1141095">
              <a:lnSpc>
                <a:spcPct val="100000"/>
              </a:lnSpc>
              <a:spcBef>
                <a:spcPts val="95"/>
              </a:spcBef>
            </a:pPr>
            <a:r>
              <a:rPr spc="-295" dirty="0"/>
              <a:t>SOME</a:t>
            </a:r>
            <a:r>
              <a:rPr spc="-165" dirty="0"/>
              <a:t> </a:t>
            </a:r>
            <a:r>
              <a:rPr spc="-415" dirty="0"/>
              <a:t>KEY</a:t>
            </a:r>
            <a:r>
              <a:rPr spc="-165" dirty="0"/>
              <a:t> </a:t>
            </a:r>
            <a:r>
              <a:rPr spc="-36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1544216"/>
            <a:ext cx="6755130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3010535" algn="l"/>
                <a:tab pos="3341370" algn="l"/>
              </a:tabLst>
            </a:pPr>
            <a:r>
              <a:rPr sz="2000" spc="-135" dirty="0">
                <a:latin typeface="Verdana"/>
                <a:cs typeface="Verdana"/>
              </a:rPr>
              <a:t>Sub-</a:t>
            </a:r>
            <a:r>
              <a:rPr sz="2000" spc="-60" dirty="0">
                <a:latin typeface="Verdana"/>
                <a:cs typeface="Verdana"/>
              </a:rPr>
              <a:t>station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Capacity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35" dirty="0">
                <a:latin typeface="Verdana"/>
                <a:cs typeface="Verdana"/>
              </a:rPr>
              <a:t>33/11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KV</a:t>
            </a:r>
            <a:endParaRPr sz="2000" dirty="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-120" dirty="0">
                <a:latin typeface="Verdana"/>
                <a:cs typeface="Verdana"/>
              </a:rPr>
              <a:t>The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equipment's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shall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be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suitable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for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the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system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whose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are </a:t>
            </a:r>
            <a:r>
              <a:rPr sz="2000" spc="-60" dirty="0">
                <a:latin typeface="Verdana"/>
                <a:cs typeface="Verdana"/>
              </a:rPr>
              <a:t>as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below-</a:t>
            </a:r>
            <a:endParaRPr sz="20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8450" algn="l"/>
                <a:tab pos="3260725" algn="l"/>
                <a:tab pos="3527425" algn="l"/>
              </a:tabLst>
            </a:pPr>
            <a:r>
              <a:rPr sz="2000" spc="-30" dirty="0">
                <a:latin typeface="Verdana"/>
                <a:cs typeface="Verdana"/>
              </a:rPr>
              <a:t>Nominal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45" dirty="0">
                <a:latin typeface="Verdana"/>
                <a:cs typeface="Verdana"/>
              </a:rPr>
              <a:t>System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Voltage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45" dirty="0">
                <a:latin typeface="Verdana"/>
                <a:cs typeface="Verdana"/>
              </a:rPr>
              <a:t>132/32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KV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  <a:tab pos="3277235" algn="l"/>
                <a:tab pos="3543935" algn="l"/>
              </a:tabLst>
            </a:pPr>
            <a:r>
              <a:rPr sz="2000" spc="-75" dirty="0">
                <a:latin typeface="Verdana"/>
                <a:cs typeface="Verdana"/>
              </a:rPr>
              <a:t>Highest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140" dirty="0">
                <a:latin typeface="Verdana"/>
                <a:cs typeface="Verdana"/>
              </a:rPr>
              <a:t>System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Voltage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20" dirty="0">
                <a:latin typeface="Verdana"/>
                <a:cs typeface="Verdana"/>
              </a:rPr>
              <a:t>145KV/36KV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50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Hz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  <a:tab pos="3322954" algn="l"/>
                <a:tab pos="3653790" algn="l"/>
              </a:tabLst>
            </a:pPr>
            <a:r>
              <a:rPr sz="2000" spc="-10" dirty="0">
                <a:latin typeface="Verdana"/>
                <a:cs typeface="Verdana"/>
              </a:rPr>
              <a:t>Frequency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70" dirty="0">
                <a:latin typeface="Verdana"/>
                <a:cs typeface="Verdana"/>
              </a:rPr>
              <a:t>50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Hz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  <a:tab pos="3274060" algn="l"/>
                <a:tab pos="3667760" algn="l"/>
              </a:tabLst>
            </a:pPr>
            <a:r>
              <a:rPr sz="2000" spc="-30" dirty="0">
                <a:latin typeface="Verdana"/>
                <a:cs typeface="Verdana"/>
              </a:rPr>
              <a:t>Number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phases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3</a:t>
            </a:r>
            <a:endParaRPr sz="20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299085" algn="l"/>
                <a:tab pos="3279140" algn="l"/>
                <a:tab pos="3545840" algn="l"/>
              </a:tabLst>
            </a:pPr>
            <a:r>
              <a:rPr sz="2000" spc="-45" dirty="0">
                <a:latin typeface="Verdana"/>
                <a:cs typeface="Verdana"/>
              </a:rPr>
              <a:t>Neutral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Earthing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0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0" dirty="0">
                <a:latin typeface="Verdana"/>
                <a:cs typeface="Verdana"/>
              </a:rPr>
              <a:t>Solidly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effectively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earthing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95510"/>
            <a:ext cx="8911687" cy="794575"/>
          </a:xfrm>
          <a:prstGeom prst="rect">
            <a:avLst/>
          </a:prstGeom>
        </p:spPr>
        <p:txBody>
          <a:bodyPr vert="horz" wrap="square" lIns="0" tIns="238251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95"/>
              </a:spcBef>
            </a:pPr>
            <a:r>
              <a:rPr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3533" y="1286002"/>
            <a:ext cx="8472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latin typeface="Verdana"/>
                <a:cs typeface="Verdana"/>
              </a:rPr>
              <a:t>A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Single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Line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Diagram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195" dirty="0">
                <a:latin typeface="Verdana"/>
                <a:cs typeface="Verdana"/>
              </a:rPr>
              <a:t>(SLD)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55" dirty="0">
                <a:latin typeface="Verdana"/>
                <a:cs typeface="Verdana"/>
              </a:rPr>
              <a:t>an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35" dirty="0">
                <a:latin typeface="Verdana"/>
                <a:cs typeface="Verdana"/>
              </a:rPr>
              <a:t>Electrical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140" dirty="0">
                <a:latin typeface="Verdana"/>
                <a:cs typeface="Verdana"/>
              </a:rPr>
              <a:t>System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190" dirty="0">
                <a:latin typeface="Verdana"/>
                <a:cs typeface="Verdana"/>
              </a:rPr>
              <a:t>is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the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Line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Diagram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the </a:t>
            </a:r>
            <a:r>
              <a:rPr spc="80" dirty="0">
                <a:latin typeface="Verdana"/>
                <a:cs typeface="Verdana"/>
              </a:rPr>
              <a:t>concemed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Electrical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130" dirty="0">
                <a:latin typeface="Verdana"/>
                <a:cs typeface="Verdana"/>
              </a:rPr>
              <a:t>System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which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35" dirty="0">
                <a:latin typeface="Verdana"/>
                <a:cs typeface="Verdana"/>
              </a:rPr>
              <a:t>includes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all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the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required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Electrical </a:t>
            </a:r>
            <a:r>
              <a:rPr spc="-45" dirty="0">
                <a:latin typeface="Verdana"/>
                <a:cs typeface="Verdana"/>
              </a:rPr>
              <a:t>Equipment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connection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sequence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wise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from</a:t>
            </a:r>
            <a:r>
              <a:rPr spc="-7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the</a:t>
            </a:r>
            <a:r>
              <a:rPr spc="-45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point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-7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entrance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Power </a:t>
            </a:r>
            <a:r>
              <a:rPr dirty="0">
                <a:latin typeface="Verdana"/>
                <a:cs typeface="Verdana"/>
              </a:rPr>
              <a:t>up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to</a:t>
            </a:r>
            <a:r>
              <a:rPr spc="-8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the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end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the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scope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the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mentioned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Work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1" y="2505234"/>
            <a:ext cx="8839200" cy="42765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53019"/>
            <a:ext cx="694270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5773420" cy="456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120" dirty="0">
                <a:latin typeface="Verdana"/>
                <a:cs typeface="Verdana"/>
              </a:rPr>
              <a:t>The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diagram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made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control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panel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known </a:t>
            </a:r>
            <a:r>
              <a:rPr sz="2400" spc="-60" dirty="0">
                <a:latin typeface="Verdana"/>
                <a:cs typeface="Verdana"/>
              </a:rPr>
              <a:t>as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mimic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diagram.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Colors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signals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are </a:t>
            </a:r>
            <a:r>
              <a:rPr sz="2400" spc="-50" dirty="0">
                <a:latin typeface="Verdana"/>
                <a:cs typeface="Verdana"/>
              </a:rPr>
              <a:t>synchronized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follows </a:t>
            </a:r>
            <a:r>
              <a:rPr sz="2400" spc="-50" dirty="0">
                <a:latin typeface="Verdana"/>
                <a:cs typeface="Verdana"/>
              </a:rPr>
              <a:t>-</a:t>
            </a:r>
            <a:endParaRPr sz="2400" dirty="0">
              <a:latin typeface="Verdana"/>
              <a:cs typeface="Verdana"/>
            </a:endParaRPr>
          </a:p>
          <a:p>
            <a:pPr marL="672465" marR="255270" lvl="1" indent="-287020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672465" algn="l"/>
              </a:tabLst>
            </a:pPr>
            <a:r>
              <a:rPr sz="2400" spc="-55" dirty="0">
                <a:solidFill>
                  <a:srgbClr val="FF0000"/>
                </a:solidFill>
                <a:latin typeface="Verdana"/>
                <a:cs typeface="Verdana"/>
              </a:rPr>
              <a:t>Red-</a:t>
            </a:r>
            <a:r>
              <a:rPr sz="2400" spc="-114" dirty="0">
                <a:solidFill>
                  <a:srgbClr val="FF0000"/>
                </a:solidFill>
                <a:latin typeface="Verdana"/>
                <a:cs typeface="Verdana"/>
              </a:rPr>
              <a:t>For</a:t>
            </a:r>
            <a:r>
              <a:rPr sz="2400" spc="-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Verdana"/>
                <a:cs typeface="Verdana"/>
              </a:rPr>
              <a:t>circuit</a:t>
            </a:r>
            <a:r>
              <a:rPr sz="24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Verdana"/>
                <a:cs typeface="Verdana"/>
              </a:rPr>
              <a:t>breaker</a:t>
            </a:r>
            <a:r>
              <a:rPr sz="24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Verdana"/>
                <a:cs typeface="Verdana"/>
              </a:rPr>
              <a:t>or</a:t>
            </a:r>
            <a:r>
              <a:rPr sz="24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Verdana"/>
                <a:cs typeface="Verdana"/>
              </a:rPr>
              <a:t>isolator</a:t>
            </a:r>
            <a:r>
              <a:rPr sz="24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F0000"/>
                </a:solidFill>
                <a:latin typeface="Verdana"/>
                <a:cs typeface="Verdana"/>
              </a:rPr>
              <a:t>switch</a:t>
            </a:r>
            <a:r>
              <a:rPr sz="2400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FF0000"/>
                </a:solidFill>
                <a:latin typeface="Verdana"/>
                <a:cs typeface="Verdana"/>
              </a:rPr>
              <a:t>is</a:t>
            </a:r>
            <a:r>
              <a:rPr sz="24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Verdana"/>
                <a:cs typeface="Verdana"/>
              </a:rPr>
              <a:t>in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closed</a:t>
            </a: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position.</a:t>
            </a:r>
            <a:endParaRPr sz="2400" dirty="0">
              <a:latin typeface="Verdana"/>
              <a:cs typeface="Verdana"/>
            </a:endParaRPr>
          </a:p>
          <a:p>
            <a:pPr marL="672465" lvl="1" indent="-286385">
              <a:lnSpc>
                <a:spcPct val="100000"/>
              </a:lnSpc>
              <a:spcBef>
                <a:spcPts val="1265"/>
              </a:spcBef>
              <a:buFont typeface="Wingdings"/>
              <a:buChar char=""/>
              <a:tabLst>
                <a:tab pos="672465" algn="l"/>
              </a:tabLst>
            </a:pPr>
            <a:r>
              <a:rPr sz="2400" spc="-35" dirty="0">
                <a:solidFill>
                  <a:srgbClr val="00AF50"/>
                </a:solidFill>
                <a:latin typeface="Verdana"/>
                <a:cs typeface="Verdana"/>
              </a:rPr>
              <a:t>Green-</a:t>
            </a:r>
            <a:r>
              <a:rPr sz="2400" spc="-114" dirty="0">
                <a:solidFill>
                  <a:srgbClr val="00AF50"/>
                </a:solidFill>
                <a:latin typeface="Verdana"/>
                <a:cs typeface="Verdana"/>
              </a:rPr>
              <a:t>For</a:t>
            </a:r>
            <a:r>
              <a:rPr sz="2400" spc="-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AF50"/>
                </a:solidFill>
                <a:latin typeface="Verdana"/>
                <a:cs typeface="Verdana"/>
              </a:rPr>
              <a:t>circuit</a:t>
            </a:r>
            <a:r>
              <a:rPr sz="2400" spc="-10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AF50"/>
                </a:solidFill>
                <a:latin typeface="Verdana"/>
                <a:cs typeface="Verdana"/>
              </a:rPr>
              <a:t>breaker</a:t>
            </a:r>
            <a:r>
              <a:rPr sz="2400" spc="-5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00AF50"/>
                </a:solidFill>
                <a:latin typeface="Verdana"/>
                <a:cs typeface="Verdana"/>
              </a:rPr>
              <a:t>is</a:t>
            </a:r>
            <a:r>
              <a:rPr sz="2400" spc="-8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00AF50"/>
                </a:solidFill>
                <a:latin typeface="Verdana"/>
                <a:cs typeface="Verdana"/>
              </a:rPr>
              <a:t>in</a:t>
            </a:r>
            <a:r>
              <a:rPr sz="2400" spc="-10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AF50"/>
                </a:solidFill>
                <a:latin typeface="Verdana"/>
                <a:cs typeface="Verdana"/>
              </a:rPr>
              <a:t>open</a:t>
            </a:r>
            <a:r>
              <a:rPr sz="2400" spc="-6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Verdana"/>
                <a:cs typeface="Verdana"/>
              </a:rPr>
              <a:t>condition.</a:t>
            </a:r>
            <a:endParaRPr sz="2400" dirty="0">
              <a:latin typeface="Verdana"/>
              <a:cs typeface="Verdana"/>
            </a:endParaRPr>
          </a:p>
          <a:p>
            <a:pPr marL="672465" lvl="1" indent="-286385">
              <a:lnSpc>
                <a:spcPct val="100000"/>
              </a:lnSpc>
              <a:spcBef>
                <a:spcPts val="1775"/>
              </a:spcBef>
              <a:buFont typeface="Wingdings"/>
              <a:buChar char=""/>
              <a:tabLst>
                <a:tab pos="672465" algn="l"/>
              </a:tabLst>
            </a:pPr>
            <a:r>
              <a:rPr sz="2400" spc="-45" dirty="0">
                <a:solidFill>
                  <a:srgbClr val="FFC000"/>
                </a:solidFill>
                <a:latin typeface="Verdana"/>
                <a:cs typeface="Verdana"/>
              </a:rPr>
              <a:t>Amber-Indicates</a:t>
            </a:r>
            <a:r>
              <a:rPr sz="2400" spc="-10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FC000"/>
                </a:solidFill>
                <a:latin typeface="Verdana"/>
                <a:cs typeface="Verdana"/>
              </a:rPr>
              <a:t>spring</a:t>
            </a:r>
            <a:r>
              <a:rPr sz="2400" spc="-95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FFC000"/>
                </a:solidFill>
                <a:latin typeface="Verdana"/>
                <a:cs typeface="Verdana"/>
              </a:rPr>
              <a:t>is</a:t>
            </a:r>
            <a:r>
              <a:rPr sz="2400" spc="-12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Verdana"/>
                <a:cs typeface="Verdana"/>
              </a:rPr>
              <a:t>charged</a:t>
            </a:r>
            <a:r>
              <a:rPr sz="1800" spc="-10" dirty="0">
                <a:solidFill>
                  <a:srgbClr val="FFC000"/>
                </a:solidFill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6902" y="653020"/>
            <a:ext cx="4746498" cy="5900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13956"/>
            <a:ext cx="8911687" cy="705244"/>
          </a:xfrm>
          <a:prstGeom prst="rect">
            <a:avLst/>
          </a:prstGeom>
        </p:spPr>
        <p:txBody>
          <a:bodyPr vert="horz" wrap="square" lIns="0" tIns="149783" rIns="0" bIns="0" rtlCol="0">
            <a:spAutoFit/>
          </a:bodyPr>
          <a:lstStyle/>
          <a:p>
            <a:pPr marL="1532255">
              <a:lnSpc>
                <a:spcPct val="100000"/>
              </a:lnSpc>
              <a:spcBef>
                <a:spcPts val="95"/>
              </a:spcBef>
            </a:pP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355070"/>
            <a:ext cx="5770880" cy="5047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95" dirty="0">
                <a:latin typeface="Verdana"/>
                <a:cs typeface="Verdana"/>
              </a:rPr>
              <a:t>A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transformer </a:t>
            </a:r>
            <a:r>
              <a:rPr sz="2400" spc="-190" dirty="0">
                <a:latin typeface="Verdana"/>
                <a:cs typeface="Verdana"/>
              </a:rPr>
              <a:t>is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electrical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device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that</a:t>
            </a:r>
            <a:r>
              <a:rPr sz="2400" spc="-85" dirty="0">
                <a:latin typeface="Verdana"/>
                <a:cs typeface="Verdana"/>
              </a:rPr>
              <a:t> transfers </a:t>
            </a:r>
            <a:r>
              <a:rPr sz="2400" spc="-25" dirty="0">
                <a:latin typeface="Verdana"/>
                <a:cs typeface="Verdana"/>
              </a:rPr>
              <a:t>energy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between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two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or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more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circuits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through </a:t>
            </a:r>
            <a:r>
              <a:rPr sz="2400" dirty="0">
                <a:latin typeface="Verdana"/>
                <a:cs typeface="Verdana"/>
              </a:rPr>
              <a:t>electromagnetic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induction.</a:t>
            </a:r>
            <a:endParaRPr sz="24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045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195" dirty="0">
                <a:latin typeface="Verdana"/>
                <a:cs typeface="Verdana"/>
              </a:rPr>
              <a:t>In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132/33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KV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Sub-</a:t>
            </a:r>
            <a:r>
              <a:rPr sz="2400" spc="-60" dirty="0">
                <a:latin typeface="Verdana"/>
                <a:cs typeface="Verdana"/>
              </a:rPr>
              <a:t>station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lang="en-IN" sz="2400" dirty="0">
                <a:latin typeface="Verdana"/>
                <a:cs typeface="Verdana"/>
              </a:rPr>
              <a:t>at</a:t>
            </a:r>
            <a:r>
              <a:rPr lang="en-IN" sz="2400" spc="-45" dirty="0">
                <a:latin typeface="Verdana"/>
                <a:cs typeface="Verdana"/>
              </a:rPr>
              <a:t> </a:t>
            </a:r>
            <a:r>
              <a:rPr lang="en-US" sz="2400" spc="-45" dirty="0">
                <a:latin typeface="Verdana"/>
                <a:cs typeface="Verdana"/>
              </a:rPr>
              <a:t>Chandpur, Bijnor </a:t>
            </a:r>
            <a:r>
              <a:rPr sz="2400" spc="-10" dirty="0">
                <a:latin typeface="Verdana"/>
                <a:cs typeface="Verdana"/>
              </a:rPr>
              <a:t>(U.P),</a:t>
            </a:r>
            <a:endParaRPr sz="24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two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types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transformers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provided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-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400" dirty="0">
              <a:latin typeface="Verdana"/>
              <a:cs typeface="Verdana"/>
            </a:endParaRPr>
          </a:p>
          <a:p>
            <a:pPr marL="1312545" lvl="1" indent="-286385">
              <a:lnSpc>
                <a:spcPct val="100000"/>
              </a:lnSpc>
              <a:buFont typeface="Wingdings"/>
              <a:buChar char=""/>
              <a:tabLst>
                <a:tab pos="1312545" algn="l"/>
              </a:tabLst>
            </a:pPr>
            <a:r>
              <a:rPr sz="2400" spc="-135" dirty="0">
                <a:latin typeface="Verdana"/>
                <a:cs typeface="Verdana"/>
              </a:rPr>
              <a:t>Inter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Connecting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transformer.</a:t>
            </a:r>
            <a:endParaRPr sz="2400" dirty="0">
              <a:latin typeface="Verdana"/>
              <a:cs typeface="Verdana"/>
            </a:endParaRPr>
          </a:p>
          <a:p>
            <a:pPr marL="1312545" lvl="1" indent="-28638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1312545" algn="l"/>
              </a:tabLst>
            </a:pPr>
            <a:r>
              <a:rPr sz="2400" spc="-25" dirty="0">
                <a:latin typeface="Verdana"/>
                <a:cs typeface="Verdana"/>
              </a:rPr>
              <a:t>Miscellaneous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Transformer.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2579" y="1335405"/>
            <a:ext cx="4562221" cy="4684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83179"/>
            <a:ext cx="8911687" cy="736021"/>
          </a:xfrm>
          <a:prstGeom prst="rect">
            <a:avLst/>
          </a:prstGeom>
        </p:spPr>
        <p:txBody>
          <a:bodyPr vert="horz" wrap="square" lIns="0" tIns="180263" rIns="0" bIns="0" rtlCol="0">
            <a:spAutoFit/>
          </a:bodyPr>
          <a:lstStyle/>
          <a:p>
            <a:pPr marL="629920">
              <a:lnSpc>
                <a:spcPct val="100000"/>
              </a:lnSpc>
              <a:spcBef>
                <a:spcPts val="95"/>
              </a:spcBef>
            </a:pPr>
            <a:r>
              <a:rPr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301241"/>
            <a:ext cx="6894195" cy="361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114" dirty="0">
                <a:latin typeface="Verdana"/>
                <a:cs typeface="Verdana"/>
              </a:rPr>
              <a:t>They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commonly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used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in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metering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and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protective </a:t>
            </a:r>
            <a:r>
              <a:rPr sz="2400" spc="-45" dirty="0">
                <a:latin typeface="Verdana"/>
                <a:cs typeface="Verdana"/>
              </a:rPr>
              <a:t>relaying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in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the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electrical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power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industry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where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they facilitate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safety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measurement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large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currents,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often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presence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high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voltages.</a:t>
            </a:r>
            <a:endParaRPr sz="2400" dirty="0">
              <a:latin typeface="Verdana"/>
              <a:cs typeface="Verdana"/>
            </a:endParaRPr>
          </a:p>
          <a:p>
            <a:pPr marL="299085" marR="183515" indent="-287020">
              <a:lnSpc>
                <a:spcPct val="100000"/>
              </a:lnSpc>
              <a:spcBef>
                <a:spcPts val="2165"/>
              </a:spcBef>
              <a:buFont typeface="Wingdings"/>
              <a:buChar char=""/>
              <a:tabLst>
                <a:tab pos="299085" algn="l"/>
              </a:tabLst>
            </a:pPr>
            <a:r>
              <a:rPr sz="2400" spc="-114" dirty="0">
                <a:latin typeface="Verdana"/>
                <a:cs typeface="Verdana"/>
              </a:rPr>
              <a:t>The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CT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acts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constant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current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series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device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with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an </a:t>
            </a:r>
            <a:r>
              <a:rPr sz="2400" dirty="0">
                <a:latin typeface="Verdana"/>
                <a:cs typeface="Verdana"/>
              </a:rPr>
              <a:t>apparent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power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burden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fraction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that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high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voltage </a:t>
            </a:r>
            <a:r>
              <a:rPr sz="2400" spc="-80" dirty="0">
                <a:latin typeface="Verdana"/>
                <a:cs typeface="Verdana"/>
              </a:rPr>
              <a:t>primary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circuit.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rcRect b="6462"/>
          <a:stretch/>
        </p:blipFill>
        <p:spPr>
          <a:xfrm>
            <a:off x="7696200" y="698789"/>
            <a:ext cx="4191000" cy="54604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978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Century Gothic</vt:lpstr>
      <vt:lpstr>Palladio Uralic</vt:lpstr>
      <vt:lpstr>Times New Roman</vt:lpstr>
      <vt:lpstr>URW Gothic</vt:lpstr>
      <vt:lpstr>Verdana</vt:lpstr>
      <vt:lpstr>Wingdings</vt:lpstr>
      <vt:lpstr>Wingdings 3</vt:lpstr>
      <vt:lpstr>Wisp</vt:lpstr>
      <vt:lpstr>PowerPoint Presentation</vt:lpstr>
      <vt:lpstr>WELCOME TO PRESENTATION OF INDUSTIAL TRAINING </vt:lpstr>
      <vt:lpstr>Content Of My Presentation</vt:lpstr>
      <vt:lpstr>INTRODUCTION</vt:lpstr>
      <vt:lpstr>SOME KEY DATA</vt:lpstr>
      <vt:lpstr>SINGLE  LINE  DIAGRAM</vt:lpstr>
      <vt:lpstr>CONTROL ROOM</vt:lpstr>
      <vt:lpstr>TRANSFORMER</vt:lpstr>
      <vt:lpstr>CURRENT  TRANSFORMER</vt:lpstr>
      <vt:lpstr>POTENTIAL TRANSFORMER</vt:lpstr>
      <vt:lpstr>ISOLATOR</vt:lpstr>
      <vt:lpstr>PROTECTION USED IN SUB-STATION</vt:lpstr>
      <vt:lpstr>LIGHTNING ARRESTER</vt:lpstr>
      <vt:lpstr>CONSTANT  VOLTAGE TRANSFORMER (CVT)</vt:lpstr>
      <vt:lpstr>CIRCUIT BREAKER</vt:lpstr>
      <vt:lpstr>IMPORTANT CIRCUIT  BREAKERS</vt:lpstr>
      <vt:lpstr>RELAYS</vt:lpstr>
      <vt:lpstr>EARTHING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Komal kumar</dc:creator>
  <cp:lastModifiedBy>shivam gupta</cp:lastModifiedBy>
  <cp:revision>4</cp:revision>
  <dcterms:created xsi:type="dcterms:W3CDTF">2024-10-14T08:57:37Z</dcterms:created>
  <dcterms:modified xsi:type="dcterms:W3CDTF">2025-01-25T22:29:44Z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2024-10-14T00:00:00Z</vt:filetime>
  </property>
  <property fmtid="{D5CDD505-2E9C-101B-9397-08002B2CF9AE}" pid="5" name="Producer">
    <vt:lpwstr>3-Heights(TM) PDF Security Shell 4.8.25.2 (http://www.pdf-tools.com)</vt:lpwstr>
  </property>
</Properties>
</file>