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hivam.rattan@georgebrown.com" TargetMode="External"/><Relationship Id="rId3" Type="http://schemas.openxmlformats.org/officeDocument/2006/relationships/hyperlink" Target="https://www.linkedin.com/in/shivamrattan/" TargetMode="External"/><Relationship Id="rId4" Type="http://schemas.openxmlformats.org/officeDocument/2006/relationships/hyperlink" Target="https://github.com/shivamrulz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ivam Rattan (GBC Blockchain development course - 2020-21 - Student id: 101339648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Shivam Rattan (GBC Blockchain development course - 2020-21 - Student id: 101339648)</a:t>
            </a:r>
          </a:p>
        </p:txBody>
      </p:sp>
      <p:sp>
        <p:nvSpPr>
          <p:cNvPr id="152" name="Better Credit Burea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Credit Bureau</a:t>
            </a:r>
          </a:p>
        </p:txBody>
      </p:sp>
      <p:sp>
        <p:nvSpPr>
          <p:cNvPr id="153" name="A BCDV1014 - DAPP2 capstone project 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>
                <a:solidFill>
                  <a:srgbClr val="FFFFFF"/>
                </a:solidFill>
              </a:rPr>
              <a:t>BCDV1014</a:t>
            </a:r>
            <a:r>
              <a:t> - </a:t>
            </a:r>
            <a:r>
              <a:rPr>
                <a:solidFill>
                  <a:srgbClr val="FFFFFF"/>
                </a:solidFill>
              </a:rPr>
              <a:t>DAPP2</a:t>
            </a:r>
            <a:r>
              <a:t> capstone project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CB (Better Credit Bureau) - A Hyperledger fabric approach to credit monitoring"/>
          <p:cNvSpPr txBox="1"/>
          <p:nvPr>
            <p:ph type="title"/>
          </p:nvPr>
        </p:nvSpPr>
        <p:spPr>
          <a:xfrm>
            <a:off x="1206498" y="2461096"/>
            <a:ext cx="21971004" cy="2390375"/>
          </a:xfrm>
          <a:prstGeom prst="rect">
            <a:avLst/>
          </a:prstGeom>
        </p:spPr>
        <p:txBody>
          <a:bodyPr/>
          <a:lstStyle>
            <a:lvl1pPr defTabSz="1755604">
              <a:defRPr spc="-167" sz="8352"/>
            </a:lvl1pPr>
          </a:lstStyle>
          <a:p>
            <a:pPr/>
            <a:r>
              <a:t>BCB (Better Credit Bureau) - A Hyperledger fabric approach to credit monitoring</a:t>
            </a:r>
          </a:p>
        </p:txBody>
      </p:sp>
      <p:sp>
        <p:nvSpPr>
          <p:cNvPr id="177" name="- Globally 5,000 CC transactions happen per second; HLF blockchain supports up to 13,000…"/>
          <p:cNvSpPr txBox="1"/>
          <p:nvPr>
            <p:ph type="body" idx="4294967295"/>
          </p:nvPr>
        </p:nvSpPr>
        <p:spPr>
          <a:xfrm>
            <a:off x="1206500" y="5088978"/>
            <a:ext cx="21971000" cy="7603809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Globally 5,000 CC transactions happen per second; HLF blockchain </a:t>
            </a:r>
            <a:r>
              <a:rPr>
                <a:solidFill>
                  <a:srgbClr val="FFFFFF"/>
                </a:solidFill>
              </a:rPr>
              <a:t>supports up to 13,000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Private Permissioned nature of HLF provides </a:t>
            </a:r>
            <a:r>
              <a:rPr>
                <a:solidFill>
                  <a:srgbClr val="FFFFFF"/>
                </a:solidFill>
              </a:rPr>
              <a:t>RBAC, immutability, and security</a:t>
            </a:r>
            <a:r>
              <a:t>, while </a:t>
            </a:r>
            <a:r>
              <a:rPr>
                <a:solidFill>
                  <a:srgbClr val="FFFFFF"/>
                </a:solidFill>
              </a:rPr>
              <a:t>not compromising on speed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1 BCB account</a:t>
            </a:r>
            <a:r>
              <a:t> per earthling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Benefits"/>
          <p:cNvSpPr txBox="1"/>
          <p:nvPr>
            <p:ph type="title"/>
          </p:nvPr>
        </p:nvSpPr>
        <p:spPr>
          <a:xfrm>
            <a:off x="1206498" y="371972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Key Benefits</a:t>
            </a:r>
          </a:p>
        </p:txBody>
      </p:sp>
      <p:sp>
        <p:nvSpPr>
          <p:cNvPr id="180" name="- Credit history gets internationally synchronised…"/>
          <p:cNvSpPr txBox="1"/>
          <p:nvPr>
            <p:ph type="body" idx="4294967295"/>
          </p:nvPr>
        </p:nvSpPr>
        <p:spPr>
          <a:xfrm>
            <a:off x="1206500" y="4746232"/>
            <a:ext cx="21971000" cy="6983551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Credit history gets internationally synchronised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Prevents frauds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 standardisation accelerates credit adoption in emerging markets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rket Opportunity"/>
          <p:cNvSpPr txBox="1"/>
          <p:nvPr>
            <p:ph type="title"/>
          </p:nvPr>
        </p:nvSpPr>
        <p:spPr>
          <a:xfrm>
            <a:off x="1206498" y="758468"/>
            <a:ext cx="21971004" cy="2176387"/>
          </a:xfrm>
          <a:prstGeom prst="rect">
            <a:avLst/>
          </a:prstGeom>
        </p:spPr>
        <p:txBody>
          <a:bodyPr/>
          <a:lstStyle/>
          <a:p>
            <a:pPr/>
            <a:r>
              <a:t>Market Opportunity</a:t>
            </a:r>
          </a:p>
        </p:txBody>
      </p:sp>
      <p:sp>
        <p:nvSpPr>
          <p:cNvPr id="183" name="- Equifax and TU charge $20 monthly fee. Every Canadian checks their credit score at least once an year. 25,000,000 million Canadians over 17 imply a $5 billion revenue.…"/>
          <p:cNvSpPr txBox="1"/>
          <p:nvPr>
            <p:ph type="body" idx="4294967295"/>
          </p:nvPr>
        </p:nvSpPr>
        <p:spPr>
          <a:xfrm>
            <a:off x="1206500" y="3485125"/>
            <a:ext cx="21971000" cy="927339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TU</a:t>
            </a:r>
            <a:r>
              <a:t> charge </a:t>
            </a:r>
            <a:r>
              <a:rPr>
                <a:solidFill>
                  <a:srgbClr val="FFFFFF"/>
                </a:solidFill>
              </a:rPr>
              <a:t>$20</a:t>
            </a:r>
            <a:r>
              <a:t> monthly fee. Every Canadian checks their credit score at least once an year. </a:t>
            </a:r>
            <a:r>
              <a:rPr>
                <a:solidFill>
                  <a:srgbClr val="FFFFFF"/>
                </a:solidFill>
              </a:rPr>
              <a:t>25,000,000</a:t>
            </a:r>
            <a:r>
              <a:t> million Canadians over 17 imply a </a:t>
            </a:r>
            <a:r>
              <a:rPr>
                <a:solidFill>
                  <a:srgbClr val="FFFFFF"/>
                </a:solidFill>
              </a:rPr>
              <a:t>$5 billion revenue. 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The Hyperledger fabric technology’s flexibility allows for </a:t>
            </a:r>
            <a:r>
              <a:rPr>
                <a:solidFill>
                  <a:srgbClr val="FFFFFF"/>
                </a:solidFill>
              </a:rPr>
              <a:t>global scalability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The technology can be </a:t>
            </a:r>
            <a:r>
              <a:rPr>
                <a:solidFill>
                  <a:srgbClr val="FFFFFF"/>
                </a:solidFill>
              </a:rPr>
              <a:t>acquired by competition</a:t>
            </a:r>
            <a:r>
              <a:t> and integrated within their platform, potentially for </a:t>
            </a:r>
            <a:r>
              <a:rPr>
                <a:solidFill>
                  <a:srgbClr val="FFFFFF"/>
                </a:solidFill>
              </a:rPr>
              <a:t>millions</a:t>
            </a:r>
            <a:r>
              <a:t> of dollars.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ckups"/>
          <p:cNvSpPr txBox="1"/>
          <p:nvPr>
            <p:ph type="title"/>
          </p:nvPr>
        </p:nvSpPr>
        <p:spPr>
          <a:xfrm>
            <a:off x="8847726" y="5857964"/>
            <a:ext cx="6688548" cy="2000072"/>
          </a:xfrm>
          <a:prstGeom prst="rect">
            <a:avLst/>
          </a:prstGeom>
        </p:spPr>
        <p:txBody>
          <a:bodyPr/>
          <a:lstStyle/>
          <a:p>
            <a:pPr/>
            <a:r>
              <a:t>Mockups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881" y="596144"/>
            <a:ext cx="21706238" cy="12127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000" y="319489"/>
            <a:ext cx="20298000" cy="1307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295" y="169205"/>
            <a:ext cx="21051410" cy="13377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098" y="121676"/>
            <a:ext cx="19383931" cy="1347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meline"/>
          <p:cNvSpPr txBox="1"/>
          <p:nvPr>
            <p:ph type="title"/>
          </p:nvPr>
        </p:nvSpPr>
        <p:spPr>
          <a:xfrm>
            <a:off x="1431398" y="5587937"/>
            <a:ext cx="8555125" cy="2540125"/>
          </a:xfrm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pic>
        <p:nvPicPr>
          <p:cNvPr id="19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150" y="1263650"/>
            <a:ext cx="5727700" cy="1118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t bring the world closer by going F.A.R"/>
          <p:cNvSpPr txBox="1"/>
          <p:nvPr>
            <p:ph type="title"/>
          </p:nvPr>
        </p:nvSpPr>
        <p:spPr>
          <a:xfrm>
            <a:off x="1206498" y="500152"/>
            <a:ext cx="21971004" cy="1905001"/>
          </a:xfrm>
          <a:prstGeom prst="rect">
            <a:avLst/>
          </a:prstGeom>
        </p:spPr>
        <p:txBody>
          <a:bodyPr/>
          <a:lstStyle/>
          <a:p>
            <a:pPr defTabSz="1999437">
              <a:defRPr spc="-190" sz="9512">
                <a:solidFill>
                  <a:schemeClr val="accent1"/>
                </a:solidFill>
              </a:defRPr>
            </a:pPr>
            <a:r>
              <a:t>Let bring the world </a:t>
            </a:r>
            <a:r>
              <a:rPr>
                <a:solidFill>
                  <a:srgbClr val="FFFFFF"/>
                </a:solidFill>
              </a:rPr>
              <a:t>closer</a:t>
            </a:r>
            <a:r>
              <a:t> by going </a:t>
            </a:r>
            <a:r>
              <a:rPr>
                <a:solidFill>
                  <a:srgbClr val="FFFFFF"/>
                </a:solidFill>
              </a:rPr>
              <a:t>F.A.R</a:t>
            </a:r>
          </a:p>
        </p:txBody>
      </p:sp>
      <p:sp>
        <p:nvSpPr>
          <p:cNvPr id="199" name="- Fund: $2 million for a 10% equity to aid development.…"/>
          <p:cNvSpPr txBox="1"/>
          <p:nvPr>
            <p:ph type="body" idx="4294967295"/>
          </p:nvPr>
        </p:nvSpPr>
        <p:spPr>
          <a:xfrm>
            <a:off x="1206500" y="3555241"/>
            <a:ext cx="21971000" cy="6912847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Fund</a:t>
            </a:r>
            <a:r>
              <a:t>: </a:t>
            </a:r>
            <a:r>
              <a:rPr>
                <a:solidFill>
                  <a:srgbClr val="FFFFFF"/>
                </a:solidFill>
              </a:rPr>
              <a:t>$2 million</a:t>
            </a:r>
            <a:r>
              <a:t> for a </a:t>
            </a:r>
            <a:r>
              <a:rPr>
                <a:solidFill>
                  <a:srgbClr val="FFFFFF"/>
                </a:solidFill>
              </a:rPr>
              <a:t>10%</a:t>
            </a:r>
            <a:r>
              <a:t> equity to aid </a:t>
            </a:r>
            <a:r>
              <a:rPr>
                <a:solidFill>
                  <a:srgbClr val="FFFFFF"/>
                </a:solidFill>
              </a:rPr>
              <a:t>development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Adopt</a:t>
            </a:r>
            <a:r>
              <a:t>: Adoption by </a:t>
            </a:r>
            <a:r>
              <a:rPr>
                <a:solidFill>
                  <a:srgbClr val="FFFFFF"/>
                </a:solidFill>
              </a:rPr>
              <a:t>local governments</a:t>
            </a:r>
            <a:r>
              <a:t> in various countries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Report</a:t>
            </a:r>
            <a:r>
              <a:t>: Ask your cc provider to report </a:t>
            </a:r>
            <a:r>
              <a:rPr>
                <a:solidFill>
                  <a:srgbClr val="FFFFFF"/>
                </a:solidFill>
              </a:rPr>
              <a:t>your usage</a:t>
            </a:r>
            <a:r>
              <a:t> to BCB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Enable</a:t>
            </a:r>
            <a:r>
              <a:t>: World be a much more </a:t>
            </a:r>
            <a:r>
              <a:rPr>
                <a:solidFill>
                  <a:srgbClr val="FFFFFF"/>
                </a:solidFill>
              </a:rPr>
              <a:t>connected</a:t>
            </a:r>
            <a:r>
              <a:t> place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rPr>
                <a:solidFill>
                  <a:srgbClr val="FFFFFF"/>
                </a:solidFill>
              </a:rPr>
              <a:t>Questions? </a:t>
            </a:r>
            <a:r>
              <a:t>Reach out to</a:t>
            </a:r>
            <a:r>
              <a:rPr>
                <a:solidFill>
                  <a:srgbClr val="FFFFFF"/>
                </a:solidFill>
              </a:rPr>
              <a:t> shivam.rattan@georgebrown.ca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Me"/>
          <p:cNvSpPr txBox="1"/>
          <p:nvPr>
            <p:ph type="title"/>
          </p:nvPr>
        </p:nvSpPr>
        <p:spPr>
          <a:xfrm>
            <a:off x="1206498" y="9329"/>
            <a:ext cx="14060981" cy="2963252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56" name="- 7 years of international multi-disciplinary experience in IT and Telecom…"/>
          <p:cNvSpPr txBox="1"/>
          <p:nvPr>
            <p:ph type="body" sz="half" idx="4294967295"/>
          </p:nvPr>
        </p:nvSpPr>
        <p:spPr>
          <a:xfrm>
            <a:off x="1313284" y="3393409"/>
            <a:ext cx="21757432" cy="4971066"/>
          </a:xfrm>
          <a:prstGeom prst="rect">
            <a:avLst/>
          </a:prstGeom>
        </p:spPr>
        <p:txBody>
          <a:bodyPr/>
          <a:lstStyle/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50">
                <a:solidFill>
                  <a:schemeClr val="accent1"/>
                </a:solidFill>
              </a:defRPr>
            </a:pPr>
            <a:r>
              <a:t>- 7 years of international multi-disciplinary experience in </a:t>
            </a:r>
            <a:r>
              <a:rPr>
                <a:solidFill>
                  <a:srgbClr val="FFFFFF"/>
                </a:solidFill>
              </a:rPr>
              <a:t>IT and Telecom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5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Blockchain</a:t>
            </a:r>
            <a:r>
              <a:t> and Full Stack development from </a:t>
            </a:r>
            <a:r>
              <a:rPr>
                <a:solidFill>
                  <a:srgbClr val="FFFFFF"/>
                </a:solidFill>
              </a:rPr>
              <a:t>GBC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50">
                <a:solidFill>
                  <a:schemeClr val="accent1"/>
                </a:solidFill>
              </a:defRPr>
            </a:pPr>
            <a:r>
              <a:t>- Email: </a:t>
            </a:r>
            <a:r>
              <a:rPr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shivam.rattan@georgebrown.com</a:t>
            </a:r>
            <a:r>
              <a:rPr>
                <a:solidFill>
                  <a:srgbClr val="FFFFFF"/>
                </a:solidFill>
              </a:rPr>
              <a:t>      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50">
                <a:solidFill>
                  <a:schemeClr val="accent1"/>
                </a:solidFill>
              </a:defRPr>
            </a:pPr>
            <a:r>
              <a:t>- LinkedIn: </a:t>
            </a:r>
            <a:r>
              <a:rPr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https://www.linkedin.com/in/shivamrattan/</a:t>
            </a:r>
            <a:r>
              <a:t>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50">
                <a:solidFill>
                  <a:schemeClr val="accent1"/>
                </a:solidFill>
              </a:defRPr>
            </a:pPr>
            <a:r>
              <a:t>- GitHub: </a:t>
            </a:r>
            <a:r>
              <a:rPr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https://github.com/shivamrulz</a:t>
            </a:r>
            <a:r>
              <a:t> </a:t>
            </a:r>
          </a:p>
        </p:txBody>
      </p:sp>
      <p:pic>
        <p:nvPicPr>
          <p:cNvPr id="157" name="unknown.png" descr="unknown.png"/>
          <p:cNvPicPr>
            <a:picLocks noChangeAspect="0"/>
          </p:cNvPicPr>
          <p:nvPr/>
        </p:nvPicPr>
        <p:blipFill>
          <a:blip r:embed="rId5">
            <a:alphaModFix amt="88389"/>
            <a:extLst/>
          </a:blip>
          <a:stretch>
            <a:fillRect/>
          </a:stretch>
        </p:blipFill>
        <p:spPr>
          <a:xfrm>
            <a:off x="18332752" y="4556810"/>
            <a:ext cx="4737101" cy="5778501"/>
          </a:xfrm>
          <a:prstGeom prst="rect">
            <a:avLst/>
          </a:prstGeom>
          <a:effectLst>
            <a:outerShdw sx="100000" sy="100000" kx="0" ky="0" algn="b" rotWithShape="0" blurRad="1219200" dist="800100" dir="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rrent CreditCard monitoring System"/>
          <p:cNvSpPr txBox="1"/>
          <p:nvPr>
            <p:ph type="title"/>
          </p:nvPr>
        </p:nvSpPr>
        <p:spPr>
          <a:xfrm>
            <a:off x="1659733" y="1636929"/>
            <a:ext cx="21064534" cy="2759298"/>
          </a:xfrm>
          <a:prstGeom prst="rect">
            <a:avLst/>
          </a:prstGeom>
        </p:spPr>
        <p:txBody>
          <a:bodyPr/>
          <a:lstStyle>
            <a:lvl1pPr defTabSz="2023821">
              <a:defRPr spc="-192" sz="9628"/>
            </a:lvl1pPr>
          </a:lstStyle>
          <a:p>
            <a:pPr/>
            <a:r>
              <a:t>Current CreditCard monitoring System</a:t>
            </a:r>
          </a:p>
        </p:txBody>
      </p:sp>
      <p:sp>
        <p:nvSpPr>
          <p:cNvPr id="160" name="- 3 major credit bureaus (Equifax, TransUnion and Experian)…"/>
          <p:cNvSpPr txBox="1"/>
          <p:nvPr>
            <p:ph type="body" idx="4294967295"/>
          </p:nvPr>
        </p:nvSpPr>
        <p:spPr>
          <a:xfrm>
            <a:off x="1206500" y="5537872"/>
            <a:ext cx="22359797" cy="6541199"/>
          </a:xfrm>
          <a:prstGeom prst="rect">
            <a:avLst/>
          </a:prstGeom>
        </p:spPr>
        <p:txBody>
          <a:bodyPr/>
          <a:lstStyle/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70">
                <a:solidFill>
                  <a:schemeClr val="accent1"/>
                </a:solidFill>
              </a:defRPr>
            </a:pPr>
            <a:r>
              <a:t>- 3 major credit bureaus (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, </a:t>
            </a:r>
            <a:r>
              <a:rPr>
                <a:solidFill>
                  <a:srgbClr val="FFFFFF"/>
                </a:solidFill>
              </a:rPr>
              <a:t>TransUnion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Experian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70">
                <a:solidFill>
                  <a:schemeClr val="accent1"/>
                </a:solidFill>
              </a:defRPr>
            </a:pPr>
            <a:r>
              <a:t>- 3 major credit card companies (</a:t>
            </a:r>
            <a:r>
              <a:rPr>
                <a:solidFill>
                  <a:srgbClr val="FFFFFF"/>
                </a:solidFill>
              </a:rPr>
              <a:t>ViSA</a:t>
            </a:r>
            <a:r>
              <a:t>, </a:t>
            </a:r>
            <a:r>
              <a:rPr>
                <a:solidFill>
                  <a:srgbClr val="FFFFFF"/>
                </a:solidFill>
              </a:rPr>
              <a:t>MasterCard</a:t>
            </a:r>
            <a:r>
              <a:t>, </a:t>
            </a:r>
            <a:r>
              <a:rPr>
                <a:solidFill>
                  <a:srgbClr val="FFFFFF"/>
                </a:solidFill>
              </a:rPr>
              <a:t>American Express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70">
                <a:solidFill>
                  <a:schemeClr val="accent1"/>
                </a:solidFill>
              </a:defRPr>
            </a:pPr>
            <a:r>
              <a:t>- 2 major </a:t>
            </a:r>
            <a:r>
              <a:rPr>
                <a:solidFill>
                  <a:srgbClr val="FFFFFF"/>
                </a:solidFill>
              </a:rPr>
              <a:t>flaws</a:t>
            </a:r>
            <a:r>
              <a:t>: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70">
                <a:solidFill>
                  <a:schemeClr val="accent1"/>
                </a:solidFill>
              </a:defRPr>
            </a:pPr>
            <a:r>
              <a:t>1. </a:t>
            </a:r>
            <a:r>
              <a:rPr>
                <a:solidFill>
                  <a:srgbClr val="FFFFFF"/>
                </a:solidFill>
              </a:rPr>
              <a:t>Isolated</a:t>
            </a:r>
            <a:r>
              <a:t>: Even within a country the bureaus don’t share, international sharing is farfetched.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70">
                <a:solidFill>
                  <a:schemeClr val="accent1"/>
                </a:solidFill>
              </a:defRPr>
            </a:pPr>
            <a:r>
              <a:t>2. </a:t>
            </a:r>
            <a:r>
              <a:rPr>
                <a:solidFill>
                  <a:srgbClr val="FFFFFF"/>
                </a:solidFill>
              </a:rPr>
              <a:t>Costly</a:t>
            </a:r>
            <a:r>
              <a:t>: $20 per month for monitoring credit score per bureau: totalling to $500 per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ory time: There once was a an immigrant name Shivam who applied for a Canadian credit card.…"/>
          <p:cNvSpPr txBox="1"/>
          <p:nvPr>
            <p:ph type="title"/>
          </p:nvPr>
        </p:nvSpPr>
        <p:spPr>
          <a:xfrm>
            <a:off x="1206498" y="3946333"/>
            <a:ext cx="21971004" cy="4648201"/>
          </a:xfrm>
          <a:prstGeom prst="rect">
            <a:avLst/>
          </a:prstGeom>
        </p:spPr>
        <p:txBody>
          <a:bodyPr/>
          <a:lstStyle/>
          <a:p>
            <a:pPr defTabSz="1463003">
              <a:defRPr spc="-139" sz="6960">
                <a:solidFill>
                  <a:schemeClr val="accent1"/>
                </a:solidFill>
              </a:defRPr>
            </a:pPr>
            <a:r>
              <a:t>Story time: There once was a </a:t>
            </a:r>
            <a:r>
              <a:rPr>
                <a:solidFill>
                  <a:srgbClr val="FFFFFF"/>
                </a:solidFill>
              </a:rPr>
              <a:t>an immigrant</a:t>
            </a:r>
            <a:r>
              <a:t> name Shivam who </a:t>
            </a:r>
            <a:r>
              <a:rPr>
                <a:solidFill>
                  <a:srgbClr val="FFFFFF"/>
                </a:solidFill>
              </a:rPr>
              <a:t>applied for a Canadian credit card</a:t>
            </a:r>
            <a:r>
              <a:t>. </a:t>
            </a:r>
          </a:p>
          <a:p>
            <a:pPr defTabSz="1463003">
              <a:defRPr spc="-139" sz="6960">
                <a:solidFill>
                  <a:schemeClr val="accent1"/>
                </a:solidFill>
              </a:defRPr>
            </a:pPr>
          </a:p>
          <a:p>
            <a:pPr defTabSz="1463003">
              <a:defRPr spc="-139" sz="6960">
                <a:solidFill>
                  <a:schemeClr val="accent1"/>
                </a:solidFill>
              </a:defRPr>
            </a:pPr>
            <a:r>
              <a:t>Question: </a:t>
            </a:r>
            <a:r>
              <a:rPr>
                <a:solidFill>
                  <a:srgbClr val="FFFFFF"/>
                </a:solidFill>
              </a:rPr>
              <a:t>How many months did it take</a:t>
            </a:r>
            <a:r>
              <a:t> Shivam to get his first Canadian Credit card?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swer: 3 months"/>
          <p:cNvSpPr txBox="1"/>
          <p:nvPr>
            <p:ph type="title"/>
          </p:nvPr>
        </p:nvSpPr>
        <p:spPr>
          <a:xfrm>
            <a:off x="1386032" y="2243640"/>
            <a:ext cx="21971004" cy="2979962"/>
          </a:xfrm>
          <a:prstGeom prst="rect">
            <a:avLst/>
          </a:prstGeom>
        </p:spPr>
        <p:txBody>
          <a:bodyPr/>
          <a:lstStyle/>
          <a:p>
            <a:pPr/>
            <a:r>
              <a:t>Answer: 3 months</a:t>
            </a:r>
          </a:p>
        </p:txBody>
      </p:sp>
      <p:sp>
        <p:nvSpPr>
          <p:cNvPr id="165" name="- First for applying and waiting on the results (thanks to Covid)…"/>
          <p:cNvSpPr txBox="1"/>
          <p:nvPr>
            <p:ph type="body" idx="4294967295"/>
          </p:nvPr>
        </p:nvSpPr>
        <p:spPr>
          <a:xfrm>
            <a:off x="1386034" y="5132663"/>
            <a:ext cx="21971001" cy="6339697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First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applying</a:t>
            </a:r>
            <a:r>
              <a:t> and waiting on the results (thanks to Covid)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Second</a:t>
            </a:r>
            <a:r>
              <a:t> for discovering an </a:t>
            </a:r>
            <a:r>
              <a:rPr>
                <a:solidFill>
                  <a:srgbClr val="FFFFFF"/>
                </a:solidFill>
              </a:rPr>
              <a:t>issue</a:t>
            </a:r>
            <a:r>
              <a:t> with the credit report, and </a:t>
            </a:r>
            <a:r>
              <a:rPr>
                <a:solidFill>
                  <a:srgbClr val="FFFFFF"/>
                </a:solidFill>
              </a:rPr>
              <a:t>mailing</a:t>
            </a:r>
            <a:r>
              <a:t> TransUnion supporting information to fix adverse credit report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Third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reapplying</a:t>
            </a:r>
            <a:r>
              <a:t> with ‘corrected’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 Exists…"/>
          <p:cNvSpPr txBox="1"/>
          <p:nvPr>
            <p:ph type="title"/>
          </p:nvPr>
        </p:nvSpPr>
        <p:spPr>
          <a:xfrm>
            <a:off x="7483165" y="4533900"/>
            <a:ext cx="9417671" cy="4648200"/>
          </a:xfrm>
          <a:prstGeom prst="rect">
            <a:avLst/>
          </a:prstGeom>
        </p:spPr>
        <p:txBody>
          <a:bodyPr/>
          <a:lstStyle/>
          <a:p>
            <a:pPr/>
            <a:r>
              <a:t>What Exists…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…Canada has only 2 bureaus, other countries have 3, imagine the disconnected world we live in"/>
          <p:cNvSpPr txBox="1"/>
          <p:nvPr>
            <p:ph type="body" sz="quarter" idx="4294967295"/>
          </p:nvPr>
        </p:nvSpPr>
        <p:spPr>
          <a:xfrm>
            <a:off x="13522125" y="3467351"/>
            <a:ext cx="5435149" cy="741890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…Canada has only 2 bureaus, other countries have 3, </a:t>
            </a:r>
            <a:r>
              <a:rPr>
                <a:solidFill>
                  <a:srgbClr val="FFFFFF"/>
                </a:solidFill>
              </a:rPr>
              <a:t>imagine</a:t>
            </a:r>
            <a:r>
              <a:t> the disconnected world we live in</a:t>
            </a:r>
          </a:p>
        </p:txBody>
      </p:sp>
      <p:pic>
        <p:nvPicPr>
          <p:cNvPr id="170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985" y="2057400"/>
            <a:ext cx="8839201" cy="960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should Exist!"/>
          <p:cNvSpPr txBox="1"/>
          <p:nvPr>
            <p:ph type="title"/>
          </p:nvPr>
        </p:nvSpPr>
        <p:spPr>
          <a:xfrm>
            <a:off x="8030083" y="4533900"/>
            <a:ext cx="8323834" cy="4648200"/>
          </a:xfrm>
          <a:prstGeom prst="rect">
            <a:avLst/>
          </a:prstGeom>
        </p:spPr>
        <p:txBody>
          <a:bodyPr/>
          <a:lstStyle>
            <a:lvl1pPr defTabSz="2413955">
              <a:defRPr spc="-229" sz="11484"/>
            </a:lvl1pPr>
          </a:lstStyle>
          <a:p>
            <a:pPr/>
            <a:r>
              <a:t>What should Exist!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182" y="50081"/>
            <a:ext cx="18841636" cy="1361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