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3462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7"/>
            <a:ext cx="16850011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shivam.rattan@georgebrown.com" TargetMode="External"/><Relationship Id="rId3" Type="http://schemas.openxmlformats.org/officeDocument/2006/relationships/hyperlink" Target="https://www.linkedin.com/in/shivamrattan/" TargetMode="External"/><Relationship Id="rId4" Type="http://schemas.openxmlformats.org/officeDocument/2006/relationships/hyperlink" Target="https://github.com/shivamrulz" TargetMode="External"/><Relationship Id="rId5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ivam Rattan (GBC Blockchain development course - 2020-21 - Student id: 101339648)"/>
          <p:cNvSpPr txBox="1"/>
          <p:nvPr>
            <p:ph type="body" sz="quarter" idx="1"/>
          </p:nvPr>
        </p:nvSpPr>
        <p:spPr>
          <a:xfrm>
            <a:off x="1201341" y="118471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Shivam Rattan (GBC Blockchain development course - 2020-21 - Student id: 101339648)</a:t>
            </a:r>
          </a:p>
        </p:txBody>
      </p:sp>
      <p:sp>
        <p:nvSpPr>
          <p:cNvPr id="152" name="Better Credit Bureau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Better Credit Bureau - BCB</a:t>
            </a:r>
          </a:p>
        </p:txBody>
      </p:sp>
      <p:sp>
        <p:nvSpPr>
          <p:cNvPr id="153" name="A BCDV1014 - DAPP2 capstone project presentation"/>
          <p:cNvSpPr txBox="1"/>
          <p:nvPr/>
        </p:nvSpPr>
        <p:spPr>
          <a:xfrm>
            <a:off x="1201342" y="7210490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825500">
              <a:defRPr b="1" sz="5500">
                <a:solidFill>
                  <a:schemeClr val="accent1"/>
                </a:solidFill>
              </a:defRPr>
            </a:pPr>
            <a:r>
              <a:t>A </a:t>
            </a:r>
            <a:r>
              <a:rPr>
                <a:solidFill>
                  <a:srgbClr val="FFFFFF"/>
                </a:solidFill>
              </a:rPr>
              <a:t>BCDV1014</a:t>
            </a:r>
            <a:r>
              <a:t> - </a:t>
            </a:r>
            <a:r>
              <a:rPr>
                <a:solidFill>
                  <a:srgbClr val="FFFFFF"/>
                </a:solidFill>
              </a:rPr>
              <a:t>DAPP2</a:t>
            </a:r>
            <a:r>
              <a:t> capstone project presentation</a:t>
            </a:r>
            <a:br/>
            <a:r>
              <a:rPr b="0" i="1" sz="5400">
                <a:solidFill>
                  <a:srgbClr val="FFFFFF"/>
                </a:solidFill>
              </a:rPr>
              <a:t>(a hyper ledger fabric approach to credit monitoring)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CB (Better Credit Bureau) - A Hyperledger fabric approach to credit monitoring"/>
          <p:cNvSpPr txBox="1"/>
          <p:nvPr>
            <p:ph type="title"/>
          </p:nvPr>
        </p:nvSpPr>
        <p:spPr>
          <a:xfrm>
            <a:off x="1206497" y="2461096"/>
            <a:ext cx="21971006" cy="2390376"/>
          </a:xfrm>
          <a:prstGeom prst="rect">
            <a:avLst/>
          </a:prstGeom>
        </p:spPr>
        <p:txBody>
          <a:bodyPr/>
          <a:lstStyle>
            <a:lvl1pPr defTabSz="1755604">
              <a:defRPr spc="-199" sz="8300"/>
            </a:lvl1pPr>
          </a:lstStyle>
          <a:p>
            <a:pPr/>
            <a:r>
              <a:t>BCB (Better Credit Bureau) - A Hyperledger fabric approach to credit monitoring</a:t>
            </a:r>
          </a:p>
        </p:txBody>
      </p:sp>
      <p:sp>
        <p:nvSpPr>
          <p:cNvPr id="177" name="- Globally 5,000 CC transactions happen per second; HLF blockchain supports up to 13,000…"/>
          <p:cNvSpPr txBox="1"/>
          <p:nvPr>
            <p:ph type="body" idx="4294967295"/>
          </p:nvPr>
        </p:nvSpPr>
        <p:spPr>
          <a:xfrm>
            <a:off x="1206500" y="5088978"/>
            <a:ext cx="21971000" cy="7603809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Globally 5,000 CC transactions happen per second; HLF blockchain </a:t>
            </a:r>
            <a:r>
              <a:rPr>
                <a:solidFill>
                  <a:srgbClr val="FFFFFF"/>
                </a:solidFill>
              </a:rPr>
              <a:t>supports up to 13,000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Private Permissioned nature of HLF provides </a:t>
            </a:r>
            <a:r>
              <a:rPr>
                <a:solidFill>
                  <a:srgbClr val="FFFFFF"/>
                </a:solidFill>
              </a:rPr>
              <a:t>RBAC, immutability, and security</a:t>
            </a:r>
            <a:r>
              <a:t>, while </a:t>
            </a:r>
            <a:r>
              <a:rPr>
                <a:solidFill>
                  <a:srgbClr val="FFFFFF"/>
                </a:solidFill>
              </a:rPr>
              <a:t>not compromising on speed</a:t>
            </a: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1 BCB account</a:t>
            </a:r>
            <a:r>
              <a:t> per earthling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ey Benefits"/>
          <p:cNvSpPr txBox="1"/>
          <p:nvPr>
            <p:ph type="title"/>
          </p:nvPr>
        </p:nvSpPr>
        <p:spPr>
          <a:xfrm>
            <a:off x="1206497" y="371971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Key Benefits</a:t>
            </a:r>
          </a:p>
        </p:txBody>
      </p:sp>
      <p:sp>
        <p:nvSpPr>
          <p:cNvPr id="180" name="- Credit history gets internationally synchronised…"/>
          <p:cNvSpPr txBox="1"/>
          <p:nvPr>
            <p:ph type="body" idx="4294967295"/>
          </p:nvPr>
        </p:nvSpPr>
        <p:spPr>
          <a:xfrm>
            <a:off x="1206500" y="4746232"/>
            <a:ext cx="21971000" cy="6983551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Credit </a:t>
            </a:r>
            <a:r>
              <a:rPr>
                <a:solidFill>
                  <a:srgbClr val="FFFFFF"/>
                </a:solidFill>
              </a:rPr>
              <a:t>history</a:t>
            </a:r>
            <a:r>
              <a:t> gets </a:t>
            </a:r>
            <a:r>
              <a:rPr>
                <a:solidFill>
                  <a:srgbClr val="FFFFFF"/>
                </a:solidFill>
              </a:rPr>
              <a:t>internationally</a:t>
            </a:r>
            <a:r>
              <a:t> </a:t>
            </a:r>
            <a:r>
              <a:rPr>
                <a:solidFill>
                  <a:srgbClr val="FFFFFF"/>
                </a:solidFill>
              </a:rPr>
              <a:t>synchronised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Prevents frauds</a:t>
            </a:r>
            <a:r>
              <a:t>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Global standardisation </a:t>
            </a:r>
            <a:r>
              <a:rPr>
                <a:solidFill>
                  <a:srgbClr val="FFFFFF"/>
                </a:solidFill>
              </a:rPr>
              <a:t>accelerates credit adoption</a:t>
            </a:r>
            <a:r>
              <a:t> in emerging markets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arket Opportunity"/>
          <p:cNvSpPr txBox="1"/>
          <p:nvPr>
            <p:ph type="title"/>
          </p:nvPr>
        </p:nvSpPr>
        <p:spPr>
          <a:xfrm>
            <a:off x="1206497" y="758468"/>
            <a:ext cx="21971006" cy="217638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Market Opportunity</a:t>
            </a:r>
          </a:p>
        </p:txBody>
      </p:sp>
      <p:sp>
        <p:nvSpPr>
          <p:cNvPr id="183" name="- Equifax and TU charge $20 monthly fee. Every Canadian checks their credit score at least once an year. 25,000,000 million Canadians over 17 imply a $5 billion revenue.…"/>
          <p:cNvSpPr txBox="1"/>
          <p:nvPr>
            <p:ph type="body" idx="4294967295"/>
          </p:nvPr>
        </p:nvSpPr>
        <p:spPr>
          <a:xfrm>
            <a:off x="1206500" y="3485124"/>
            <a:ext cx="21971000" cy="9273393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Equifax</a:t>
            </a:r>
            <a:r>
              <a:t> and </a:t>
            </a:r>
            <a:r>
              <a:rPr>
                <a:solidFill>
                  <a:srgbClr val="FFFFFF"/>
                </a:solidFill>
              </a:rPr>
              <a:t>TU</a:t>
            </a:r>
            <a:r>
              <a:t> charge </a:t>
            </a:r>
            <a:r>
              <a:rPr>
                <a:solidFill>
                  <a:srgbClr val="FFFFFF"/>
                </a:solidFill>
              </a:rPr>
              <a:t>$20</a:t>
            </a:r>
            <a:r>
              <a:t> monthly fee. Every Canadian checks their credit score at least once an year. </a:t>
            </a:r>
            <a:r>
              <a:rPr>
                <a:solidFill>
                  <a:srgbClr val="FFFFFF"/>
                </a:solidFill>
              </a:rPr>
              <a:t>25,000,000</a:t>
            </a:r>
            <a:r>
              <a:t> Canadians over 17 imply a </a:t>
            </a:r>
            <a:r>
              <a:rPr>
                <a:solidFill>
                  <a:srgbClr val="FFFFFF"/>
                </a:solidFill>
              </a:rPr>
              <a:t>$5 billion yearly revenue. </a:t>
            </a:r>
            <a:endParaRPr>
              <a:solidFill>
                <a:srgbClr val="FFFFFF"/>
              </a:solidFill>
            </a:endParaR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Long-term:</a:t>
            </a:r>
            <a:r>
              <a:t> The Hyperledger fabric technology’s </a:t>
            </a:r>
            <a:r>
              <a:rPr>
                <a:solidFill>
                  <a:srgbClr val="FFFFFF"/>
                </a:solidFill>
              </a:rPr>
              <a:t>flexibility</a:t>
            </a:r>
            <a:r>
              <a:t> allows for </a:t>
            </a:r>
            <a:r>
              <a:rPr>
                <a:solidFill>
                  <a:srgbClr val="FFFFFF"/>
                </a:solidFill>
              </a:rPr>
              <a:t>global scalability, </a:t>
            </a:r>
            <a:r>
              <a:t>open to earn</a:t>
            </a:r>
            <a:r>
              <a:rPr>
                <a:solidFill>
                  <a:schemeClr val="accent1">
                    <a:lumOff val="-9999"/>
                  </a:schemeClr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trillions of $</a:t>
            </a:r>
            <a:r>
              <a:t>.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Short-term:</a:t>
            </a:r>
            <a:r>
              <a:t> The technology can be </a:t>
            </a:r>
            <a:r>
              <a:rPr>
                <a:solidFill>
                  <a:srgbClr val="FFFFFF"/>
                </a:solidFill>
              </a:rPr>
              <a:t>acquired by competition</a:t>
            </a:r>
            <a:r>
              <a:t> and integrated within their platform, potentially for </a:t>
            </a:r>
            <a:r>
              <a:rPr>
                <a:solidFill>
                  <a:srgbClr val="FFFFFF"/>
                </a:solidFill>
              </a:rPr>
              <a:t>millions</a:t>
            </a:r>
            <a:r>
              <a:t> of dollars.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ckups"/>
          <p:cNvSpPr txBox="1"/>
          <p:nvPr>
            <p:ph type="title"/>
          </p:nvPr>
        </p:nvSpPr>
        <p:spPr>
          <a:xfrm>
            <a:off x="8847725" y="5857964"/>
            <a:ext cx="6688550" cy="200007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Mockups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880" y="596143"/>
            <a:ext cx="21706239" cy="1212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6294" y="169204"/>
            <a:ext cx="21051411" cy="13377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097" y="121676"/>
            <a:ext cx="19383933" cy="1347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bout Me"/>
          <p:cNvSpPr txBox="1"/>
          <p:nvPr>
            <p:ph type="title"/>
          </p:nvPr>
        </p:nvSpPr>
        <p:spPr>
          <a:xfrm>
            <a:off x="1206497" y="9328"/>
            <a:ext cx="14060982" cy="296325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About Me</a:t>
            </a:r>
          </a:p>
        </p:txBody>
      </p:sp>
      <p:sp>
        <p:nvSpPr>
          <p:cNvPr id="156" name="- 7 years of international multi-disciplinary experience in IT and Telecom…"/>
          <p:cNvSpPr txBox="1"/>
          <p:nvPr>
            <p:ph type="body" sz="half" idx="4294967295"/>
          </p:nvPr>
        </p:nvSpPr>
        <p:spPr>
          <a:xfrm>
            <a:off x="1048763" y="3321267"/>
            <a:ext cx="21757433" cy="4971066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- 7 years of international multi-disciplinary experience in </a:t>
            </a:r>
            <a:r>
              <a:rPr>
                <a:solidFill>
                  <a:srgbClr val="FFFFFF"/>
                </a:solidFill>
              </a:rPr>
              <a:t>IT and Telecom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Blockchain</a:t>
            </a:r>
            <a:r>
              <a:t> and Full Stack development from </a:t>
            </a:r>
            <a:r>
              <a:rPr>
                <a:solidFill>
                  <a:srgbClr val="FFFFFF"/>
                </a:solidFill>
              </a:rPr>
              <a:t>GBC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Email: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shivam.rattan@georgebrown.com</a:t>
            </a:r>
            <a:r>
              <a:rPr>
                <a:solidFill>
                  <a:srgbClr val="FFFFFF"/>
                </a:solidFill>
              </a:rPr>
              <a:t>       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LinkedIn: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https://www.linkedin.com/in/shivamrattan/</a:t>
            </a:r>
            <a:r>
              <a:t> </a:t>
            </a:r>
          </a:p>
          <a:p>
            <a:pPr marL="0" indent="0" defTabSz="742950">
              <a:lnSpc>
                <a:spcPct val="100000"/>
              </a:lnSpc>
              <a:spcBef>
                <a:spcPts val="0"/>
              </a:spcBef>
              <a:buSzTx/>
              <a:buNone/>
              <a:defRPr b="1" sz="4900">
                <a:solidFill>
                  <a:schemeClr val="accent1"/>
                </a:solidFill>
              </a:defRPr>
            </a:pPr>
            <a:r>
              <a:t>- GitHub: </a:t>
            </a:r>
            <a:r>
              <a:rPr u="sng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https://github.com/shivamrulz</a:t>
            </a:r>
            <a:r>
              <a:t> </a:t>
            </a:r>
          </a:p>
        </p:txBody>
      </p:sp>
      <p:pic>
        <p:nvPicPr>
          <p:cNvPr id="157" name="unknown.png" descr="unknown.png"/>
          <p:cNvPicPr>
            <a:picLocks noChangeAspect="1"/>
          </p:cNvPicPr>
          <p:nvPr/>
        </p:nvPicPr>
        <p:blipFill>
          <a:blip r:embed="rId5">
            <a:alphaModFix amt="88389"/>
            <a:extLst/>
          </a:blip>
          <a:stretch>
            <a:fillRect/>
          </a:stretch>
        </p:blipFill>
        <p:spPr>
          <a:xfrm>
            <a:off x="18332752" y="4556809"/>
            <a:ext cx="4737102" cy="577850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19200" dist="635000" dir="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rrent CreditCard monitoring System"/>
          <p:cNvSpPr txBox="1"/>
          <p:nvPr>
            <p:ph type="title"/>
          </p:nvPr>
        </p:nvSpPr>
        <p:spPr>
          <a:xfrm>
            <a:off x="1659732" y="1636928"/>
            <a:ext cx="21064536" cy="2759300"/>
          </a:xfrm>
          <a:prstGeom prst="rect">
            <a:avLst/>
          </a:prstGeom>
        </p:spPr>
        <p:txBody>
          <a:bodyPr/>
          <a:lstStyle>
            <a:lvl1pPr defTabSz="2023821">
              <a:defRPr spc="-200" sz="9600"/>
            </a:lvl1pPr>
          </a:lstStyle>
          <a:p>
            <a:pPr/>
            <a:r>
              <a:t>Current CreditCard monitoring System</a:t>
            </a:r>
          </a:p>
        </p:txBody>
      </p:sp>
      <p:sp>
        <p:nvSpPr>
          <p:cNvPr id="160" name="- 3 major credit bureaus (Equifax, TransUnion and Experian)…"/>
          <p:cNvSpPr txBox="1"/>
          <p:nvPr>
            <p:ph type="body" idx="4294967295"/>
          </p:nvPr>
        </p:nvSpPr>
        <p:spPr>
          <a:xfrm>
            <a:off x="1206499" y="5537872"/>
            <a:ext cx="22359798" cy="6541200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- 3 major credit bureaus (</a:t>
            </a:r>
            <a:r>
              <a:rPr>
                <a:solidFill>
                  <a:srgbClr val="FFFFFF"/>
                </a:solidFill>
              </a:rPr>
              <a:t>Equifax</a:t>
            </a:r>
            <a:r>
              <a:t>, </a:t>
            </a:r>
            <a:r>
              <a:rPr>
                <a:solidFill>
                  <a:srgbClr val="FFFFFF"/>
                </a:solidFill>
              </a:rPr>
              <a:t>TransUnion</a:t>
            </a:r>
            <a:r>
              <a:t> and </a:t>
            </a:r>
            <a:r>
              <a:rPr>
                <a:solidFill>
                  <a:srgbClr val="FFFFFF"/>
                </a:solidFill>
              </a:rPr>
              <a:t>Experian</a:t>
            </a:r>
            <a:r>
              <a:t>)</a:t>
            </a:r>
          </a:p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- 3 major credit card companies (</a:t>
            </a:r>
            <a:r>
              <a:rPr>
                <a:solidFill>
                  <a:srgbClr val="FFFFFF"/>
                </a:solidFill>
              </a:rPr>
              <a:t>ViSA</a:t>
            </a:r>
            <a:r>
              <a:t>, </a:t>
            </a:r>
            <a:r>
              <a:rPr>
                <a:solidFill>
                  <a:srgbClr val="FFFFFF"/>
                </a:solidFill>
              </a:rPr>
              <a:t>MasterCard</a:t>
            </a:r>
            <a:r>
              <a:t>, </a:t>
            </a:r>
            <a:r>
              <a:rPr>
                <a:solidFill>
                  <a:srgbClr val="FFFFFF"/>
                </a:solidFill>
              </a:rPr>
              <a:t>American Express</a:t>
            </a:r>
            <a:r>
              <a:t>)</a:t>
            </a:r>
          </a:p>
          <a:p>
            <a:pPr marL="0" indent="0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- 2 major </a:t>
            </a:r>
            <a:r>
              <a:rPr>
                <a:solidFill>
                  <a:srgbClr val="FFFFFF"/>
                </a:solidFill>
              </a:rPr>
              <a:t>flaws</a:t>
            </a:r>
            <a:r>
              <a:t>:</a:t>
            </a:r>
          </a:p>
          <a:p>
            <a:pPr lvl="1" marL="0" indent="429768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1. </a:t>
            </a:r>
            <a:r>
              <a:rPr>
                <a:solidFill>
                  <a:srgbClr val="FFFFFF"/>
                </a:solidFill>
              </a:rPr>
              <a:t>Isolated</a:t>
            </a:r>
            <a:r>
              <a:t>: Even within a country the bureaus don’t share, international sharing is farfetched.</a:t>
            </a:r>
          </a:p>
          <a:p>
            <a:pPr lvl="1" marL="0" indent="429768" defTabSz="775969">
              <a:lnSpc>
                <a:spcPct val="100000"/>
              </a:lnSpc>
              <a:spcBef>
                <a:spcPts val="0"/>
              </a:spcBef>
              <a:buSzTx/>
              <a:buNone/>
              <a:defRPr b="1" sz="5100">
                <a:solidFill>
                  <a:schemeClr val="accent1"/>
                </a:solidFill>
              </a:defRPr>
            </a:pPr>
            <a:r>
              <a:t>2. </a:t>
            </a:r>
            <a:r>
              <a:rPr>
                <a:solidFill>
                  <a:srgbClr val="FFFFFF"/>
                </a:solidFill>
              </a:rPr>
              <a:t>Costly</a:t>
            </a:r>
            <a:r>
              <a:t>: $20 per month for monitoring credit score per bureau: totalling to $500 per year.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ory time: There once was a an immigrant name Shivam who applied for a Canadian credit card.…"/>
          <p:cNvSpPr txBox="1"/>
          <p:nvPr>
            <p:ph type="title"/>
          </p:nvPr>
        </p:nvSpPr>
        <p:spPr>
          <a:xfrm>
            <a:off x="1206497" y="3946333"/>
            <a:ext cx="21971006" cy="4648202"/>
          </a:xfrm>
          <a:prstGeom prst="rect">
            <a:avLst/>
          </a:prstGeom>
        </p:spPr>
        <p:txBody>
          <a:bodyPr/>
          <a:lstStyle/>
          <a:p>
            <a:pPr defTabSz="1463003">
              <a:defRPr spc="-200" sz="6900">
                <a:solidFill>
                  <a:schemeClr val="accent1"/>
                </a:solidFill>
              </a:defRPr>
            </a:pPr>
            <a:r>
              <a:t>Story time: There once was </a:t>
            </a:r>
            <a:r>
              <a:rPr>
                <a:solidFill>
                  <a:srgbClr val="FFFFFF"/>
                </a:solidFill>
              </a:rPr>
              <a:t>a new immigrant</a:t>
            </a:r>
            <a:r>
              <a:t> name Shivam who </a:t>
            </a:r>
            <a:r>
              <a:rPr>
                <a:solidFill>
                  <a:srgbClr val="FFFFFF"/>
                </a:solidFill>
              </a:rPr>
              <a:t>applied for a Canadian credit card</a:t>
            </a:r>
            <a:r>
              <a:t>. </a:t>
            </a:r>
            <a:endParaRPr spc="-139"/>
          </a:p>
          <a:p>
            <a:pPr defTabSz="1463003">
              <a:defRPr spc="-139" sz="6900">
                <a:solidFill>
                  <a:schemeClr val="accent1"/>
                </a:solidFill>
              </a:defRPr>
            </a:pPr>
          </a:p>
          <a:p>
            <a:pPr defTabSz="1463003">
              <a:defRPr spc="-200" sz="6900">
                <a:solidFill>
                  <a:schemeClr val="accent1"/>
                </a:solidFill>
              </a:defRPr>
            </a:pPr>
            <a:r>
              <a:t>Question: </a:t>
            </a:r>
            <a:r>
              <a:rPr>
                <a:solidFill>
                  <a:srgbClr val="FFFFFF"/>
                </a:solidFill>
              </a:rPr>
              <a:t>How many months did it take</a:t>
            </a:r>
            <a:r>
              <a:t> Shivam to get his first Canadian Credit card?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nswer: 3 months"/>
          <p:cNvSpPr txBox="1"/>
          <p:nvPr>
            <p:ph type="title"/>
          </p:nvPr>
        </p:nvSpPr>
        <p:spPr>
          <a:xfrm>
            <a:off x="1386031" y="2243640"/>
            <a:ext cx="21971006" cy="2979962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Answer: 3 months</a:t>
            </a:r>
          </a:p>
        </p:txBody>
      </p:sp>
      <p:sp>
        <p:nvSpPr>
          <p:cNvPr id="165" name="- First for applying and waiting on the results (thanks to Covid)…"/>
          <p:cNvSpPr txBox="1"/>
          <p:nvPr>
            <p:ph type="body" idx="4294967295"/>
          </p:nvPr>
        </p:nvSpPr>
        <p:spPr>
          <a:xfrm>
            <a:off x="1386034" y="5132663"/>
            <a:ext cx="21971002" cy="6339698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First</a:t>
            </a:r>
            <a:r>
              <a:t> for </a:t>
            </a:r>
            <a:r>
              <a:rPr>
                <a:solidFill>
                  <a:srgbClr val="FFFFFF"/>
                </a:solidFill>
              </a:rPr>
              <a:t>applying</a:t>
            </a:r>
            <a:r>
              <a:t> and waiting on the results (thanks to Covid)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Second</a:t>
            </a:r>
            <a:r>
              <a:t> for discovering an </a:t>
            </a:r>
            <a:r>
              <a:rPr>
                <a:solidFill>
                  <a:srgbClr val="FFFFFF"/>
                </a:solidFill>
              </a:rPr>
              <a:t>issue</a:t>
            </a:r>
            <a:r>
              <a:t> with the credit report, and </a:t>
            </a:r>
            <a:r>
              <a:rPr>
                <a:solidFill>
                  <a:srgbClr val="FFFFFF"/>
                </a:solidFill>
              </a:rPr>
              <a:t>mailing</a:t>
            </a:r>
            <a:r>
              <a:t> TransUnion supporting information to fix adverse credit report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- </a:t>
            </a:r>
            <a:r>
              <a:rPr>
                <a:solidFill>
                  <a:srgbClr val="FFFFFF"/>
                </a:solidFill>
              </a:rPr>
              <a:t>Third</a:t>
            </a:r>
            <a:r>
              <a:t> for </a:t>
            </a:r>
            <a:r>
              <a:rPr>
                <a:solidFill>
                  <a:srgbClr val="FFFFFF"/>
                </a:solidFill>
              </a:rPr>
              <a:t>reapplying</a:t>
            </a:r>
            <a:r>
              <a:t> with ‘corrected’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at Exists…"/>
          <p:cNvSpPr txBox="1"/>
          <p:nvPr>
            <p:ph type="title"/>
          </p:nvPr>
        </p:nvSpPr>
        <p:spPr>
          <a:xfrm>
            <a:off x="7483164" y="4533900"/>
            <a:ext cx="9417672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What Exists…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…Canada has only 2 bureaus, other countries have 3, imagine the disconnected world we live in"/>
          <p:cNvSpPr txBox="1"/>
          <p:nvPr>
            <p:ph type="body" sz="quarter" idx="4294967295"/>
          </p:nvPr>
        </p:nvSpPr>
        <p:spPr>
          <a:xfrm>
            <a:off x="13522125" y="3467351"/>
            <a:ext cx="5435150" cy="7418903"/>
          </a:xfrm>
          <a:prstGeom prst="rect">
            <a:avLst/>
          </a:prstGeom>
        </p:spPr>
        <p:txBody>
          <a:bodyPr numCol="1" spcCol="38100"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pPr>
            <a:r>
              <a:t>…Canada has only 2 bureaus, other countries have 3, </a:t>
            </a:r>
            <a:r>
              <a:rPr>
                <a:solidFill>
                  <a:srgbClr val="FFFFFF"/>
                </a:solidFill>
              </a:rPr>
              <a:t>imagine</a:t>
            </a:r>
            <a:r>
              <a:t> the disconnected world we live in</a:t>
            </a:r>
          </a:p>
        </p:txBody>
      </p:sp>
      <p:pic>
        <p:nvPicPr>
          <p:cNvPr id="170" name="flagBCB.png" descr="flagBC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984" y="2057400"/>
            <a:ext cx="8839202" cy="960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should Exist!"/>
          <p:cNvSpPr txBox="1"/>
          <p:nvPr>
            <p:ph type="title"/>
          </p:nvPr>
        </p:nvSpPr>
        <p:spPr>
          <a:xfrm>
            <a:off x="8030082" y="4533900"/>
            <a:ext cx="8323835" cy="4648200"/>
          </a:xfrm>
          <a:prstGeom prst="rect">
            <a:avLst/>
          </a:prstGeom>
        </p:spPr>
        <p:txBody>
          <a:bodyPr/>
          <a:lstStyle>
            <a:lvl1pPr defTabSz="2413954">
              <a:defRPr spc="-300" sz="11400"/>
            </a:lvl1pPr>
          </a:lstStyle>
          <a:p>
            <a:pPr/>
            <a:r>
              <a:t>What should Exist!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6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flagBCB.png" descr="flagBC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182" y="50081"/>
            <a:ext cx="18841636" cy="13615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