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69200" cy="10693400"/>
  <p:notesSz cx="75692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41717" y="10067056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dammudinillah@staialhikmahpariangan.ac.id" TargetMode="External"/><Relationship Id="rId3" Type="http://schemas.openxmlformats.org/officeDocument/2006/relationships/hyperlink" Target="https://journal.ypidathu.or.id/index.php/lingeduca" TargetMode="External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https://doi.org/10.55849/lingeduca.v1i1.1" TargetMode="External"/><Relationship Id="rId6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tip.ppj.unp.ac.id/" TargetMode="External"/><Relationship Id="rId3" Type="http://schemas.openxmlformats.org/officeDocument/2006/relationships/hyperlink" Target="http://citeseerx.ist.psu.edu/viewdoc/download?doi=10.1.1.88.5042&amp;rep=rep1&amp;t" TargetMode="External"/><Relationship Id="rId4" Type="http://schemas.openxmlformats.org/officeDocument/2006/relationships/hyperlink" Target="http://www.ideals.illinois.edu/handle/2142/73673%0A" TargetMode="External"/><Relationship Id="rId5" Type="http://schemas.openxmlformats.org/officeDocument/2006/relationships/hyperlink" Target="http://www/" TargetMode="External"/><Relationship Id="rId6" Type="http://schemas.openxmlformats.org/officeDocument/2006/relationships/hyperlink" Target="http://digilib.unimed.ac.id/id/eprint/41218" TargetMode="External"/><Relationship Id="rId7" Type="http://schemas.openxmlformats.org/officeDocument/2006/relationships/hyperlink" Target="http://eprints.uad.ac.id/6543/1/27-81-1-PB.pdf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prints.uny.ac.id/62705/2/BAB" TargetMode="External"/><Relationship Id="rId3" Type="http://schemas.openxmlformats.org/officeDocument/2006/relationships/hyperlink" Target="http://www.scribd.com/document/535227165/1258-Article-Text-5998-1-10-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64894" y="8210550"/>
            <a:ext cx="5390515" cy="0"/>
          </a:xfrm>
          <a:custGeom>
            <a:avLst/>
            <a:gdLst/>
            <a:ahLst/>
            <a:cxnLst/>
            <a:rect l="l" t="t" r="r" b="b"/>
            <a:pathLst>
              <a:path w="5390515" h="0">
                <a:moveTo>
                  <a:pt x="0" y="0"/>
                </a:moveTo>
                <a:lnTo>
                  <a:pt x="53905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91577" y="866393"/>
            <a:ext cx="5163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Lingeduca: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Journal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Language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Education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Studies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1(1)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April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2022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24-</a:t>
            </a:r>
            <a:r>
              <a:rPr dirty="0" sz="1200" spc="-25">
                <a:latin typeface="Times New Roman"/>
                <a:cs typeface="Times New Roman"/>
              </a:rPr>
              <a:t>36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65517" y="2510155"/>
            <a:ext cx="5602605" cy="166687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14300" marR="81915">
              <a:lnSpc>
                <a:spcPts val="1620"/>
              </a:lnSpc>
              <a:spcBef>
                <a:spcPts val="200"/>
              </a:spcBef>
              <a:tabLst>
                <a:tab pos="1051560" algn="l"/>
                <a:tab pos="1341120" algn="l"/>
                <a:tab pos="1717675" algn="l"/>
                <a:tab pos="2342515" algn="l"/>
                <a:tab pos="3371215" algn="l"/>
                <a:tab pos="3668395" algn="l"/>
                <a:tab pos="3896995" algn="l"/>
                <a:tab pos="4740910" algn="l"/>
                <a:tab pos="536575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Utilization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25" b="1">
                <a:latin typeface="Times New Roman"/>
                <a:cs typeface="Times New Roman"/>
              </a:rPr>
              <a:t>of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25" b="1">
                <a:latin typeface="Times New Roman"/>
                <a:cs typeface="Times New Roman"/>
              </a:rPr>
              <a:t>the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10" b="1">
                <a:latin typeface="Times New Roman"/>
                <a:cs typeface="Times New Roman"/>
              </a:rPr>
              <a:t>Inshot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10" b="1">
                <a:latin typeface="Times New Roman"/>
                <a:cs typeface="Times New Roman"/>
              </a:rPr>
              <a:t>Application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25" b="1">
                <a:latin typeface="Times New Roman"/>
                <a:cs typeface="Times New Roman"/>
              </a:rPr>
              <a:t>as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50" b="1">
                <a:latin typeface="Times New Roman"/>
                <a:cs typeface="Times New Roman"/>
              </a:rPr>
              <a:t>a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10" b="1">
                <a:latin typeface="Times New Roman"/>
                <a:cs typeface="Times New Roman"/>
              </a:rPr>
              <a:t>Learning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10" b="1">
                <a:latin typeface="Times New Roman"/>
                <a:cs typeface="Times New Roman"/>
              </a:rPr>
              <a:t>Media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25" b="1">
                <a:latin typeface="Times New Roman"/>
                <a:cs typeface="Times New Roman"/>
              </a:rPr>
              <a:t>in </a:t>
            </a:r>
            <a:r>
              <a:rPr dirty="0" sz="1400" b="1">
                <a:latin typeface="Times New Roman"/>
                <a:cs typeface="Times New Roman"/>
              </a:rPr>
              <a:t>Elementary Schools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during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 </a:t>
            </a:r>
            <a:r>
              <a:rPr dirty="0" sz="1400" spc="-20" b="1">
                <a:latin typeface="Times New Roman"/>
                <a:cs typeface="Times New Roman"/>
              </a:rPr>
              <a:t>COVID-</a:t>
            </a:r>
            <a:r>
              <a:rPr dirty="0" sz="1400" b="1">
                <a:latin typeface="Times New Roman"/>
                <a:cs typeface="Times New Roman"/>
              </a:rPr>
              <a:t>19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Pandemic</a:t>
            </a:r>
            <a:endParaRPr sz="1400">
              <a:latin typeface="Times New Roman"/>
              <a:cs typeface="Times New Roman"/>
            </a:endParaRPr>
          </a:p>
          <a:p>
            <a:pPr marL="114300">
              <a:lnSpc>
                <a:spcPts val="1420"/>
              </a:lnSpc>
              <a:spcBef>
                <a:spcPts val="1240"/>
              </a:spcBef>
            </a:pPr>
            <a:r>
              <a:rPr dirty="0" sz="1200" b="1">
                <a:latin typeface="Times New Roman"/>
                <a:cs typeface="Times New Roman"/>
              </a:rPr>
              <a:t>Adam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Mudinillah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baseline="31250" sz="1200" b="1">
                <a:latin typeface="Times New Roman"/>
                <a:cs typeface="Times New Roman"/>
              </a:rPr>
              <a:t>1</a:t>
            </a:r>
            <a:r>
              <a:rPr dirty="0" sz="1200" b="1">
                <a:latin typeface="Times New Roman"/>
                <a:cs typeface="Times New Roman"/>
              </a:rPr>
              <a:t>,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Nadya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Dwi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Okta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Putri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Chaniago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baseline="31250" sz="1200" b="1">
                <a:latin typeface="Times New Roman"/>
                <a:cs typeface="Times New Roman"/>
              </a:rPr>
              <a:t>2</a:t>
            </a:r>
            <a:r>
              <a:rPr dirty="0" sz="1200" b="1">
                <a:latin typeface="Times New Roman"/>
                <a:cs typeface="Times New Roman"/>
              </a:rPr>
              <a:t>,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Pahmi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baseline="31250" sz="1200" spc="-75" b="1">
                <a:latin typeface="Times New Roman"/>
                <a:cs typeface="Times New Roman"/>
              </a:rPr>
              <a:t>3</a:t>
            </a:r>
            <a:endParaRPr baseline="31250" sz="1200">
              <a:latin typeface="Times New Roman"/>
              <a:cs typeface="Times New Roman"/>
            </a:endParaRPr>
          </a:p>
          <a:p>
            <a:pPr marL="114300">
              <a:lnSpc>
                <a:spcPts val="1390"/>
              </a:lnSpc>
            </a:pPr>
            <a:r>
              <a:rPr dirty="0" baseline="27777" sz="1200" i="1">
                <a:latin typeface="Times New Roman"/>
                <a:cs typeface="Times New Roman"/>
              </a:rPr>
              <a:t>1</a:t>
            </a:r>
            <a:r>
              <a:rPr dirty="0" baseline="27777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Islamic High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School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Al-Hikmah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Pariangan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Batusangkar,</a:t>
            </a:r>
            <a:r>
              <a:rPr dirty="0" sz="1200" spc="-10" i="1">
                <a:latin typeface="Times New Roman"/>
                <a:cs typeface="Times New Roman"/>
              </a:rPr>
              <a:t> Indonesia</a:t>
            </a:r>
            <a:endParaRPr sz="1200">
              <a:latin typeface="Times New Roman"/>
              <a:cs typeface="Times New Roman"/>
            </a:endParaRPr>
          </a:p>
          <a:p>
            <a:pPr marL="114300">
              <a:lnSpc>
                <a:spcPts val="1380"/>
              </a:lnSpc>
            </a:pPr>
            <a:r>
              <a:rPr dirty="0" baseline="27777" sz="1200" i="1">
                <a:latin typeface="Times New Roman"/>
                <a:cs typeface="Times New Roman"/>
              </a:rPr>
              <a:t>2</a:t>
            </a:r>
            <a:r>
              <a:rPr dirty="0" baseline="27777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State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Islamic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University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Mahmud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Yunus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Batusangkar,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Indonesia</a:t>
            </a:r>
            <a:endParaRPr sz="1200">
              <a:latin typeface="Times New Roman"/>
              <a:cs typeface="Times New Roman"/>
            </a:endParaRPr>
          </a:p>
          <a:p>
            <a:pPr marL="114300">
              <a:lnSpc>
                <a:spcPts val="1410"/>
              </a:lnSpc>
            </a:pPr>
            <a:r>
              <a:rPr dirty="0" baseline="27777" sz="1200" i="1">
                <a:latin typeface="Times New Roman"/>
                <a:cs typeface="Times New Roman"/>
              </a:rPr>
              <a:t>3</a:t>
            </a:r>
            <a:r>
              <a:rPr dirty="0" baseline="27777" sz="1200" spc="104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Islamic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Institute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Nusantara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Batang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Hari,</a:t>
            </a:r>
            <a:r>
              <a:rPr dirty="0" sz="1200" spc="-7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Indonesia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latin typeface="Times New Roman"/>
                <a:cs typeface="Times New Roman"/>
              </a:rPr>
              <a:t>Corresponding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Author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Adam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Mudinillah,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E-</a:t>
            </a:r>
            <a:r>
              <a:rPr dirty="0" sz="1100">
                <a:latin typeface="Times New Roman"/>
                <a:cs typeface="Times New Roman"/>
              </a:rPr>
              <a:t>mail;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2"/>
              </a:rPr>
              <a:t>adammudinillah@staialhikmahpariangan.ac.id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82357" y="4169155"/>
          <a:ext cx="5483225" cy="296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255"/>
                <a:gridCol w="3874770"/>
              </a:tblGrid>
              <a:tr h="177800">
                <a:tc rowSpan="2">
                  <a:txBody>
                    <a:bodyPr/>
                    <a:lstStyle/>
                    <a:p>
                      <a:pPr marL="71120">
                        <a:lnSpc>
                          <a:spcPts val="1030"/>
                        </a:lnSpc>
                      </a:pPr>
                      <a:r>
                        <a:rPr dirty="0" sz="900" b="1">
                          <a:latin typeface="Times New Roman"/>
                          <a:cs typeface="Times New Roman"/>
                        </a:rPr>
                        <a:t>Article</a:t>
                      </a:r>
                      <a:r>
                        <a:rPr dirty="0" sz="9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 b="1">
                          <a:latin typeface="Times New Roman"/>
                          <a:cs typeface="Times New Roman"/>
                        </a:rPr>
                        <a:t>Information: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ts val="1030"/>
                        </a:lnSpc>
                      </a:pPr>
                      <a:r>
                        <a:rPr dirty="0" sz="900">
                          <a:latin typeface="Times New Roman"/>
                          <a:cs typeface="Times New Roman"/>
                        </a:rPr>
                        <a:t>Received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April</a:t>
                      </a:r>
                      <a:r>
                        <a:rPr dirty="0" sz="9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10,</a:t>
                      </a:r>
                      <a:r>
                        <a:rPr dirty="0" sz="9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ts val="1040"/>
                        </a:lnSpc>
                      </a:pPr>
                      <a:r>
                        <a:rPr dirty="0" sz="900">
                          <a:latin typeface="Times New Roman"/>
                          <a:cs typeface="Times New Roman"/>
                        </a:rPr>
                        <a:t>Revised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April</a:t>
                      </a:r>
                      <a:r>
                        <a:rPr dirty="0" sz="9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19,</a:t>
                      </a:r>
                      <a:r>
                        <a:rPr dirty="0" sz="9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ts val="1060"/>
                        </a:lnSpc>
                      </a:pPr>
                      <a:r>
                        <a:rPr dirty="0" sz="900">
                          <a:latin typeface="Times New Roman"/>
                          <a:cs typeface="Times New Roman"/>
                        </a:rPr>
                        <a:t>Accepted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December</a:t>
                      </a:r>
                      <a:r>
                        <a:rPr dirty="0" sz="9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20,</a:t>
                      </a:r>
                      <a:r>
                        <a:rPr dirty="0" sz="9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ABSTRACT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24098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just" marL="70485" marR="99695">
                        <a:lnSpc>
                          <a:spcPct val="9580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0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dirty="0" sz="10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aims</a:t>
                      </a:r>
                      <a:r>
                        <a:rPr dirty="0" sz="10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explain</a:t>
                      </a:r>
                      <a:r>
                        <a:rPr dirty="0" sz="10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0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dirty="0" sz="10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edit</a:t>
                      </a:r>
                      <a:r>
                        <a:rPr dirty="0" sz="10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inshot</a:t>
                      </a:r>
                      <a:r>
                        <a:rPr dirty="0" sz="1000" spc="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video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editing</a:t>
                      </a:r>
                      <a:r>
                        <a:rPr dirty="0" sz="10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dirty="0" sz="10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0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0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medium</a:t>
                      </a:r>
                      <a:r>
                        <a:rPr dirty="0" sz="10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elementary</a:t>
                      </a:r>
                      <a:r>
                        <a:rPr dirty="0" sz="10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schools</a:t>
                      </a:r>
                      <a:r>
                        <a:rPr dirty="0" sz="10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during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COVID-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100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pandemic.</a:t>
                      </a:r>
                      <a:r>
                        <a:rPr dirty="0" sz="1000" spc="3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000" spc="3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dirty="0" sz="1000" spc="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dirty="0" sz="1000" spc="3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3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qualitative</a:t>
                      </a:r>
                      <a:r>
                        <a:rPr dirty="0" sz="100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descriptive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dirty="0" sz="1000" spc="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0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000" spc="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describing</a:t>
                      </a:r>
                      <a:r>
                        <a:rPr dirty="0" sz="1000" spc="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inshot</a:t>
                      </a:r>
                      <a:r>
                        <a:rPr dirty="0" sz="100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dirty="0" sz="10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receive</a:t>
                      </a:r>
                      <a:r>
                        <a:rPr dirty="0" sz="1000" spc="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explanation</a:t>
                      </a:r>
                      <a:r>
                        <a:rPr dirty="0" sz="10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0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0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inshot</a:t>
                      </a:r>
                      <a:r>
                        <a:rPr dirty="0" sz="10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dirty="0" sz="10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making</a:t>
                      </a:r>
                      <a:r>
                        <a:rPr dirty="0" sz="10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video-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0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0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media.</a:t>
                      </a:r>
                      <a:r>
                        <a:rPr dirty="0" sz="10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0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era,</a:t>
                      </a:r>
                      <a:r>
                        <a:rPr dirty="0" sz="10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digital</a:t>
                      </a:r>
                      <a:r>
                        <a:rPr dirty="0" sz="10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dirty="0" sz="10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dirty="0" sz="100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dirty="0" sz="1000" spc="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rapidly</a:t>
                      </a:r>
                      <a:r>
                        <a:rPr dirty="0" sz="1000" spc="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world,</a:t>
                      </a:r>
                      <a:r>
                        <a:rPr dirty="0" sz="1000" spc="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dirty="0" sz="10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Indonesia.</a:t>
                      </a:r>
                      <a:r>
                        <a:rPr dirty="0" sz="10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includes</a:t>
                      </a:r>
                      <a:r>
                        <a:rPr dirty="0" sz="10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dirty="0" sz="10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0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result,</a:t>
                      </a:r>
                      <a:r>
                        <a:rPr dirty="0" sz="10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dirty="0" sz="10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COVID-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10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pandemic.</a:t>
                      </a:r>
                      <a:r>
                        <a:rPr dirty="0" sz="10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So,</a:t>
                      </a:r>
                      <a:r>
                        <a:rPr dirty="0" sz="10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solution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government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carry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out the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learning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online or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remotely,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generally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called online school.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dirty="0" sz="10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0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0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0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0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become</a:t>
                      </a:r>
                      <a:r>
                        <a:rPr dirty="0" sz="10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dirty="0" sz="10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indispensable</a:t>
                      </a:r>
                      <a:r>
                        <a:rPr dirty="0" sz="10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dirty="0" sz="100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0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media</a:t>
                      </a:r>
                      <a:r>
                        <a:rPr dirty="0" sz="10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inshot</a:t>
                      </a:r>
                      <a:r>
                        <a:rPr dirty="0" sz="10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applications.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dirty="0" sz="10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media</a:t>
                      </a:r>
                      <a:r>
                        <a:rPr dirty="0" sz="1000" spc="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000" spc="3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video</a:t>
                      </a:r>
                      <a:r>
                        <a:rPr dirty="0" sz="1000" spc="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editing</a:t>
                      </a:r>
                      <a:r>
                        <a:rPr dirty="0" sz="1000" spc="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dirty="0" sz="1000" spc="3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000" spc="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help</a:t>
                      </a:r>
                      <a:r>
                        <a:rPr dirty="0" sz="1000" spc="4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000" spc="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educator</a:t>
                      </a:r>
                      <a:r>
                        <a:rPr dirty="0" sz="1000" spc="3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communicating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with students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face-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to-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face through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online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media.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Almost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00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schools</a:t>
                      </a:r>
                      <a:r>
                        <a:rPr dirty="0" sz="10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 spc="20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Indonesia</a:t>
                      </a:r>
                      <a:r>
                        <a:rPr dirty="0" sz="1000" spc="20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dirty="0" sz="100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000" spc="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00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media</a:t>
                      </a:r>
                      <a:r>
                        <a:rPr dirty="0" sz="1000" spc="20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00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20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inshot application.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 marR="222250">
                        <a:lnSpc>
                          <a:spcPts val="1140"/>
                        </a:lnSpc>
                        <a:spcBef>
                          <a:spcPts val="535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Keywords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00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Inshot</a:t>
                      </a:r>
                      <a:r>
                        <a:rPr dirty="0" sz="10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Application,</a:t>
                      </a:r>
                      <a:r>
                        <a:rPr dirty="0" sz="1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Media,</a:t>
                      </a:r>
                      <a:r>
                        <a:rPr dirty="0" sz="1000" spc="-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Elementary</a:t>
                      </a:r>
                      <a:r>
                        <a:rPr dirty="0" sz="10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Schools,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 COVID-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1000" spc="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Pandemic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067117" y="7243064"/>
            <a:ext cx="3649979" cy="29464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ts val="1040"/>
              </a:lnSpc>
              <a:spcBef>
                <a:spcPts val="165"/>
              </a:spcBef>
              <a:tabLst>
                <a:tab pos="1363980" algn="l"/>
              </a:tabLst>
            </a:pPr>
            <a:r>
              <a:rPr dirty="0" sz="900">
                <a:latin typeface="Times New Roman"/>
                <a:cs typeface="Times New Roman"/>
              </a:rPr>
              <a:t>Journal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Homepage</a:t>
            </a:r>
            <a:r>
              <a:rPr dirty="0" sz="900">
                <a:latin typeface="Times New Roman"/>
                <a:cs typeface="Times New Roman"/>
              </a:rPr>
              <a:t>	</a:t>
            </a:r>
            <a:r>
              <a:rPr dirty="0" u="sng" sz="9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https://journal.ypidathu.or.id/index.php/lingeduca</a:t>
            </a:r>
            <a:r>
              <a:rPr dirty="0" u="none" sz="9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u="none" sz="900">
                <a:latin typeface="Times New Roman"/>
                <a:cs typeface="Times New Roman"/>
              </a:rPr>
              <a:t>This is an</a:t>
            </a:r>
            <a:r>
              <a:rPr dirty="0" u="none" sz="900" spc="-25">
                <a:latin typeface="Times New Roman"/>
                <a:cs typeface="Times New Roman"/>
              </a:rPr>
              <a:t> </a:t>
            </a:r>
            <a:r>
              <a:rPr dirty="0" u="none" sz="900">
                <a:latin typeface="Times New Roman"/>
                <a:cs typeface="Times New Roman"/>
              </a:rPr>
              <a:t>open access</a:t>
            </a:r>
            <a:r>
              <a:rPr dirty="0" u="none" sz="900" spc="-5">
                <a:latin typeface="Times New Roman"/>
                <a:cs typeface="Times New Roman"/>
              </a:rPr>
              <a:t> </a:t>
            </a:r>
            <a:r>
              <a:rPr dirty="0" u="none" sz="900" spc="-10">
                <a:latin typeface="Times New Roman"/>
                <a:cs typeface="Times New Roman"/>
              </a:rPr>
              <a:t>article</a:t>
            </a:r>
            <a:r>
              <a:rPr dirty="0" u="none" sz="900" spc="-35">
                <a:latin typeface="Times New Roman"/>
                <a:cs typeface="Times New Roman"/>
              </a:rPr>
              <a:t> </a:t>
            </a:r>
            <a:r>
              <a:rPr dirty="0" u="none" sz="900">
                <a:latin typeface="Times New Roman"/>
                <a:cs typeface="Times New Roman"/>
              </a:rPr>
              <a:t>under</a:t>
            </a:r>
            <a:r>
              <a:rPr dirty="0" u="none" sz="900" spc="-20">
                <a:latin typeface="Times New Roman"/>
                <a:cs typeface="Times New Roman"/>
              </a:rPr>
              <a:t> </a:t>
            </a:r>
            <a:r>
              <a:rPr dirty="0" u="none" sz="900">
                <a:latin typeface="Times New Roman"/>
                <a:cs typeface="Times New Roman"/>
              </a:rPr>
              <a:t>the</a:t>
            </a:r>
            <a:r>
              <a:rPr dirty="0" u="none" sz="900" spc="-10">
                <a:latin typeface="Times New Roman"/>
                <a:cs typeface="Times New Roman"/>
              </a:rPr>
              <a:t> </a:t>
            </a:r>
            <a:r>
              <a:rPr dirty="0" u="none" sz="900">
                <a:latin typeface="Times New Roman"/>
                <a:cs typeface="Times New Roman"/>
              </a:rPr>
              <a:t>CC</a:t>
            </a:r>
            <a:r>
              <a:rPr dirty="0" u="none" sz="900" spc="-30">
                <a:latin typeface="Times New Roman"/>
                <a:cs typeface="Times New Roman"/>
              </a:rPr>
              <a:t> </a:t>
            </a:r>
            <a:r>
              <a:rPr dirty="0" u="none" sz="900">
                <a:latin typeface="Times New Roman"/>
                <a:cs typeface="Times New Roman"/>
              </a:rPr>
              <a:t>BY</a:t>
            </a:r>
            <a:r>
              <a:rPr dirty="0" u="none" sz="900" spc="-5">
                <a:latin typeface="Times New Roman"/>
                <a:cs typeface="Times New Roman"/>
              </a:rPr>
              <a:t> </a:t>
            </a:r>
            <a:r>
              <a:rPr dirty="0" u="none" sz="900">
                <a:latin typeface="Times New Roman"/>
                <a:cs typeface="Times New Roman"/>
              </a:rPr>
              <a:t>SA </a:t>
            </a:r>
            <a:r>
              <a:rPr dirty="0" u="none" sz="900" spc="-10">
                <a:latin typeface="Times New Roman"/>
                <a:cs typeface="Times New Roman"/>
              </a:rPr>
              <a:t>license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18714" y="7507223"/>
            <a:ext cx="4086860" cy="688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60"/>
              </a:lnSpc>
              <a:spcBef>
                <a:spcPts val="100"/>
              </a:spcBef>
            </a:pPr>
            <a:r>
              <a:rPr dirty="0" sz="900" spc="-1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https://creativecommons.org/licenses/by-sa/4.0/</a:t>
            </a:r>
            <a:endParaRPr sz="9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400"/>
              </a:lnSpc>
              <a:spcBef>
                <a:spcPts val="15"/>
              </a:spcBef>
            </a:pPr>
            <a:r>
              <a:rPr dirty="0" sz="900">
                <a:latin typeface="Times New Roman"/>
                <a:cs typeface="Times New Roman"/>
              </a:rPr>
              <a:t>Ilham,</a:t>
            </a:r>
            <a:r>
              <a:rPr dirty="0" sz="900" spc="14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M.,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Desmita,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D.,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Monef</a:t>
            </a:r>
            <a:r>
              <a:rPr dirty="0" sz="900" spc="1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,</a:t>
            </a:r>
            <a:r>
              <a:rPr dirty="0" sz="900" spc="1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A.</a:t>
            </a:r>
            <a:r>
              <a:rPr dirty="0" sz="900" spc="1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.,</a:t>
            </a:r>
            <a:r>
              <a:rPr dirty="0" sz="900" spc="16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&amp;</a:t>
            </a:r>
            <a:r>
              <a:rPr dirty="0" sz="900" spc="14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Hizrati,</a:t>
            </a:r>
            <a:r>
              <a:rPr dirty="0" sz="900" spc="1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H.</a:t>
            </a:r>
            <a:r>
              <a:rPr dirty="0" sz="900" spc="114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(2022).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Anxiety</a:t>
            </a:r>
            <a:r>
              <a:rPr dirty="0" sz="900" spc="15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Description</a:t>
            </a:r>
            <a:r>
              <a:rPr dirty="0" sz="900" spc="155">
                <a:latin typeface="Times New Roman"/>
                <a:cs typeface="Times New Roman"/>
              </a:rPr>
              <a:t> </a:t>
            </a:r>
            <a:r>
              <a:rPr dirty="0" sz="900" spc="-25">
                <a:latin typeface="Times New Roman"/>
                <a:cs typeface="Times New Roman"/>
              </a:rPr>
              <a:t>of</a:t>
            </a:r>
            <a:r>
              <a:rPr dirty="0" sz="900">
                <a:latin typeface="Times New Roman"/>
                <a:cs typeface="Times New Roman"/>
              </a:rPr>
              <a:t> Social Workers</a:t>
            </a:r>
            <a:r>
              <a:rPr dirty="0" sz="900" spc="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 Assisting Children in Conflict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with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the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Law.</a:t>
            </a:r>
            <a:r>
              <a:rPr dirty="0" sz="900" spc="15">
                <a:latin typeface="Times New Roman"/>
                <a:cs typeface="Times New Roman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World</a:t>
            </a:r>
            <a:r>
              <a:rPr dirty="0" sz="900" spc="-15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Psychology</a:t>
            </a:r>
            <a:r>
              <a:rPr dirty="0" sz="900">
                <a:latin typeface="Times New Roman"/>
                <a:cs typeface="Times New Roman"/>
              </a:rPr>
              <a:t>,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1(1). </a:t>
            </a:r>
            <a:r>
              <a:rPr dirty="0" u="sng" sz="9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https://doi.org/10.55849/lingeduca.v1i1.1</a:t>
            </a:r>
            <a:endParaRPr sz="900">
              <a:latin typeface="Times New Roman"/>
              <a:cs typeface="Times New Roman"/>
            </a:endParaRPr>
          </a:p>
          <a:p>
            <a:pPr algn="just" marL="12700">
              <a:lnSpc>
                <a:spcPts val="1019"/>
              </a:lnSpc>
            </a:pPr>
            <a:r>
              <a:rPr dirty="0" sz="900">
                <a:latin typeface="Times New Roman"/>
                <a:cs typeface="Times New Roman"/>
              </a:rPr>
              <a:t>Yayasan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Pendidikan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Islam</a:t>
            </a:r>
            <a:r>
              <a:rPr dirty="0" sz="900" spc="-5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Daarut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Thufulah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67117" y="7639304"/>
            <a:ext cx="590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How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to </a:t>
            </a:r>
            <a:r>
              <a:rPr dirty="0" sz="900" spc="-10">
                <a:latin typeface="Times New Roman"/>
                <a:cs typeface="Times New Roman"/>
              </a:rPr>
              <a:t>cite: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67117" y="8033384"/>
            <a:ext cx="649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Published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-25">
                <a:latin typeface="Times New Roman"/>
                <a:cs typeface="Times New Roman"/>
              </a:rPr>
              <a:t>by: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67117" y="8457565"/>
            <a:ext cx="5429250" cy="16033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 spc="-10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 marR="5080" indent="360045">
              <a:lnSpc>
                <a:spcPct val="109700"/>
              </a:lnSpc>
            </a:pP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important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person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language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skills.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produced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formal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12065">
              <a:lnSpc>
                <a:spcPct val="1098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informal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institutions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schools,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knowledge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achievements.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Lingeduca:</a:t>
            </a:r>
            <a:r>
              <a:rPr dirty="0" sz="12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Journal</a:t>
            </a:r>
            <a:r>
              <a:rPr dirty="0" sz="12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12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r>
              <a:rPr dirty="0" sz="12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12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Education</a:t>
            </a:r>
            <a:r>
              <a:rPr dirty="0" sz="12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Studies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9500" y="1064272"/>
            <a:ext cx="5418963" cy="1269352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056639" y="9872980"/>
            <a:ext cx="5080" cy="175260"/>
          </a:xfrm>
          <a:custGeom>
            <a:avLst/>
            <a:gdLst/>
            <a:ahLst/>
            <a:cxnLst/>
            <a:rect l="l" t="t" r="r" b="b"/>
            <a:pathLst>
              <a:path w="5080" h="175259">
                <a:moveTo>
                  <a:pt x="5079" y="0"/>
                </a:moveTo>
                <a:lnTo>
                  <a:pt x="0" y="0"/>
                </a:lnTo>
                <a:lnTo>
                  <a:pt x="0" y="175260"/>
                </a:lnTo>
                <a:lnTo>
                  <a:pt x="5079" y="17526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33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426719"/>
            <a:ext cx="5437505" cy="878268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164465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200"/>
              </a:lnSpc>
            </a:pPr>
            <a:r>
              <a:rPr dirty="0" sz="1200">
                <a:latin typeface="Times New Roman"/>
                <a:cs typeface="Times New Roman"/>
              </a:rPr>
              <a:t>position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desired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image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middle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appear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14.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label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15.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identity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origin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PCM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PRM,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16.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appear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17.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writing,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touching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save,</a:t>
            </a:r>
            <a:endParaRPr sz="1200">
              <a:latin typeface="Times New Roman"/>
              <a:cs typeface="Times New Roman"/>
            </a:endParaRPr>
          </a:p>
          <a:p>
            <a:pPr algn="just" marL="12700" marR="13970">
              <a:lnSpc>
                <a:spcPts val="138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18.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size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storage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touch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adjust,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enter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resolution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desired.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smallest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resolution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120P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1088P,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20.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ok.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saved</a:t>
            </a:r>
            <a:r>
              <a:rPr dirty="0" sz="1200" spc="-10">
                <a:latin typeface="Times New Roman"/>
                <a:cs typeface="Times New Roman"/>
              </a:rPr>
              <a:t> automatically,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rotates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percentage,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top,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21.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Finally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saved automatically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gallery.</a:t>
            </a:r>
            <a:endParaRPr sz="1200">
              <a:latin typeface="Times New Roman"/>
              <a:cs typeface="Times New Roman"/>
            </a:endParaRPr>
          </a:p>
          <a:p>
            <a:pPr algn="just" marL="12700" marR="12700" indent="36004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tutorial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procedure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menu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instrument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tutorial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moment's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delay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practicing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turn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interesting </a:t>
            </a:r>
            <a:r>
              <a:rPr dirty="0" sz="1200">
                <a:latin typeface="Times New Roman"/>
                <a:cs typeface="Times New Roman"/>
              </a:rPr>
              <a:t>video.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taught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instructional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exercise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is: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another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attempt,</a:t>
            </a: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embed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project,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position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video </a:t>
            </a:r>
            <a:r>
              <a:rPr dirty="0" sz="1200">
                <a:latin typeface="Times New Roman"/>
                <a:cs typeface="Times New Roman"/>
              </a:rPr>
              <a:t>recording,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angle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proportions,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video,</a:t>
            </a:r>
            <a:endParaRPr sz="1200">
              <a:latin typeface="Times New Roman"/>
              <a:cs typeface="Times New Roman"/>
            </a:endParaRPr>
          </a:p>
          <a:p>
            <a:pPr algn="just" marL="12700" marR="184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sound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rendering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audio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cues,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image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depictions,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motion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consequences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impact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progress,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shadow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channels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video </a:t>
            </a:r>
            <a:r>
              <a:rPr dirty="0" sz="1200">
                <a:latin typeface="Times New Roman"/>
                <a:cs typeface="Times New Roman"/>
              </a:rPr>
              <a:t>evaluation,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exporting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(Jeklin,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2016).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  <a:p>
            <a:pPr algn="just" marL="12700" marR="12700" indent="360045">
              <a:lnSpc>
                <a:spcPct val="95900"/>
              </a:lnSpc>
              <a:spcBef>
                <a:spcPts val="22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connection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converter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subject.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concluded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every </a:t>
            </a:r>
            <a:r>
              <a:rPr dirty="0" sz="1200">
                <a:latin typeface="Times New Roman"/>
                <a:cs typeface="Times New Roman"/>
              </a:rPr>
              <a:t>time it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video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suggested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setup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reasonable,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free,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unpaid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light, </a:t>
            </a:r>
            <a:r>
              <a:rPr dirty="0" sz="1200">
                <a:latin typeface="Times New Roman"/>
                <a:cs typeface="Times New Roman"/>
              </a:rPr>
              <a:t>especially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android/smartphone users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whose memory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limited.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Lighter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conveyances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children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relaxed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setting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discovering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played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significant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major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issues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showing </a:t>
            </a:r>
            <a:r>
              <a:rPr dirty="0" sz="1200">
                <a:latin typeface="Times New Roman"/>
                <a:cs typeface="Times New Roman"/>
              </a:rPr>
              <a:t>verbally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depicted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photos.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video </a:t>
            </a:r>
            <a:r>
              <a:rPr dirty="0" sz="1200">
                <a:latin typeface="Times New Roman"/>
                <a:cs typeface="Times New Roman"/>
              </a:rPr>
              <a:t>changes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subjects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recommended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downloaded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because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powerful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teacher.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 indent="360045">
              <a:lnSpc>
                <a:spcPct val="95800"/>
              </a:lnSpc>
            </a:pP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said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Inshhot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really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feasible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interesting,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situation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midst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Covid-</a:t>
            </a:r>
            <a:r>
              <a:rPr dirty="0" sz="1200">
                <a:latin typeface="Times New Roman"/>
                <a:cs typeface="Times New Roman"/>
              </a:rPr>
              <a:t>19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pandemic,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precise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makes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easier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teachers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framework.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learning-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media.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Sound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visuals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4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inshot </a:t>
            </a:r>
            <a:r>
              <a:rPr dirty="0" sz="1200">
                <a:latin typeface="Times New Roman"/>
                <a:cs typeface="Times New Roman"/>
              </a:rPr>
              <a:t>application,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medium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smoothness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constant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course.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200" spc="-10" b="1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  <a:p>
            <a:pPr algn="just" marL="469900" marR="5715" indent="-457834">
              <a:lnSpc>
                <a:spcPts val="1380"/>
              </a:lnSpc>
              <a:spcBef>
                <a:spcPts val="235"/>
              </a:spcBef>
            </a:pPr>
            <a:r>
              <a:rPr dirty="0" sz="1200">
                <a:latin typeface="Times New Roman"/>
                <a:cs typeface="Times New Roman"/>
              </a:rPr>
              <a:t>Andhini,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(2017).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Tentang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Audio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Prestasi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Belajar. </a:t>
            </a:r>
            <a:r>
              <a:rPr dirty="0" sz="1200">
                <a:latin typeface="Times New Roman"/>
                <a:cs typeface="Times New Roman"/>
              </a:rPr>
              <a:t>Journal</a:t>
            </a:r>
            <a:r>
              <a:rPr dirty="0" sz="1200" spc="3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Chemical</a:t>
            </a:r>
            <a:r>
              <a:rPr dirty="0" sz="1200" spc="31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3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Modeling,</a:t>
            </a:r>
            <a:r>
              <a:rPr dirty="0" sz="1200" spc="31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53(9),</a:t>
            </a:r>
            <a:r>
              <a:rPr dirty="0" sz="1200" spc="31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1689–1699. https://sc.syekhnurjati.ac.id/esscamp/risetmhs/BAB214121110115.pdf</a:t>
            </a:r>
            <a:endParaRPr sz="1200">
              <a:latin typeface="Times New Roman"/>
              <a:cs typeface="Times New Roman"/>
            </a:endParaRPr>
          </a:p>
          <a:p>
            <a:pPr algn="just" marL="469900" marR="8255" indent="-45783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Anshor,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S.,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Sugiyanta,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G.,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Sri,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(2015).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Penggunaan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Pembelajaran </a:t>
            </a:r>
            <a:r>
              <a:rPr dirty="0" sz="1200">
                <a:latin typeface="Times New Roman"/>
                <a:cs typeface="Times New Roman"/>
              </a:rPr>
              <a:t>Berbasis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Terhadap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Aktivitas</a:t>
            </a:r>
            <a:r>
              <a:rPr dirty="0" sz="1200" spc="13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Hasil</a:t>
            </a:r>
            <a:r>
              <a:rPr dirty="0" sz="1200" spc="14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Belajar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Geografi.</a:t>
            </a:r>
            <a:r>
              <a:rPr dirty="0" sz="1200" spc="21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Jurnal </a:t>
            </a:r>
            <a:r>
              <a:rPr dirty="0" sz="1200">
                <a:latin typeface="Times New Roman"/>
                <a:cs typeface="Times New Roman"/>
              </a:rPr>
              <a:t>Penelitian Geografi,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3(7), 1–9.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file:///D:/Downloads/10376-20894-1-PB.pdf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34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426719"/>
            <a:ext cx="5437505" cy="90703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165100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469900" marR="8255" indent="-457834">
              <a:lnSpc>
                <a:spcPct val="96600"/>
              </a:lnSpc>
            </a:pPr>
            <a:r>
              <a:rPr dirty="0" sz="1200">
                <a:latin typeface="Times New Roman"/>
                <a:cs typeface="Times New Roman"/>
              </a:rPr>
              <a:t>Asyafah,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(2019).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Menimbang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(Kajian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Teoretis-</a:t>
            </a:r>
            <a:r>
              <a:rPr dirty="0" sz="1200">
                <a:latin typeface="Times New Roman"/>
                <a:cs typeface="Times New Roman"/>
              </a:rPr>
              <a:t>Kritis</a:t>
            </a:r>
            <a:r>
              <a:rPr dirty="0" sz="1200" spc="47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atas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dalam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Pendidikan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Islam).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TARBAWY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Indonesian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Journal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Islamic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6(1),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19–32.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https://doi.org/10.17509/t.v6i1.20569</a:t>
            </a:r>
            <a:endParaRPr sz="1200">
              <a:latin typeface="Times New Roman"/>
              <a:cs typeface="Times New Roman"/>
            </a:endParaRPr>
          </a:p>
          <a:p>
            <a:pPr algn="just" marL="469900" marR="12700" indent="-457834">
              <a:lnSpc>
                <a:spcPts val="138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Edison,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E.,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Tambes,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R.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P.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Peran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Editor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Dalam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Produksi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 </a:t>
            </a:r>
            <a:r>
              <a:rPr dirty="0" sz="1200">
                <a:latin typeface="Times New Roman"/>
                <a:cs typeface="Times New Roman"/>
              </a:rPr>
              <a:t>Sembang</a:t>
            </a:r>
            <a:r>
              <a:rPr dirty="0" sz="1200" spc="39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Malam</a:t>
            </a:r>
            <a:r>
              <a:rPr dirty="0" sz="1200" spc="3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39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Ceria</a:t>
            </a:r>
            <a:r>
              <a:rPr dirty="0" sz="1200" spc="3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TV</a:t>
            </a:r>
            <a:r>
              <a:rPr dirty="0" sz="1200" spc="38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Pekanbaru.</a:t>
            </a:r>
            <a:r>
              <a:rPr dirty="0" sz="1200" spc="39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An-</a:t>
            </a:r>
            <a:r>
              <a:rPr dirty="0" sz="1200">
                <a:latin typeface="Times New Roman"/>
                <a:cs typeface="Times New Roman"/>
              </a:rPr>
              <a:t>Nida’,</a:t>
            </a:r>
            <a:r>
              <a:rPr dirty="0" sz="1200" spc="39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43(1),</a:t>
            </a:r>
            <a:r>
              <a:rPr dirty="0" sz="1200" spc="39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15. </a:t>
            </a:r>
            <a:r>
              <a:rPr dirty="0" sz="1200" spc="-10">
                <a:latin typeface="Times New Roman"/>
                <a:cs typeface="Times New Roman"/>
              </a:rPr>
              <a:t>https://doi.org/10.24014/an-nida.v43i1.9378</a:t>
            </a:r>
            <a:endParaRPr sz="1200">
              <a:latin typeface="Times New Roman"/>
              <a:cs typeface="Times New Roman"/>
            </a:endParaRPr>
          </a:p>
          <a:p>
            <a:pPr algn="just" marL="469900" marR="5080" indent="-457834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Firmansyah,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Wardani,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T.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Niaga,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Malang,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P.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N.,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Yogyakarta,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A.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Pembuatan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Promosi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Company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Profile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Menggunakan </a:t>
            </a:r>
            <a:r>
              <a:rPr dirty="0" sz="1200">
                <a:latin typeface="Times New Roman"/>
                <a:cs typeface="Times New Roman"/>
              </a:rPr>
              <a:t>Aplikasi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Pada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Yayasan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Pondok.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269–272.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file:///D:/Downloads/537- 1637-1-PB.pdf</a:t>
            </a:r>
            <a:endParaRPr sz="1200">
              <a:latin typeface="Times New Roman"/>
              <a:cs typeface="Times New Roman"/>
            </a:endParaRPr>
          </a:p>
          <a:p>
            <a:pPr algn="just" marL="469900" marR="8890" indent="-45783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Goldman,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Ian.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Pabari,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Pengaruh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Penggunaan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Berbantuan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Terhadap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Peningkatan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Keterampilan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Berbicara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Pada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Tema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Kelas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Iv </a:t>
            </a:r>
            <a:r>
              <a:rPr dirty="0" sz="1200">
                <a:latin typeface="Times New Roman"/>
                <a:cs typeface="Times New Roman"/>
              </a:rPr>
              <a:t>Sekolah</a:t>
            </a:r>
            <a:r>
              <a:rPr dirty="0" sz="1200" spc="434">
                <a:latin typeface="Times New Roman"/>
                <a:cs typeface="Times New Roman"/>
              </a:rPr>
              <a:t>    </a:t>
            </a:r>
            <a:r>
              <a:rPr dirty="0" sz="1200">
                <a:latin typeface="Times New Roman"/>
                <a:cs typeface="Times New Roman"/>
              </a:rPr>
              <a:t>Dasar</a:t>
            </a:r>
            <a:r>
              <a:rPr dirty="0" sz="1200" spc="440">
                <a:latin typeface="Times New Roman"/>
                <a:cs typeface="Times New Roman"/>
              </a:rPr>
              <a:t>    </a:t>
            </a:r>
            <a:r>
              <a:rPr dirty="0" sz="1200">
                <a:latin typeface="Times New Roman"/>
                <a:cs typeface="Times New Roman"/>
              </a:rPr>
              <a:t>Tahun</a:t>
            </a:r>
            <a:r>
              <a:rPr dirty="0" sz="1200" spc="440">
                <a:latin typeface="Times New Roman"/>
                <a:cs typeface="Times New Roman"/>
              </a:rPr>
              <a:t>    </a:t>
            </a:r>
            <a:r>
              <a:rPr dirty="0" sz="1200">
                <a:latin typeface="Times New Roman"/>
                <a:cs typeface="Times New Roman"/>
              </a:rPr>
              <a:t>Pelajaran</a:t>
            </a:r>
            <a:r>
              <a:rPr dirty="0" sz="1200" spc="440">
                <a:latin typeface="Times New Roman"/>
                <a:cs typeface="Times New Roman"/>
              </a:rPr>
              <a:t>    </a:t>
            </a:r>
            <a:r>
              <a:rPr dirty="0" sz="1200">
                <a:latin typeface="Times New Roman"/>
                <a:cs typeface="Times New Roman"/>
              </a:rPr>
              <a:t>2020/2021</a:t>
            </a:r>
            <a:r>
              <a:rPr dirty="0" sz="1200" spc="440">
                <a:latin typeface="Times New Roman"/>
                <a:cs typeface="Times New Roman"/>
              </a:rPr>
              <a:t>    </a:t>
            </a:r>
            <a:r>
              <a:rPr dirty="0" sz="1200" spc="-10">
                <a:latin typeface="Times New Roman"/>
                <a:cs typeface="Times New Roman"/>
              </a:rPr>
              <a:t>Diajukan. https://repository.ummat.ac.id/2051/1/COVER-</a:t>
            </a:r>
            <a:r>
              <a:rPr dirty="0" sz="1200">
                <a:latin typeface="Times New Roman"/>
                <a:cs typeface="Times New Roman"/>
              </a:rPr>
              <a:t>BAB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III.pdf</a:t>
            </a:r>
            <a:endParaRPr sz="1200">
              <a:latin typeface="Times New Roman"/>
              <a:cs typeface="Times New Roman"/>
            </a:endParaRPr>
          </a:p>
          <a:p>
            <a:pPr algn="just" marL="469900" marR="7620" indent="-45783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Hendriyani,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Y.,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Jalinus,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N.,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Delianti,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Mursyida,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(2018).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Analisis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Kebutuhan </a:t>
            </a:r>
            <a:r>
              <a:rPr dirty="0" sz="1200">
                <a:latin typeface="Times New Roman"/>
                <a:cs typeface="Times New Roman"/>
              </a:rPr>
              <a:t>Pengembangan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Berbasis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Tutorial.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Jurnal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Teknologi</a:t>
            </a: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ts val="1315"/>
              </a:lnSpc>
            </a:pPr>
            <a:r>
              <a:rPr dirty="0" sz="1200">
                <a:latin typeface="Times New Roman"/>
                <a:cs typeface="Times New Roman"/>
              </a:rPr>
              <a:t>Informasi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Pendidikan,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11(2),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85–88.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2"/>
              </a:rPr>
              <a:t>http://tip.ppj.unp.ac.id</a:t>
            </a:r>
            <a:endParaRPr sz="1200">
              <a:latin typeface="Times New Roman"/>
              <a:cs typeface="Times New Roman"/>
            </a:endParaRPr>
          </a:p>
          <a:p>
            <a:pPr algn="just" marL="469900" marR="10160" indent="-457834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Times New Roman"/>
                <a:cs typeface="Times New Roman"/>
              </a:rPr>
              <a:t>Hua,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U.,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U.,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Buckland,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M.,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Gross,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T.,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Taylor,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G.,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Piotrowski,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M., </a:t>
            </a:r>
            <a:r>
              <a:rPr dirty="0" sz="1200">
                <a:latin typeface="Times New Roman"/>
                <a:cs typeface="Times New Roman"/>
              </a:rPr>
              <a:t>Senn,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C.,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Choi,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Y.,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Fenton,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C.,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Management,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F.,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Ridge,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O.,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Industries,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E., </a:t>
            </a:r>
            <a:r>
              <a:rPr dirty="0" sz="1200">
                <a:latin typeface="Times New Roman"/>
                <a:cs typeface="Times New Roman"/>
              </a:rPr>
              <a:t>Livermore,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L.,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Office,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P.,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Oniki,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Jordan,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S.,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P.,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Afzal,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H.,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Stevens,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R.,</a:t>
            </a:r>
            <a:endParaRPr sz="1200">
              <a:latin typeface="Times New Roman"/>
              <a:cs typeface="Times New Roman"/>
            </a:endParaRPr>
          </a:p>
          <a:p>
            <a:pPr algn="just" marL="469900" marR="12700">
              <a:lnSpc>
                <a:spcPts val="1380"/>
              </a:lnSpc>
              <a:tabLst>
                <a:tab pos="2868295" algn="l"/>
                <a:tab pos="5073650" algn="l"/>
              </a:tabLst>
            </a:pPr>
            <a:r>
              <a:rPr dirty="0" sz="1200">
                <a:latin typeface="Times New Roman"/>
                <a:cs typeface="Times New Roman"/>
              </a:rPr>
              <a:t>…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Petras,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(2003).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undang-</a:t>
            </a:r>
            <a:r>
              <a:rPr dirty="0" sz="1200">
                <a:latin typeface="Times New Roman"/>
                <a:cs typeface="Times New Roman"/>
              </a:rPr>
              <a:t>undang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republik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indonesia.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 Journal,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1(2),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1–15.</a:t>
            </a:r>
            <a:endParaRPr sz="1200">
              <a:latin typeface="Times New Roman"/>
              <a:cs typeface="Times New Roman"/>
            </a:endParaRPr>
          </a:p>
          <a:p>
            <a:pPr marL="469900" marR="40640">
              <a:lnSpc>
                <a:spcPts val="138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  <a:hlinkClick r:id="rId3"/>
              </a:rPr>
              <a:t>http://citeseerx.ist.psu.edu/viewdoc/download?doi=10.1.1.88.5042&amp;rep=rep1&amp;t</a:t>
            </a:r>
            <a:r>
              <a:rPr dirty="0" sz="1200" spc="-10">
                <a:latin typeface="Times New Roman"/>
                <a:cs typeface="Times New Roman"/>
              </a:rPr>
              <a:t> ype=pdf%0Ahttps://</a:t>
            </a:r>
            <a:r>
              <a:rPr dirty="0" sz="1200" spc="-10">
                <a:latin typeface="Times New Roman"/>
                <a:cs typeface="Times New Roman"/>
                <a:hlinkClick r:id="rId4"/>
              </a:rPr>
              <a:t>www.ideals.illinois.edu/handle/2142/73673%0A</a:t>
            </a:r>
            <a:r>
              <a:rPr dirty="0" sz="1200" spc="-10">
                <a:latin typeface="Times New Roman"/>
                <a:cs typeface="Times New Roman"/>
                <a:hlinkClick r:id="rId5"/>
              </a:rPr>
              <a:t>http://www</a:t>
            </a:r>
            <a:endParaRPr sz="1200">
              <a:latin typeface="Times New Roman"/>
              <a:cs typeface="Times New Roman"/>
            </a:endParaRPr>
          </a:p>
          <a:p>
            <a:pPr marL="469900" marR="3492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.scopus.com/inward/record.url?eid=2-s2.0- 33646678859&amp;partnerID=40&amp;md5=3ee39b50a5df02627b70c1bdac4a60ba%0A </a:t>
            </a:r>
            <a:r>
              <a:rPr dirty="0" sz="1200" spc="-25">
                <a:latin typeface="Times New Roman"/>
                <a:cs typeface="Times New Roman"/>
              </a:rPr>
              <a:t>htt</a:t>
            </a:r>
            <a:endParaRPr sz="1200">
              <a:latin typeface="Times New Roman"/>
              <a:cs typeface="Times New Roman"/>
            </a:endParaRPr>
          </a:p>
          <a:p>
            <a:pPr algn="just" marL="469900" marR="5080" indent="-45783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Irjus,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Indrawan,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E.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(2020).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Berbasis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Multimedia </a:t>
            </a:r>
            <a:r>
              <a:rPr dirty="0" sz="1200">
                <a:latin typeface="Times New Roman"/>
                <a:cs typeface="Times New Roman"/>
              </a:rPr>
              <a:t>Interaktif.pdf.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J-</a:t>
            </a:r>
            <a:r>
              <a:rPr dirty="0" sz="1200">
                <a:latin typeface="Times New Roman"/>
                <a:cs typeface="Times New Roman"/>
              </a:rPr>
              <a:t>SAKTI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(Jurnal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Sains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Komputer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Informatika)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(Vol.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1, </a:t>
            </a:r>
            <a:r>
              <a:rPr dirty="0" sz="1200">
                <a:latin typeface="Times New Roman"/>
                <a:cs typeface="Times New Roman"/>
              </a:rPr>
              <a:t>Issue</a:t>
            </a:r>
            <a:r>
              <a:rPr dirty="0" sz="1200" spc="409">
                <a:latin typeface="Times New Roman"/>
                <a:cs typeface="Times New Roman"/>
              </a:rPr>
              <a:t>    </a:t>
            </a:r>
            <a:r>
              <a:rPr dirty="0" sz="1200">
                <a:latin typeface="Times New Roman"/>
                <a:cs typeface="Times New Roman"/>
              </a:rPr>
              <a:t>1).</a:t>
            </a:r>
            <a:r>
              <a:rPr dirty="0" sz="1200" spc="415">
                <a:latin typeface="Times New Roman"/>
                <a:cs typeface="Times New Roman"/>
              </a:rPr>
              <a:t>    </a:t>
            </a:r>
            <a:r>
              <a:rPr dirty="0" sz="1200" spc="-10">
                <a:latin typeface="Times New Roman"/>
                <a:cs typeface="Times New Roman"/>
              </a:rPr>
              <a:t>file:///D:/Downloads/mediapembelajaranberbasismultimedia-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15"/>
              </a:lnSpc>
            </a:pPr>
            <a:r>
              <a:rPr dirty="0" sz="1200" spc="-10">
                <a:latin typeface="Times New Roman"/>
                <a:cs typeface="Times New Roman"/>
              </a:rPr>
              <a:t>gabungan.pdf</a:t>
            </a:r>
            <a:endParaRPr sz="1200">
              <a:latin typeface="Times New Roman"/>
              <a:cs typeface="Times New Roman"/>
            </a:endParaRPr>
          </a:p>
          <a:p>
            <a:pPr algn="just" marL="469900" marR="10160" indent="-457834">
              <a:lnSpc>
                <a:spcPct val="96500"/>
              </a:lnSpc>
              <a:spcBef>
                <a:spcPts val="20"/>
              </a:spcBef>
              <a:tabLst>
                <a:tab pos="2134235" algn="l"/>
                <a:tab pos="3831590" algn="l"/>
                <a:tab pos="5076190" algn="l"/>
              </a:tabLst>
            </a:pPr>
            <a:r>
              <a:rPr dirty="0" sz="1200">
                <a:latin typeface="Times New Roman"/>
                <a:cs typeface="Times New Roman"/>
              </a:rPr>
              <a:t>Jeklin,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(2016).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Sinergi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Institusi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Pendidikan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Dengan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Masyarakat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Melalui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Kegiatan Pengabdian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Masyarakat.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July,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1–23. https://ojs.amikom.ac.id/index.php/semhasabdimas/article/view/2612/2497</a:t>
            </a:r>
            <a:endParaRPr sz="1200">
              <a:latin typeface="Times New Roman"/>
              <a:cs typeface="Times New Roman"/>
            </a:endParaRPr>
          </a:p>
          <a:p>
            <a:pPr algn="just" marL="469900" marR="9525" indent="-457834">
              <a:lnSpc>
                <a:spcPts val="1380"/>
              </a:lnSpc>
              <a:spcBef>
                <a:spcPts val="35"/>
              </a:spcBef>
              <a:tabLst>
                <a:tab pos="1983739" algn="l"/>
                <a:tab pos="2997835" algn="l"/>
                <a:tab pos="4290695" algn="l"/>
                <a:tab pos="5228590" algn="l"/>
              </a:tabLst>
            </a:pPr>
            <a:r>
              <a:rPr dirty="0" sz="1200">
                <a:latin typeface="Times New Roman"/>
                <a:cs typeface="Times New Roman"/>
              </a:rPr>
              <a:t>Kadir,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(2014).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Keterampilan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Mengelola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Kelas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Implementasinya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Dalam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Proses Pembelajaran.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Jurnal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Al-Ta’dib,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7(2),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20. </a:t>
            </a:r>
            <a:r>
              <a:rPr dirty="0" sz="1200" spc="-10">
                <a:latin typeface="Times New Roman"/>
                <a:cs typeface="Times New Roman"/>
              </a:rPr>
              <a:t>https://ejournal.iainkendari.ac.id/index.php/al-tadib/article/view/315</a:t>
            </a:r>
            <a:endParaRPr sz="1200">
              <a:latin typeface="Times New Roman"/>
              <a:cs typeface="Times New Roman"/>
            </a:endParaRPr>
          </a:p>
          <a:p>
            <a:pPr algn="just" marL="469900" marR="5080" indent="-45783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Khaira,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H.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Pemanfaatan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Aplikasi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Kinemaster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Sebagai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Pembelajaran </a:t>
            </a:r>
            <a:r>
              <a:rPr dirty="0" sz="1200">
                <a:latin typeface="Times New Roman"/>
                <a:cs typeface="Times New Roman"/>
              </a:rPr>
              <a:t>Berbasis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ICT.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Prosiding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Seminar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Nasional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Bahasa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…,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39–44. </a:t>
            </a:r>
            <a:r>
              <a:rPr dirty="0" sz="1200" spc="-10">
                <a:latin typeface="Times New Roman"/>
                <a:cs typeface="Times New Roman"/>
                <a:hlinkClick r:id="rId6"/>
              </a:rPr>
              <a:t>http://digilib.unimed.ac.id/id/eprint/41218</a:t>
            </a:r>
            <a:endParaRPr sz="1200">
              <a:latin typeface="Times New Roman"/>
              <a:cs typeface="Times New Roman"/>
            </a:endParaRPr>
          </a:p>
          <a:p>
            <a:pPr algn="just" marL="469900" marR="8255" indent="-457834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Khansa,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L.,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Sulisworo,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(2016).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Pengembangan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Fisika </a:t>
            </a:r>
            <a:r>
              <a:rPr dirty="0" sz="1200">
                <a:latin typeface="Times New Roman"/>
                <a:cs typeface="Times New Roman"/>
              </a:rPr>
              <a:t>Berbasis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Android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Sebagai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Daya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Dukung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Siswa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Homeschooling. </a:t>
            </a:r>
            <a:r>
              <a:rPr dirty="0" sz="1200">
                <a:latin typeface="Times New Roman"/>
                <a:cs typeface="Times New Roman"/>
              </a:rPr>
              <a:t>Prosiding</a:t>
            </a:r>
            <a:r>
              <a:rPr dirty="0" sz="1200" spc="24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Seminar</a:t>
            </a:r>
            <a:r>
              <a:rPr dirty="0" sz="1200" spc="2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Pendidikan</a:t>
            </a:r>
            <a:r>
              <a:rPr dirty="0" sz="1200" spc="2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Fisika,</a:t>
            </a:r>
            <a:r>
              <a:rPr dirty="0" sz="1200" spc="2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Fisika,</a:t>
            </a:r>
            <a:r>
              <a:rPr dirty="0" sz="1200" spc="2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24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Aplikasinya</a:t>
            </a:r>
            <a:r>
              <a:rPr dirty="0" sz="1200" spc="254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2016, </a:t>
            </a:r>
            <a:r>
              <a:rPr dirty="0" sz="1200">
                <a:latin typeface="Times New Roman"/>
                <a:cs typeface="Times New Roman"/>
              </a:rPr>
              <a:t>5(November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2016),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117–122.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7"/>
              </a:rPr>
              <a:t>http://eprints.uad.ac.id/6543/1/27-81-1-PB.pdf</a:t>
            </a:r>
            <a:endParaRPr sz="1200">
              <a:latin typeface="Times New Roman"/>
              <a:cs typeface="Times New Roman"/>
            </a:endParaRPr>
          </a:p>
          <a:p>
            <a:pPr algn="just" marL="469900" marR="17780" indent="-45783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Kholisho,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N.,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Arianti,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D.,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Jamaluddin,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J.,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Wirasasmita,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H.,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Ismatulloh,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K., </a:t>
            </a:r>
            <a:r>
              <a:rPr dirty="0" sz="1200">
                <a:latin typeface="Times New Roman"/>
                <a:cs typeface="Times New Roman"/>
              </a:rPr>
              <a:t>Uska,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Z.,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Fathoni,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Pelatihan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pembuatan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bagi</a:t>
            </a:r>
            <a:endParaRPr sz="1200">
              <a:latin typeface="Times New Roman"/>
              <a:cs typeface="Times New Roman"/>
            </a:endParaRPr>
          </a:p>
          <a:p>
            <a:pPr algn="just" marL="469900" marR="952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guru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untuk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menghadapi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Era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Industri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4.0.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ABSYARA: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Jurnal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Pengabdian </a:t>
            </a:r>
            <a:r>
              <a:rPr dirty="0" sz="1200">
                <a:latin typeface="Times New Roman"/>
                <a:cs typeface="Times New Roman"/>
              </a:rPr>
              <a:t>Pada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Masyarakat,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2(1),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119–127.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https://doi.org/10.29408/ab.v2i1.3586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35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426719"/>
            <a:ext cx="5437505" cy="90703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165100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000">
              <a:latin typeface="Times New Roman"/>
              <a:cs typeface="Times New Roman"/>
            </a:endParaRPr>
          </a:p>
          <a:p>
            <a:pPr marL="469900" marR="15240" indent="-457834">
              <a:lnSpc>
                <a:spcPts val="1400"/>
              </a:lnSpc>
              <a:tabLst>
                <a:tab pos="4845050" algn="l"/>
              </a:tabLst>
            </a:pPr>
            <a:r>
              <a:rPr dirty="0" sz="1200">
                <a:latin typeface="Times New Roman"/>
                <a:cs typeface="Times New Roman"/>
              </a:rPr>
              <a:t>Korelasi,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K.,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P.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(2020).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Jurnal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Ilmu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Pendidikan.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Jurnal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Ilmu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Pendidikan, 4(2),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318–333.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10"/>
              </a:lnSpc>
            </a:pPr>
            <a:r>
              <a:rPr dirty="0" sz="1200" spc="-10">
                <a:latin typeface="Times New Roman"/>
                <a:cs typeface="Times New Roman"/>
              </a:rPr>
              <a:t>https://edukatif.org/index.php/edukatif/index%0APENTINGNYA</a:t>
            </a:r>
            <a:endParaRPr sz="1200">
              <a:latin typeface="Times New Roman"/>
              <a:cs typeface="Times New Roman"/>
            </a:endParaRPr>
          </a:p>
          <a:p>
            <a:pPr algn="just" marL="469900" marR="12700" indent="-457834">
              <a:lnSpc>
                <a:spcPts val="1380"/>
              </a:lnSpc>
              <a:spcBef>
                <a:spcPts val="65"/>
              </a:spcBef>
              <a:tabLst>
                <a:tab pos="1300480" algn="l"/>
                <a:tab pos="2444115" algn="l"/>
                <a:tab pos="3335654" algn="l"/>
                <a:tab pos="4174490" algn="l"/>
                <a:tab pos="4923790" algn="l"/>
              </a:tabLst>
            </a:pPr>
            <a:r>
              <a:rPr dirty="0" sz="1200">
                <a:latin typeface="Times New Roman"/>
                <a:cs typeface="Times New Roman"/>
              </a:rPr>
              <a:t>Lestari,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S.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(2018).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Peran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Teknologi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dalam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Pendidikan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Era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Globalisasi.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Edureligia; Jurnal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Pendidikan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Agama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Islam,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2(2),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94–100. https://doi.org/10.33650/edureligia.v2i2.459</a:t>
            </a:r>
            <a:endParaRPr sz="1200">
              <a:latin typeface="Times New Roman"/>
              <a:cs typeface="Times New Roman"/>
            </a:endParaRPr>
          </a:p>
          <a:p>
            <a:pPr algn="just" marL="469900" marR="8255" indent="-457834">
              <a:lnSpc>
                <a:spcPts val="1380"/>
              </a:lnSpc>
              <a:spcBef>
                <a:spcPts val="5"/>
              </a:spcBef>
              <a:tabLst>
                <a:tab pos="1646555" algn="l"/>
                <a:tab pos="2388235" algn="l"/>
                <a:tab pos="3160395" algn="l"/>
                <a:tab pos="4062095" algn="l"/>
                <a:tab pos="4845050" algn="l"/>
              </a:tabLst>
            </a:pPr>
            <a:r>
              <a:rPr dirty="0" sz="1200">
                <a:latin typeface="Times New Roman"/>
                <a:cs typeface="Times New Roman"/>
              </a:rPr>
              <a:t>Magdalena,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Kamilah,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N.,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Rachma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Lestari,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D.,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Lestari,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Analisis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Hasil </a:t>
            </a:r>
            <a:r>
              <a:rPr dirty="0" sz="1200">
                <a:latin typeface="Times New Roman"/>
                <a:cs typeface="Times New Roman"/>
              </a:rPr>
              <a:t>Belajar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Siswa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Kelas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Al-</a:t>
            </a:r>
            <a:r>
              <a:rPr dirty="0" sz="1200">
                <a:latin typeface="Times New Roman"/>
                <a:cs typeface="Times New Roman"/>
              </a:rPr>
              <a:t>Gaotsiyah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Dimasa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Pandemi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Covid-</a:t>
            </a:r>
            <a:r>
              <a:rPr dirty="0" sz="1200">
                <a:latin typeface="Times New Roman"/>
                <a:cs typeface="Times New Roman"/>
              </a:rPr>
              <a:t>19.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Jurnal Pendidikan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Dan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Ilmu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Sosial,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3(2),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208–216. https://ejournal.stitpn.ac.id/index.php/nusantara</a:t>
            </a:r>
            <a:endParaRPr sz="1200">
              <a:latin typeface="Times New Roman"/>
              <a:cs typeface="Times New Roman"/>
            </a:endParaRPr>
          </a:p>
          <a:p>
            <a:pPr algn="just" marL="469900" marR="5080" indent="-45783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Magdalena,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Sundari,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T.,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Nurkamilah,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S.,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Nasrullah,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Amalia,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(2020).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Analisis </a:t>
            </a:r>
            <a:r>
              <a:rPr dirty="0" sz="1200">
                <a:latin typeface="Times New Roman"/>
                <a:cs typeface="Times New Roman"/>
              </a:rPr>
              <a:t>Bahan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Ajar.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Nusantara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Jurnal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Pendidikan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Ilmu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Sosial,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2(2),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311–326. https://ejournal.stitpn.ac.id/index.php/nusantara</a:t>
            </a:r>
            <a:endParaRPr sz="1200">
              <a:latin typeface="Times New Roman"/>
              <a:cs typeface="Times New Roman"/>
            </a:endParaRPr>
          </a:p>
          <a:p>
            <a:pPr algn="just" marL="469900" indent="-457834">
              <a:lnSpc>
                <a:spcPts val="1315"/>
              </a:lnSpc>
            </a:pPr>
            <a:r>
              <a:rPr dirty="0" sz="1200">
                <a:latin typeface="Times New Roman"/>
                <a:cs typeface="Times New Roman"/>
              </a:rPr>
              <a:t>Mayssara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Hassanin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Supervised,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(2014).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TERMINOLOGI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TEKNOLOGI</a:t>
            </a:r>
            <a:endParaRPr sz="1200">
              <a:latin typeface="Times New Roman"/>
              <a:cs typeface="Times New Roman"/>
            </a:endParaRPr>
          </a:p>
          <a:p>
            <a:pPr algn="just" marL="469900" marR="13335">
              <a:lnSpc>
                <a:spcPct val="95800"/>
              </a:lnSpc>
              <a:spcBef>
                <a:spcPts val="30"/>
              </a:spcBef>
            </a:pPr>
            <a:r>
              <a:rPr dirty="0" sz="1200">
                <a:latin typeface="Times New Roman"/>
                <a:cs typeface="Times New Roman"/>
              </a:rPr>
              <a:t>PEMBELAJARAN: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Suatu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Tinjauan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Historis.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Paper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Knowledge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Toward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History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Documents,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4,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13–22.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2"/>
              </a:rPr>
              <a:t>http://eprints.uny.ac.id/62705/2/BAB</a:t>
            </a:r>
            <a:r>
              <a:rPr dirty="0" sz="1200" spc="-10">
                <a:latin typeface="Times New Roman"/>
                <a:cs typeface="Times New Roman"/>
              </a:rPr>
              <a:t> II.pdf</a:t>
            </a:r>
            <a:endParaRPr sz="1200">
              <a:latin typeface="Times New Roman"/>
              <a:cs typeface="Times New Roman"/>
            </a:endParaRPr>
          </a:p>
          <a:p>
            <a:pPr algn="just" marL="469900" marR="5715" indent="-457834">
              <a:lnSpc>
                <a:spcPts val="138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Novi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Puspasari1*,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Dhea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Andini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Fajriani2,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Anisa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Mutiara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Rahmah3,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Neng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Yanti </a:t>
            </a:r>
            <a:r>
              <a:rPr dirty="0" sz="1200">
                <a:latin typeface="Times New Roman"/>
                <a:cs typeface="Times New Roman"/>
              </a:rPr>
              <a:t>Yuniar4,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Pemanfaatan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Aplikasi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Pada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Pembelajaran </a:t>
            </a:r>
            <a:r>
              <a:rPr dirty="0" sz="1200">
                <a:latin typeface="Times New Roman"/>
                <a:cs typeface="Times New Roman"/>
              </a:rPr>
              <a:t>Bahasa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Indonesia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Kelas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Sdn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03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Sungai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Tarab.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Indonesian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Journal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…, </a:t>
            </a:r>
            <a:r>
              <a:rPr dirty="0" sz="1200">
                <a:latin typeface="Times New Roman"/>
                <a:cs typeface="Times New Roman"/>
              </a:rPr>
              <a:t>1(1),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65–70.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https://ejournal.upi.edu/index.php/IJOCSEE/article/view/33294</a:t>
            </a:r>
            <a:endParaRPr sz="1200">
              <a:latin typeface="Times New Roman"/>
              <a:cs typeface="Times New Roman"/>
            </a:endParaRPr>
          </a:p>
          <a:p>
            <a:pPr algn="just" marL="469900" indent="-457834">
              <a:lnSpc>
                <a:spcPts val="1315"/>
              </a:lnSpc>
            </a:pPr>
            <a:r>
              <a:rPr dirty="0" sz="1200">
                <a:latin typeface="Times New Roman"/>
                <a:cs typeface="Times New Roman"/>
              </a:rPr>
              <a:t>Nur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Magfirah,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Poppy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Febriana,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Evie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Destiana,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Alfaro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Rico.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(2020).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tutorial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pemula</a:t>
            </a:r>
            <a:endParaRPr sz="1200">
              <a:latin typeface="Times New Roman"/>
              <a:cs typeface="Times New Roman"/>
            </a:endParaRPr>
          </a:p>
          <a:p>
            <a:pPr marL="469900" marR="15240">
              <a:lnSpc>
                <a:spcPts val="1380"/>
              </a:lnSpc>
              <a:spcBef>
                <a:spcPts val="70"/>
              </a:spcBef>
              <a:tabLst>
                <a:tab pos="1059180" algn="l"/>
                <a:tab pos="2040255" algn="l"/>
                <a:tab pos="2753995" algn="l"/>
                <a:tab pos="3221355" algn="l"/>
                <a:tab pos="3803015" algn="l"/>
                <a:tab pos="4461510" algn="l"/>
                <a:tab pos="5071110" algn="l"/>
              </a:tabLst>
            </a:pPr>
            <a:r>
              <a:rPr dirty="0" sz="1200" spc="-10">
                <a:latin typeface="Times New Roman"/>
                <a:cs typeface="Times New Roman"/>
              </a:rPr>
              <a:t>untuk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penggunaan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aplikasi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edit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video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inshot.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12(2),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1–25. https://</a:t>
            </a:r>
            <a:r>
              <a:rPr dirty="0" sz="1200" spc="-10">
                <a:latin typeface="Times New Roman"/>
                <a:cs typeface="Times New Roman"/>
                <a:hlinkClick r:id="rId3"/>
              </a:rPr>
              <a:t>www.scribd.com/document/535227165/1258-Article-Text-5998-1-</a:t>
            </a:r>
            <a:r>
              <a:rPr dirty="0" sz="1200" spc="-25">
                <a:latin typeface="Times New Roman"/>
                <a:cs typeface="Times New Roman"/>
                <a:hlinkClick r:id="rId3"/>
              </a:rPr>
              <a:t>10-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20210925</a:t>
            </a:r>
            <a:endParaRPr sz="1200">
              <a:latin typeface="Times New Roman"/>
              <a:cs typeface="Times New Roman"/>
            </a:endParaRPr>
          </a:p>
          <a:p>
            <a:pPr algn="just" marL="469900" marR="8255" indent="-45783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Nurromzanie,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O.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Tutorial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Sebagai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 spc="-20">
                <a:latin typeface="Times New Roman"/>
                <a:cs typeface="Times New Roman"/>
              </a:rPr>
              <a:t>Pada </a:t>
            </a:r>
            <a:r>
              <a:rPr dirty="0" sz="1200">
                <a:latin typeface="Times New Roman"/>
                <a:cs typeface="Times New Roman"/>
              </a:rPr>
              <a:t>Kompetensi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Dasar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Penataan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Sanggul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Gala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SMKN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Surabaya.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103–113. file:///D:/Downloads/43669-Article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Text-73099-1-10-</a:t>
            </a:r>
            <a:r>
              <a:rPr dirty="0" sz="1200">
                <a:latin typeface="Times New Roman"/>
                <a:cs typeface="Times New Roman"/>
              </a:rPr>
              <a:t>20211206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(1).pdf</a:t>
            </a:r>
            <a:endParaRPr sz="1200">
              <a:latin typeface="Times New Roman"/>
              <a:cs typeface="Times New Roman"/>
            </a:endParaRPr>
          </a:p>
          <a:p>
            <a:pPr algn="just" marL="469900" marR="17780" indent="-45783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Nurseto,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(2012).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Membuat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yang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Menarik.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Jurnal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Ekonomi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Dan </a:t>
            </a:r>
            <a:r>
              <a:rPr dirty="0" sz="1200">
                <a:latin typeface="Times New Roman"/>
                <a:cs typeface="Times New Roman"/>
              </a:rPr>
              <a:t>Pendidikan,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8(1),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19–35.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https://doi.org/10.21831/jep.v8i1.706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25"/>
              </a:lnSpc>
            </a:pPr>
            <a:r>
              <a:rPr dirty="0" sz="1200">
                <a:latin typeface="Times New Roman"/>
                <a:cs typeface="Times New Roman"/>
              </a:rPr>
              <a:t>Kasfianti</a:t>
            </a:r>
            <a:r>
              <a:rPr dirty="0" sz="1200" spc="16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Zulhaenah,</a:t>
            </a:r>
            <a:r>
              <a:rPr dirty="0" sz="1200" spc="17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Yudha</a:t>
            </a:r>
            <a:r>
              <a:rPr dirty="0" sz="1200" spc="16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Nurdian.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(2020).</a:t>
            </a:r>
            <a:r>
              <a:rPr dirty="0" sz="1200" spc="16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Pendampingan</a:t>
            </a:r>
            <a:r>
              <a:rPr dirty="0" sz="1200" spc="17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16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Peningkatan</a:t>
            </a:r>
            <a:endParaRPr sz="1200">
              <a:latin typeface="Times New Roman"/>
              <a:cs typeface="Times New Roman"/>
            </a:endParaRPr>
          </a:p>
          <a:p>
            <a:pPr algn="just" marL="469900" marR="10795">
              <a:lnSpc>
                <a:spcPts val="1380"/>
              </a:lnSpc>
              <a:spcBef>
                <a:spcPts val="75"/>
              </a:spcBef>
              <a:tabLst>
                <a:tab pos="2647315" algn="l"/>
                <a:tab pos="4326255" algn="l"/>
              </a:tabLst>
            </a:pPr>
            <a:r>
              <a:rPr dirty="0" sz="1200">
                <a:latin typeface="Times New Roman"/>
                <a:cs typeface="Times New Roman"/>
              </a:rPr>
              <a:t>Kecakapan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Guru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Dalam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Inovasi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Daring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Tengah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Pandemi Covid-</a:t>
            </a:r>
            <a:r>
              <a:rPr dirty="0" sz="1200" spc="-25">
                <a:latin typeface="Times New Roman"/>
                <a:cs typeface="Times New Roman"/>
              </a:rPr>
              <a:t>19.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6.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https://ojs.uniska- bjm.ac.id/index.php/AIJP/article/viewFile/3900/2533</a:t>
            </a:r>
            <a:endParaRPr sz="1200">
              <a:latin typeface="Times New Roman"/>
              <a:cs typeface="Times New Roman"/>
            </a:endParaRPr>
          </a:p>
          <a:p>
            <a:pPr algn="just" marL="469900" marR="6350" indent="-45783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Putri,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E.,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Mudinillah,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Penggunaan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Aplikasi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Kinemaster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Sebagai</a:t>
            </a:r>
            <a:r>
              <a:rPr dirty="0" sz="1200" spc="-10">
                <a:latin typeface="Times New Roman"/>
                <a:cs typeface="Times New Roman"/>
              </a:rPr>
              <a:t> Media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Ips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Kelas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III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SD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Muhammadiyah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Rambah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Pada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Masa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Pandemi </a:t>
            </a:r>
            <a:r>
              <a:rPr dirty="0" sz="1200">
                <a:latin typeface="Times New Roman"/>
                <a:cs typeface="Times New Roman"/>
              </a:rPr>
              <a:t>Covid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Abstrak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Pendahuluan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ips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adalah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salah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satu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mata </a:t>
            </a:r>
            <a:r>
              <a:rPr dirty="0" sz="1200">
                <a:latin typeface="Times New Roman"/>
                <a:cs typeface="Times New Roman"/>
              </a:rPr>
              <a:t>pelajaran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wajib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yang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dipendidikan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sekolah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dasar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maupun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disekolah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ting.</a:t>
            </a:r>
            <a:endParaRPr sz="1200">
              <a:latin typeface="Times New Roman"/>
              <a:cs typeface="Times New Roman"/>
            </a:endParaRPr>
          </a:p>
          <a:p>
            <a:pPr algn="just" marL="469900" marR="7620">
              <a:lnSpc>
                <a:spcPts val="1380"/>
              </a:lnSpc>
              <a:tabLst>
                <a:tab pos="1765935" algn="l"/>
                <a:tab pos="4329430" algn="l"/>
              </a:tabLst>
            </a:pPr>
            <a:r>
              <a:rPr dirty="0" sz="1200" spc="-10">
                <a:latin typeface="Times New Roman"/>
                <a:cs typeface="Times New Roman"/>
              </a:rPr>
              <a:t>V(November).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file:///D:/Downloads/14899-Article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Text-51773-1-</a:t>
            </a:r>
            <a:r>
              <a:rPr dirty="0" sz="1200" spc="-25">
                <a:latin typeface="Times New Roman"/>
                <a:cs typeface="Times New Roman"/>
              </a:rPr>
              <a:t>10- </a:t>
            </a:r>
            <a:r>
              <a:rPr dirty="0" sz="1200" spc="-10">
                <a:latin typeface="Times New Roman"/>
                <a:cs typeface="Times New Roman"/>
              </a:rPr>
              <a:t>20211215.pdf</a:t>
            </a:r>
            <a:endParaRPr sz="1200">
              <a:latin typeface="Times New Roman"/>
              <a:cs typeface="Times New Roman"/>
            </a:endParaRPr>
          </a:p>
          <a:p>
            <a:pPr algn="just" marL="469900" marR="5080" indent="-457834">
              <a:lnSpc>
                <a:spcPts val="1380"/>
              </a:lnSpc>
              <a:tabLst>
                <a:tab pos="1547495" algn="l"/>
                <a:tab pos="2182495" algn="l"/>
                <a:tab pos="3043555" algn="l"/>
                <a:tab pos="4390390" algn="l"/>
                <a:tab pos="4921250" algn="l"/>
              </a:tabLst>
            </a:pPr>
            <a:r>
              <a:rPr dirty="0" sz="1200">
                <a:latin typeface="Times New Roman"/>
                <a:cs typeface="Times New Roman"/>
              </a:rPr>
              <a:t>Sri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Sumarningsih.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(2020).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Aparatur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Sipil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Negara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Masa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Pandemi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18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Tinjauan </a:t>
            </a:r>
            <a:r>
              <a:rPr dirty="0" sz="1200">
                <a:latin typeface="Times New Roman"/>
                <a:cs typeface="Times New Roman"/>
              </a:rPr>
              <a:t>Kebijakan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Normal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Baru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Provinsi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Jawa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Tengah.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2nd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Seminar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Population,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Family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Human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Resource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“The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Normal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Family, Population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Human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Development,”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2,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99–158. https://eprints.latbangdjogja.web.id/147/6/05.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KTI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Prosiding.pdf</a:t>
            </a:r>
            <a:endParaRPr sz="1200">
              <a:latin typeface="Times New Roman"/>
              <a:cs typeface="Times New Roman"/>
            </a:endParaRPr>
          </a:p>
          <a:p>
            <a:pPr algn="just" marL="469900" indent="-457834">
              <a:lnSpc>
                <a:spcPts val="1315"/>
              </a:lnSpc>
            </a:pPr>
            <a:r>
              <a:rPr dirty="0" sz="1200">
                <a:latin typeface="Times New Roman"/>
                <a:cs typeface="Times New Roman"/>
              </a:rPr>
              <a:t>Sudarsana,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I.</a:t>
            </a:r>
            <a:r>
              <a:rPr dirty="0" sz="1200" spc="20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K.</a:t>
            </a:r>
            <a:r>
              <a:rPr dirty="0" sz="1200" spc="20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(2018).</a:t>
            </a:r>
            <a:r>
              <a:rPr dirty="0" sz="1200" spc="20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(1375).</a:t>
            </a:r>
            <a:r>
              <a:rPr dirty="0" sz="1200" spc="2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Optimalisasi</a:t>
            </a:r>
            <a:r>
              <a:rPr dirty="0" sz="1200" spc="2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Penggunaan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Teknologi</a:t>
            </a:r>
            <a:r>
              <a:rPr dirty="0" sz="1200" spc="21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Dalam</a:t>
            </a:r>
            <a:endParaRPr sz="1200">
              <a:latin typeface="Times New Roman"/>
              <a:cs typeface="Times New Roman"/>
            </a:endParaRPr>
          </a:p>
          <a:p>
            <a:pPr algn="just" marL="469900" marR="7620">
              <a:lnSpc>
                <a:spcPts val="1380"/>
              </a:lnSpc>
              <a:spcBef>
                <a:spcPts val="70"/>
              </a:spcBef>
            </a:pPr>
            <a:r>
              <a:rPr dirty="0" sz="1200">
                <a:latin typeface="Times New Roman"/>
                <a:cs typeface="Times New Roman"/>
              </a:rPr>
              <a:t>Implementasi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Kurikulum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Sekolah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(Persepektif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Teori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Konstruktivisme).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8–15. https://jayapanguspress.penerbit.org/index.php/cetta/article/view/41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117" y="426719"/>
            <a:ext cx="5437505" cy="240601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165100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469900" marR="13335" indent="-457834">
              <a:lnSpc>
                <a:spcPct val="96300"/>
              </a:lnSpc>
            </a:pPr>
            <a:r>
              <a:rPr dirty="0" sz="1200">
                <a:latin typeface="Times New Roman"/>
                <a:cs typeface="Times New Roman"/>
              </a:rPr>
              <a:t>Sulistiani,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H.,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Putra,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D.,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Rahmanto,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Y.,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...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Pendampingan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Pelatihan </a:t>
            </a:r>
            <a:r>
              <a:rPr dirty="0" sz="1200">
                <a:latin typeface="Times New Roman"/>
                <a:cs typeface="Times New Roman"/>
              </a:rPr>
              <a:t>Pengembangan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Interaktif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Editing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Smkn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7 </a:t>
            </a:r>
            <a:r>
              <a:rPr dirty="0" sz="1200">
                <a:latin typeface="Times New Roman"/>
                <a:cs typeface="Times New Roman"/>
              </a:rPr>
              <a:t>Bandar</a:t>
            </a:r>
            <a:r>
              <a:rPr dirty="0" sz="1200" spc="390">
                <a:latin typeface="Times New Roman"/>
                <a:cs typeface="Times New Roman"/>
              </a:rPr>
              <a:t>   </a:t>
            </a:r>
            <a:r>
              <a:rPr dirty="0" sz="1200">
                <a:latin typeface="Times New Roman"/>
                <a:cs typeface="Times New Roman"/>
              </a:rPr>
              <a:t>Lampung.</a:t>
            </a:r>
            <a:r>
              <a:rPr dirty="0" sz="1200" spc="395">
                <a:latin typeface="Times New Roman"/>
                <a:cs typeface="Times New Roman"/>
              </a:rPr>
              <a:t>   </a:t>
            </a:r>
            <a:r>
              <a:rPr dirty="0" sz="1200">
                <a:latin typeface="Times New Roman"/>
                <a:cs typeface="Times New Roman"/>
              </a:rPr>
              <a:t>Journal</a:t>
            </a:r>
            <a:r>
              <a:rPr dirty="0" sz="1200" spc="400">
                <a:latin typeface="Times New Roman"/>
                <a:cs typeface="Times New Roman"/>
              </a:rPr>
              <a:t>  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85">
                <a:latin typeface="Times New Roman"/>
                <a:cs typeface="Times New Roman"/>
              </a:rPr>
              <a:t>   </a:t>
            </a:r>
            <a:r>
              <a:rPr dirty="0" sz="1200">
                <a:latin typeface="Times New Roman"/>
                <a:cs typeface="Times New Roman"/>
              </a:rPr>
              <a:t>Social</a:t>
            </a:r>
            <a:r>
              <a:rPr dirty="0" sz="1200" spc="395">
                <a:latin typeface="Times New Roman"/>
                <a:cs typeface="Times New Roman"/>
              </a:rPr>
              <a:t>   </a:t>
            </a:r>
            <a:r>
              <a:rPr dirty="0" sz="1200">
                <a:latin typeface="Times New Roman"/>
                <a:cs typeface="Times New Roman"/>
              </a:rPr>
              <a:t>…,</a:t>
            </a:r>
            <a:r>
              <a:rPr dirty="0" sz="1200" spc="395">
                <a:latin typeface="Times New Roman"/>
                <a:cs typeface="Times New Roman"/>
              </a:rPr>
              <a:t>   </a:t>
            </a:r>
            <a:r>
              <a:rPr dirty="0" sz="1200">
                <a:latin typeface="Times New Roman"/>
                <a:cs typeface="Times New Roman"/>
              </a:rPr>
              <a:t>2(2),</a:t>
            </a:r>
            <a:r>
              <a:rPr dirty="0" sz="1200" spc="395">
                <a:latin typeface="Times New Roman"/>
                <a:cs typeface="Times New Roman"/>
              </a:rPr>
              <a:t>   </a:t>
            </a:r>
            <a:r>
              <a:rPr dirty="0" sz="1200" spc="-10">
                <a:latin typeface="Times New Roman"/>
                <a:cs typeface="Times New Roman"/>
              </a:rPr>
              <a:t>160–166. https://ejurnal.teknokrat.ac.id/index.php/JSSTCS/article/view/1375</a:t>
            </a:r>
            <a:endParaRPr sz="12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138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Syukhria,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Aplikasi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Sebagai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Jarak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Jauh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Pada </a:t>
            </a:r>
            <a:r>
              <a:rPr dirty="0" sz="1200">
                <a:latin typeface="Times New Roman"/>
                <a:cs typeface="Times New Roman"/>
              </a:rPr>
              <a:t>Pelajaran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Bahasa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Indonesia.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Jurnal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Penelitian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Pendidikan,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21(1),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34–40.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15"/>
              </a:lnSpc>
            </a:pPr>
            <a:r>
              <a:rPr dirty="0" sz="1200" spc="-10">
                <a:latin typeface="Times New Roman"/>
                <a:cs typeface="Times New Roman"/>
              </a:rPr>
              <a:t>https://doi.org/10.17509/jpp.v21i1.33749</a:t>
            </a:r>
            <a:endParaRPr sz="1200">
              <a:latin typeface="Times New Roman"/>
              <a:cs typeface="Times New Roman"/>
            </a:endParaRPr>
          </a:p>
          <a:p>
            <a:pPr algn="just" marL="469900" marR="6350" indent="-457834">
              <a:lnSpc>
                <a:spcPts val="1380"/>
              </a:lnSpc>
              <a:spcBef>
                <a:spcPts val="65"/>
              </a:spcBef>
              <a:tabLst>
                <a:tab pos="1493520" algn="l"/>
                <a:tab pos="2306320" algn="l"/>
                <a:tab pos="3434715" algn="l"/>
                <a:tab pos="4263390" algn="l"/>
                <a:tab pos="4997450" algn="l"/>
              </a:tabLst>
            </a:pPr>
            <a:r>
              <a:rPr dirty="0" sz="1200">
                <a:latin typeface="Times New Roman"/>
                <a:cs typeface="Times New Roman"/>
              </a:rPr>
              <a:t>Taubah,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(2020).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Aplikasi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sebagai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Pembelajaran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Maharah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Kalam. Mu’allim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Jurnal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Pendidikan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Islam,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2(1),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57–66. https://jurnal.yudharta.ac.id/v2/index.php/muallim/article/download/2201/1610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085850" y="3325495"/>
            <a:ext cx="5381625" cy="0"/>
          </a:xfrm>
          <a:custGeom>
            <a:avLst/>
            <a:gdLst/>
            <a:ahLst/>
            <a:cxnLst/>
            <a:rect l="l" t="t" r="r" b="b"/>
            <a:pathLst>
              <a:path w="5381625" h="0">
                <a:moveTo>
                  <a:pt x="0" y="0"/>
                </a:moveTo>
                <a:lnTo>
                  <a:pt x="53816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299335" y="3371215"/>
            <a:ext cx="2963545" cy="105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15">
              <a:lnSpc>
                <a:spcPts val="1180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Copyright</a:t>
            </a:r>
            <a:r>
              <a:rPr dirty="0" sz="1000" spc="-2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Holder</a:t>
            </a:r>
            <a:r>
              <a:rPr dirty="0" sz="1000" spc="-25" b="1">
                <a:latin typeface="Times New Roman"/>
                <a:cs typeface="Times New Roman"/>
              </a:rPr>
              <a:t> </a:t>
            </a:r>
            <a:r>
              <a:rPr dirty="0" sz="1000" spc="-50" b="1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algn="ctr" marL="5080">
              <a:lnSpc>
                <a:spcPts val="1180"/>
              </a:lnSpc>
            </a:pPr>
            <a:r>
              <a:rPr dirty="0" sz="1000" b="1">
                <a:latin typeface="Times New Roman"/>
                <a:cs typeface="Times New Roman"/>
              </a:rPr>
              <a:t>©</a:t>
            </a:r>
            <a:r>
              <a:rPr dirty="0" sz="1000" spc="-25" b="1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Adam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Mudinillah.et.all</a:t>
            </a:r>
            <a:r>
              <a:rPr dirty="0" sz="1000" spc="2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(2022).</a:t>
            </a:r>
            <a:endParaRPr sz="1000">
              <a:latin typeface="Times New Roman"/>
              <a:cs typeface="Times New Roman"/>
            </a:endParaRPr>
          </a:p>
          <a:p>
            <a:pPr algn="ctr" marL="3175">
              <a:lnSpc>
                <a:spcPts val="1170"/>
              </a:lnSpc>
              <a:spcBef>
                <a:spcPts val="1100"/>
              </a:spcBef>
            </a:pPr>
            <a:r>
              <a:rPr dirty="0" sz="1000" b="1">
                <a:latin typeface="Times New Roman"/>
                <a:cs typeface="Times New Roman"/>
              </a:rPr>
              <a:t>First</a:t>
            </a:r>
            <a:r>
              <a:rPr dirty="0" sz="1000" spc="-1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Publication</a:t>
            </a:r>
            <a:r>
              <a:rPr dirty="0" sz="1000" spc="-4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Right</a:t>
            </a:r>
            <a:r>
              <a:rPr dirty="0" sz="1000" spc="-30" b="1">
                <a:latin typeface="Times New Roman"/>
                <a:cs typeface="Times New Roman"/>
              </a:rPr>
              <a:t> </a:t>
            </a:r>
            <a:r>
              <a:rPr dirty="0" sz="1000" spc="-50" b="1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170"/>
              </a:lnSpc>
            </a:pPr>
            <a:r>
              <a:rPr dirty="0" sz="1000" b="1">
                <a:latin typeface="Times New Roman"/>
                <a:cs typeface="Times New Roman"/>
              </a:rPr>
              <a:t>©</a:t>
            </a:r>
            <a:r>
              <a:rPr dirty="0" sz="1000" spc="-30" b="1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Lingeduca: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Journal of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Language</a:t>
            </a:r>
            <a:r>
              <a:rPr dirty="0" sz="1000">
                <a:latin typeface="Times New Roman"/>
                <a:cs typeface="Times New Roman"/>
              </a:rPr>
              <a:t> and Education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Studies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dirty="0" sz="1000" b="1">
                <a:latin typeface="Times New Roman"/>
                <a:cs typeface="Times New Roman"/>
              </a:rPr>
              <a:t>This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article</a:t>
            </a:r>
            <a:r>
              <a:rPr dirty="0" sz="1000" spc="-2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is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spc="-10" b="1">
                <a:latin typeface="Times New Roman"/>
                <a:cs typeface="Times New Roman"/>
              </a:rPr>
              <a:t>under: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650" y="4464684"/>
            <a:ext cx="912545" cy="31368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36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25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426719"/>
            <a:ext cx="5437505" cy="879792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165100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26034">
              <a:lnSpc>
                <a:spcPct val="111100"/>
              </a:lnSpc>
            </a:pPr>
            <a:r>
              <a:rPr dirty="0" sz="1200">
                <a:latin typeface="Times New Roman"/>
                <a:cs typeface="Times New Roman"/>
              </a:rPr>
              <a:t>obtained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anywhere,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anytime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anyone.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school.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 indent="398780">
              <a:lnSpc>
                <a:spcPct val="110200"/>
              </a:lnSpc>
              <a:spcBef>
                <a:spcPts val="994"/>
              </a:spcBef>
            </a:pPr>
            <a:r>
              <a:rPr dirty="0" sz="1200">
                <a:latin typeface="Times New Roman"/>
                <a:cs typeface="Times New Roman"/>
              </a:rPr>
              <a:t>Revealed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School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demands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 </a:t>
            </a:r>
            <a:r>
              <a:rPr dirty="0" sz="1200">
                <a:latin typeface="Times New Roman"/>
                <a:cs typeface="Times New Roman"/>
              </a:rPr>
              <a:t>skills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institutions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attitudes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learners</a:t>
            </a:r>
            <a:r>
              <a:rPr dirty="0" sz="1200" spc="-25">
                <a:latin typeface="Times New Roman"/>
                <a:cs typeface="Times New Roman"/>
              </a:rPr>
              <a:t> in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(Dahliyana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2020;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Mansyur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Mardhiati,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2020;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Poria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2018; </a:t>
            </a:r>
            <a:r>
              <a:rPr dirty="0" sz="1200">
                <a:latin typeface="Times New Roman"/>
                <a:cs typeface="Times New Roman"/>
              </a:rPr>
              <a:t>Sormin,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2018).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interaction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learners,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educators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resources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however,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educational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conflicts</a:t>
            </a:r>
            <a:r>
              <a:rPr dirty="0" sz="1200" spc="-10">
                <a:latin typeface="Times New Roman"/>
                <a:cs typeface="Times New Roman"/>
              </a:rPr>
              <a:t> always </a:t>
            </a:r>
            <a:r>
              <a:rPr dirty="0" sz="1200">
                <a:latin typeface="Times New Roman"/>
                <a:cs typeface="Times New Roman"/>
              </a:rPr>
              <a:t>arise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simultaneously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situation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existing </a:t>
            </a:r>
            <a:r>
              <a:rPr dirty="0" sz="1200">
                <a:latin typeface="Times New Roman"/>
                <a:cs typeface="Times New Roman"/>
              </a:rPr>
              <a:t>environmental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conditions.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comes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culture,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great influence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globalization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education.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knowledge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10">
                <a:latin typeface="Times New Roman"/>
                <a:cs typeface="Times New Roman"/>
              </a:rPr>
              <a:t>educators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expected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 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knowledge,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mastery,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character,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behavior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religion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(Amrina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Mudinillah,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2022;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Rezi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Mudinilllah,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2022;</a:t>
            </a:r>
            <a:r>
              <a:rPr dirty="0" sz="1200" spc="-10">
                <a:latin typeface="Times New Roman"/>
                <a:cs typeface="Times New Roman"/>
              </a:rPr>
              <a:t> Shidqi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Mudinillah,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2021;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Yeni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Mudinillah,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2021).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 indent="360045">
              <a:lnSpc>
                <a:spcPct val="110100"/>
              </a:lnSpc>
              <a:spcBef>
                <a:spcPts val="1035"/>
              </a:spcBef>
            </a:pP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conscious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effort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learners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actively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religious </a:t>
            </a:r>
            <a:r>
              <a:rPr dirty="0" sz="1200">
                <a:latin typeface="Times New Roman"/>
                <a:cs typeface="Times New Roman"/>
              </a:rPr>
              <a:t>spiritual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strength,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control,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personality,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intelligence,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morals,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needed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themselves,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society,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nation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country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(Hua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2003).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government </a:t>
            </a:r>
            <a:r>
              <a:rPr dirty="0" sz="1200">
                <a:latin typeface="Times New Roman"/>
                <a:cs typeface="Times New Roman"/>
              </a:rPr>
              <a:t>organizes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enlightening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nation.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Minister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Education </a:t>
            </a:r>
            <a:r>
              <a:rPr dirty="0" sz="1200">
                <a:latin typeface="Times New Roman"/>
                <a:cs typeface="Times New Roman"/>
              </a:rPr>
              <a:t>and Culture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Republic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Indonesia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 2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3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2020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prevention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Corona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virus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disease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(Covid-</a:t>
            </a:r>
            <a:r>
              <a:rPr dirty="0" sz="1200">
                <a:latin typeface="Times New Roman"/>
                <a:cs typeface="Times New Roman"/>
              </a:rPr>
              <a:t>19)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home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(Sri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Sumarningsih,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2020).</a:t>
            </a:r>
            <a:endParaRPr sz="1200">
              <a:latin typeface="Times New Roman"/>
              <a:cs typeface="Times New Roman"/>
            </a:endParaRPr>
          </a:p>
          <a:p>
            <a:pPr algn="just" marL="12700" marR="10160" indent="360045">
              <a:lnSpc>
                <a:spcPct val="110100"/>
              </a:lnSpc>
              <a:spcBef>
                <a:spcPts val="995"/>
              </a:spcBef>
            </a:pP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learning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concept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 the learning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 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5">
                <a:latin typeface="Times New Roman"/>
                <a:cs typeface="Times New Roman"/>
              </a:rPr>
              <a:t>4.0 </a:t>
            </a:r>
            <a:r>
              <a:rPr dirty="0" sz="1200">
                <a:latin typeface="Times New Roman"/>
                <a:cs typeface="Times New Roman"/>
              </a:rPr>
              <a:t>era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internet.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effort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 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Indonesia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relatively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low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(Fitriani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2015;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Ionescu,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2017;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Mastromartino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Scalabrini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al., </a:t>
            </a:r>
            <a:r>
              <a:rPr dirty="0" sz="1200">
                <a:latin typeface="Times New Roman"/>
                <a:cs typeface="Times New Roman"/>
              </a:rPr>
              <a:t>2021).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materials, </a:t>
            </a:r>
            <a:r>
              <a:rPr dirty="0" sz="1200">
                <a:latin typeface="Times New Roman"/>
                <a:cs typeface="Times New Roman"/>
              </a:rPr>
              <a:t>discussions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reality,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online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difficult.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Obstacles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experienced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remote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urban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areas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similar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problems, </a:t>
            </a:r>
            <a:r>
              <a:rPr dirty="0" sz="1200">
                <a:latin typeface="Times New Roman"/>
                <a:cs typeface="Times New Roman"/>
              </a:rPr>
              <a:t>namely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quotas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signals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(Magdalena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2021).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60045">
              <a:lnSpc>
                <a:spcPct val="110200"/>
              </a:lnSpc>
              <a:spcBef>
                <a:spcPts val="1035"/>
              </a:spcBef>
            </a:pPr>
            <a:r>
              <a:rPr dirty="0" sz="1200">
                <a:latin typeface="Times New Roman"/>
                <a:cs typeface="Times New Roman"/>
              </a:rPr>
              <a:t>Government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Culture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Republic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Indonesia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2020 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prevention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Corona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infectious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diseases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(Covid-19) </a:t>
            </a:r>
            <a:r>
              <a:rPr dirty="0" sz="1200" spc="-10">
                <a:latin typeface="Times New Roman"/>
                <a:cs typeface="Times New Roman"/>
              </a:rPr>
              <a:t>states </a:t>
            </a:r>
            <a:r>
              <a:rPr dirty="0" sz="1200">
                <a:latin typeface="Times New Roman"/>
                <a:cs typeface="Times New Roman"/>
              </a:rPr>
              <a:t>that: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leading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(in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organizations)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home.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Internet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idea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cycle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completed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4.0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innovation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quality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Indonesia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currently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relatively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internet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can 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topics,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conversations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through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26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426719"/>
            <a:ext cx="5434965" cy="899922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162560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22860">
              <a:lnSpc>
                <a:spcPct val="1111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However,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cycle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dangerous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(Kholisho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et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-10">
                <a:latin typeface="Times New Roman"/>
                <a:cs typeface="Times New Roman"/>
              </a:rPr>
              <a:t> 2021).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60045">
              <a:lnSpc>
                <a:spcPct val="110200"/>
              </a:lnSpc>
              <a:spcBef>
                <a:spcPts val="994"/>
              </a:spcBef>
            </a:pP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experienced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 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caused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assisted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Zoom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Meet </a:t>
            </a:r>
            <a:r>
              <a:rPr dirty="0" sz="1200">
                <a:latin typeface="Times New Roman"/>
                <a:cs typeface="Times New Roman"/>
              </a:rPr>
              <a:t>application.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next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semester,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considerations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began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appear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several </a:t>
            </a:r>
            <a:r>
              <a:rPr dirty="0" sz="1200">
                <a:latin typeface="Times New Roman"/>
                <a:cs typeface="Times New Roman"/>
              </a:rPr>
              <a:t>teachers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overcome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calls/conferences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classroom,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giving </a:t>
            </a:r>
            <a:r>
              <a:rPr dirty="0" sz="1200">
                <a:latin typeface="Times New Roman"/>
                <a:cs typeface="Times New Roman"/>
              </a:rPr>
              <a:t>materials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assignments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turns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school,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home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visit </a:t>
            </a:r>
            <a:r>
              <a:rPr dirty="0" sz="1200">
                <a:latin typeface="Times New Roman"/>
                <a:cs typeface="Times New Roman"/>
              </a:rPr>
              <a:t>teachers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house-to-</a:t>
            </a:r>
            <a:r>
              <a:rPr dirty="0" sz="1200">
                <a:latin typeface="Times New Roman"/>
                <a:cs typeface="Times New Roman"/>
              </a:rPr>
              <a:t>house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education,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professional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indispensable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intellectual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nation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(Dianovi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2022;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Kartel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2022;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Nopiana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2022;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Rohmalimna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et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-10">
                <a:latin typeface="Times New Roman"/>
                <a:cs typeface="Times New Roman"/>
              </a:rPr>
              <a:t> 2022).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 indent="360045">
              <a:lnSpc>
                <a:spcPct val="110300"/>
              </a:lnSpc>
              <a:spcBef>
                <a:spcPts val="99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recognize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 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adapt,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sources 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preparation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answer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students,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present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depending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resources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(Amrina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2022;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Hartini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2022;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Hikmah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2022; </a:t>
            </a:r>
            <a:r>
              <a:rPr dirty="0" sz="1200">
                <a:latin typeface="Times New Roman"/>
                <a:cs typeface="Times New Roman"/>
              </a:rPr>
              <a:t>Oktariyani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2022).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Accepting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extraordinary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individual, </a:t>
            </a:r>
            <a:r>
              <a:rPr dirty="0" sz="1200">
                <a:latin typeface="Times New Roman"/>
                <a:cs typeface="Times New Roman"/>
              </a:rPr>
              <a:t>interactions,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materials,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tailored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student's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interests, </a:t>
            </a:r>
            <a:r>
              <a:rPr dirty="0" sz="1200">
                <a:latin typeface="Times New Roman"/>
                <a:cs typeface="Times New Roman"/>
              </a:rPr>
              <a:t>talents,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pace,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style,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system.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accessibility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independent </a:t>
            </a:r>
            <a:r>
              <a:rPr dirty="0" sz="1200">
                <a:latin typeface="Times New Roman"/>
                <a:cs typeface="Times New Roman"/>
              </a:rPr>
              <a:t>decisions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expects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inspire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characteristics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oneself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according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uniform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(Asyafah,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2019).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60045">
              <a:lnSpc>
                <a:spcPct val="110300"/>
              </a:lnSpc>
              <a:spcBef>
                <a:spcPts val="990"/>
              </a:spcBef>
            </a:pPr>
            <a:r>
              <a:rPr dirty="0" sz="1200">
                <a:latin typeface="Times New Roman"/>
                <a:cs typeface="Times New Roman"/>
              </a:rPr>
              <a:t>Government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Regulation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No.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17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2010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articles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48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59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provide </a:t>
            </a:r>
            <a:r>
              <a:rPr dirty="0" sz="1200">
                <a:latin typeface="Times New Roman"/>
                <a:cs typeface="Times New Roman"/>
              </a:rPr>
              <a:t>instructions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4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technology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human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resources,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Indonesia's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competitiveness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(Khansa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Sulisworo,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2016).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development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especially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technology, has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huge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influence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effectiveness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efficiency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technology-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learning,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basically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just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conveying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knowledge,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conditioning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learn.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effectiveness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existence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influenced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Thus,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outcomes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useful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because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transferred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situations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(social</a:t>
            </a:r>
            <a:r>
              <a:rPr dirty="0" sz="1200" spc="-10">
                <a:latin typeface="Times New Roman"/>
                <a:cs typeface="Times New Roman"/>
              </a:rPr>
              <a:t> reality).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 indent="360045">
              <a:lnSpc>
                <a:spcPct val="110000"/>
              </a:lnSpc>
              <a:spcBef>
                <a:spcPts val="1040"/>
              </a:spcBef>
            </a:pPr>
            <a:r>
              <a:rPr dirty="0" sz="1200">
                <a:latin typeface="Times New Roman"/>
                <a:cs typeface="Times New Roman"/>
              </a:rPr>
              <a:t>Computerized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produce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interesting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media,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materials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allowed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students.</a:t>
            </a:r>
            <a:r>
              <a:rPr dirty="0" sz="1200" spc="4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PC </a:t>
            </a:r>
            <a:r>
              <a:rPr dirty="0" sz="1200">
                <a:latin typeface="Times New Roman"/>
                <a:cs typeface="Times New Roman"/>
              </a:rPr>
              <a:t>accessibility,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instructors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arrange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illustrative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students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consideration.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What's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accessibility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effectively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sources.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Today,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taking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advantage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computerized </a:t>
            </a:r>
            <a:r>
              <a:rPr dirty="0" sz="1200">
                <a:latin typeface="Times New Roman"/>
                <a:cs typeface="Times New Roman"/>
              </a:rPr>
              <a:t>innovation,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offices.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Accessibility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digital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27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426719"/>
            <a:ext cx="5435600" cy="887222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163195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17145">
              <a:lnSpc>
                <a:spcPct val="110400"/>
              </a:lnSpc>
            </a:pPr>
            <a:r>
              <a:rPr dirty="0" sz="1200">
                <a:latin typeface="Times New Roman"/>
                <a:cs typeface="Times New Roman"/>
              </a:rPr>
              <a:t>sense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offices.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Members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don't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assets.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download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(Lestari,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2018).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 indent="360045">
              <a:lnSpc>
                <a:spcPct val="110100"/>
              </a:lnSpc>
              <a:spcBef>
                <a:spcPts val="994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comes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Latin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plural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medium,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literally</a:t>
            </a:r>
            <a:r>
              <a:rPr dirty="0" sz="1200" spc="2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means</a:t>
            </a:r>
            <a:r>
              <a:rPr dirty="0" sz="1200" spc="2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intermediary</a:t>
            </a:r>
            <a:r>
              <a:rPr dirty="0" sz="1200" spc="229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introduction.</a:t>
            </a:r>
            <a:r>
              <a:rPr dirty="0" sz="1200" spc="229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Association</a:t>
            </a:r>
            <a:r>
              <a:rPr dirty="0" sz="1200" spc="229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22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Communication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(AECT),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defines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word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channels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(Nurseto,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2012)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National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Association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(NEA) </a:t>
            </a:r>
            <a:r>
              <a:rPr dirty="0" sz="1200">
                <a:latin typeface="Times New Roman"/>
                <a:cs typeface="Times New Roman"/>
              </a:rPr>
              <a:t>defines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manipulated,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seen,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heard,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discussed </a:t>
            </a:r>
            <a:r>
              <a:rPr dirty="0" sz="1200">
                <a:latin typeface="Times New Roman"/>
                <a:cs typeface="Times New Roman"/>
              </a:rPr>
              <a:t>along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instruments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activities.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term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term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refers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anything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carries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receiver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(Mayssara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Abo </a:t>
            </a:r>
            <a:r>
              <a:rPr dirty="0" sz="1200">
                <a:latin typeface="Times New Roman"/>
                <a:cs typeface="Times New Roman"/>
              </a:rPr>
              <a:t>Hassanin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Supervised,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2014).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60045">
              <a:lnSpc>
                <a:spcPct val="110200"/>
              </a:lnSpc>
              <a:spcBef>
                <a:spcPts val="1040"/>
              </a:spcBef>
            </a:pP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kinds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delivering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subject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matter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teaching,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audiovisual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20">
                <a:latin typeface="Times New Roman"/>
                <a:cs typeface="Times New Roman"/>
              </a:rPr>
              <a:t>easy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widely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today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editing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application,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inshot </a:t>
            </a:r>
            <a:r>
              <a:rPr dirty="0" sz="1200">
                <a:latin typeface="Times New Roman"/>
                <a:cs typeface="Times New Roman"/>
              </a:rPr>
              <a:t>application.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editing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suitable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beginners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complicated.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disturbed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uploading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(Syukhria,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2021).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explanation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readers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better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understand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knowledge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editing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medium,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especially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pandemic.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Instructional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 </a:t>
            </a:r>
            <a:r>
              <a:rPr dirty="0" sz="1200">
                <a:latin typeface="Times New Roman"/>
                <a:cs typeface="Times New Roman"/>
              </a:rPr>
              <a:t>depending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exploratory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specialists,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incidentally,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practically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helpful.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today,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mechanical, from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usually available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should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planned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instructor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himself.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Meanwhile,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firmly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stated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media </a:t>
            </a:r>
            <a:r>
              <a:rPr dirty="0" sz="1200">
                <a:latin typeface="Times New Roman"/>
                <a:cs typeface="Times New Roman"/>
              </a:rPr>
              <a:t>included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instruments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substance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material,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consisted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books,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devices,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cassettes,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recordings,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pictures, </a:t>
            </a:r>
            <a:r>
              <a:rPr dirty="0" sz="1200">
                <a:latin typeface="Times New Roman"/>
                <a:cs typeface="Times New Roman"/>
              </a:rPr>
              <a:t>illustrations,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TV,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PCs.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commonly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general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namely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combines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namely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sound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General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image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(Goldman, </a:t>
            </a:r>
            <a:r>
              <a:rPr dirty="0" sz="1200">
                <a:latin typeface="Times New Roman"/>
                <a:cs typeface="Times New Roman"/>
              </a:rPr>
              <a:t>Ian.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Pabari,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2021)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 indent="360045">
              <a:lnSpc>
                <a:spcPct val="110100"/>
              </a:lnSpc>
              <a:spcBef>
                <a:spcPts val="1015"/>
              </a:spcBef>
            </a:pP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cheap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affordable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Once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tape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equipment,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tape recorder,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 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almost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tapes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recorded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again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(Sulistiani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-10">
                <a:latin typeface="Times New Roman"/>
                <a:cs typeface="Times New Roman"/>
              </a:rPr>
              <a:t> 2021). </a:t>
            </a:r>
            <a:r>
              <a:rPr dirty="0" sz="1200">
                <a:latin typeface="Times New Roman"/>
                <a:cs typeface="Times New Roman"/>
              </a:rPr>
              <a:t>Besides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attracting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motivating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 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recipient.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suggests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audiovisual </a:t>
            </a:r>
            <a:r>
              <a:rPr dirty="0" sz="1200">
                <a:latin typeface="Times New Roman"/>
                <a:cs typeface="Times New Roman"/>
              </a:rPr>
              <a:t>materials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benefits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plays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role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teacher-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remains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important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element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today's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modern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(Andhini,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2017).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28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426719"/>
            <a:ext cx="5277485" cy="32575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7117" y="1359153"/>
            <a:ext cx="5436870" cy="816864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latin typeface="Times New Roman"/>
                <a:cs typeface="Times New Roman"/>
              </a:rPr>
              <a:t>RESEARCH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METHODOLOGY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 indent="360045">
              <a:lnSpc>
                <a:spcPct val="9590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ways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researchers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getting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results,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tracking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clarity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otherwise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logical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study,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researcher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employs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examination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clearly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subjective,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given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highlight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depending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hypothesis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(Edison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Tambes,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2021).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 indent="360045">
              <a:lnSpc>
                <a:spcPct val="95800"/>
              </a:lnSpc>
            </a:pPr>
            <a:r>
              <a:rPr dirty="0" sz="1200">
                <a:latin typeface="Times New Roman"/>
                <a:cs typeface="Times New Roman"/>
              </a:rPr>
              <a:t>This research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qualitative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descriptive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use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occur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field,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other </a:t>
            </a:r>
            <a:r>
              <a:rPr dirty="0" sz="1200">
                <a:latin typeface="Times New Roman"/>
                <a:cs typeface="Times New Roman"/>
              </a:rPr>
              <a:t>activities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Nasir's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opinion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descriptive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seeks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describe phenomena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occur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real,</a:t>
            </a:r>
            <a:r>
              <a:rPr dirty="0" sz="1200" spc="-10">
                <a:latin typeface="Times New Roman"/>
                <a:cs typeface="Times New Roman"/>
              </a:rPr>
              <a:t> realistic,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 present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time,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descriptions,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descriptions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paintings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systematic, </a:t>
            </a:r>
            <a:r>
              <a:rPr dirty="0" sz="1200">
                <a:latin typeface="Times New Roman"/>
                <a:cs typeface="Times New Roman"/>
              </a:rPr>
              <a:t>factual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manner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regarding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characteristics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investigated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phenomena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(Syukhria,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2021).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reasons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method.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subject,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namely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inshot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description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explanation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video-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subjects.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200" b="1">
                <a:latin typeface="Times New Roman"/>
                <a:cs typeface="Times New Roman"/>
              </a:rPr>
              <a:t>RESULT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DISCUSSION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article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reason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interesting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felt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individuals,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transformation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full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interesting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Android.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affects </a:t>
            </a:r>
            <a:r>
              <a:rPr dirty="0" sz="1200">
                <a:latin typeface="Times New Roman"/>
                <a:cs typeface="Times New Roman"/>
              </a:rPr>
              <a:t>students'</a:t>
            </a:r>
            <a:r>
              <a:rPr dirty="0" sz="1200" spc="3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interests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talents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understanding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containing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clarification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Starting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same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explanation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clear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fast.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layers,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recordings,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sounds,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images,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stickers,</a:t>
            </a:r>
            <a:r>
              <a:rPr dirty="0" sz="1200" spc="13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music, </a:t>
            </a:r>
            <a:r>
              <a:rPr dirty="0" sz="1200">
                <a:latin typeface="Times New Roman"/>
                <a:cs typeface="Times New Roman"/>
              </a:rPr>
              <a:t>pictures,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activities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prepared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variety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instruments</a:t>
            </a:r>
            <a:r>
              <a:rPr dirty="0" sz="1200" spc="4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innovative</a:t>
            </a:r>
            <a:r>
              <a:rPr dirty="0" sz="1200" spc="4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4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recordings.</a:t>
            </a:r>
            <a:r>
              <a:rPr dirty="0" sz="1200" spc="15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55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interesting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pictures,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passionately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related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subject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become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focused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educator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saying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 (Putri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Mudinillah,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2021)</a:t>
            </a:r>
            <a:endParaRPr sz="1200">
              <a:latin typeface="Times New Roman"/>
              <a:cs typeface="Times New Roman"/>
            </a:endParaRPr>
          </a:p>
          <a:p>
            <a:pPr algn="just" marL="12700" indent="360045">
              <a:lnSpc>
                <a:spcPts val="136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COVID-</a:t>
            </a:r>
            <a:r>
              <a:rPr dirty="0" sz="1200">
                <a:latin typeface="Times New Roman"/>
                <a:cs typeface="Times New Roman"/>
              </a:rPr>
              <a:t>19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pandemic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asking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algn="just" marL="12700" marR="12700">
              <a:lnSpc>
                <a:spcPct val="9590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soon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initially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regularly </a:t>
            </a:r>
            <a:r>
              <a:rPr dirty="0" sz="1200">
                <a:latin typeface="Times New Roman"/>
                <a:cs typeface="Times New Roman"/>
              </a:rPr>
              <a:t>opened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online-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Zoom </a:t>
            </a:r>
            <a:r>
              <a:rPr dirty="0" sz="1200">
                <a:latin typeface="Times New Roman"/>
                <a:cs typeface="Times New Roman"/>
              </a:rPr>
              <a:t>Meeting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Meet,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regularly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Several </a:t>
            </a:r>
            <a:r>
              <a:rPr dirty="0" sz="1200">
                <a:latin typeface="Times New Roman"/>
                <a:cs typeface="Times New Roman"/>
              </a:rPr>
              <a:t>obstacles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found,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example,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internet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quota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broadcast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communication </a:t>
            </a:r>
            <a:r>
              <a:rPr dirty="0" sz="1200">
                <a:latin typeface="Times New Roman"/>
                <a:cs typeface="Times New Roman"/>
              </a:rPr>
              <a:t>organization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sometimes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faltered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usage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required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procedures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here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exercises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financially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savvy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 explain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outcomes.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 indent="36004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choice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face </a:t>
            </a:r>
            <a:r>
              <a:rPr dirty="0" sz="1200" spc="-10">
                <a:latin typeface="Times New Roman"/>
                <a:cs typeface="Times New Roman"/>
              </a:rPr>
              <a:t>difficulties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future.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quality</a:t>
            </a:r>
            <a:r>
              <a:rPr dirty="0" sz="1200" spc="-25">
                <a:latin typeface="Times New Roman"/>
                <a:cs typeface="Times New Roman"/>
              </a:rPr>
              <a:t> and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taught.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educational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nature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view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completed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exercises.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perspectives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related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supporting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everything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educational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29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426719"/>
            <a:ext cx="5434330" cy="90703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161925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6100"/>
              </a:lnSpc>
            </a:pPr>
            <a:r>
              <a:rPr dirty="0" sz="1200">
                <a:latin typeface="Times New Roman"/>
                <a:cs typeface="Times New Roman"/>
              </a:rPr>
              <a:t>prepared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methodically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accordance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kinds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assets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sound,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visual,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general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electronic. </a:t>
            </a:r>
            <a:r>
              <a:rPr dirty="0" sz="1200">
                <a:latin typeface="Times New Roman"/>
                <a:cs typeface="Times New Roman"/>
              </a:rPr>
              <a:t>Despite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rapid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innovation,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exercises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organized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remain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aware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mechanical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alternation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events.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Creative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satisfying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performance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really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nature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according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innovative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turn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interesting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significant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(Hendriyani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al., </a:t>
            </a:r>
            <a:r>
              <a:rPr dirty="0" sz="1200" spc="-10">
                <a:latin typeface="Times New Roman"/>
                <a:cs typeface="Times New Roman"/>
              </a:rPr>
              <a:t>2018).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60045">
              <a:lnSpc>
                <a:spcPct val="95800"/>
              </a:lnSpc>
            </a:pPr>
            <a:r>
              <a:rPr dirty="0" sz="1200">
                <a:latin typeface="Times New Roman"/>
                <a:cs typeface="Times New Roman"/>
              </a:rPr>
              <a:t>Teaching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Covid-</a:t>
            </a:r>
            <a:r>
              <a:rPr dirty="0" sz="1200">
                <a:latin typeface="Times New Roman"/>
                <a:cs typeface="Times New Roman"/>
              </a:rPr>
              <a:t>19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pandemic.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particular, </a:t>
            </a:r>
            <a:r>
              <a:rPr dirty="0" sz="1200">
                <a:latin typeface="Times New Roman"/>
                <a:cs typeface="Times New Roman"/>
              </a:rPr>
              <a:t>functional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subjects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schools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currently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forced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home.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Therefore,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correct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spent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practicing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knowledge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innovation, </a:t>
            </a:r>
            <a:r>
              <a:rPr dirty="0" sz="1200">
                <a:latin typeface="Times New Roman"/>
                <a:cs typeface="Times New Roman"/>
              </a:rPr>
              <a:t>especially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innovation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affects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adequacy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proficiency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towards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Taking,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innovation-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basically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convey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main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motivation </a:t>
            </a:r>
            <a:r>
              <a:rPr dirty="0" sz="1200">
                <a:latin typeface="Times New Roman"/>
                <a:cs typeface="Times New Roman"/>
              </a:rPr>
              <a:t>behind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instructor's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achievement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adequacy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examined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student's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achievement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influenced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climate.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outcomes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valuable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transferred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situation </a:t>
            </a:r>
            <a:r>
              <a:rPr dirty="0" sz="1200">
                <a:latin typeface="Times New Roman"/>
                <a:cs typeface="Times New Roman"/>
              </a:rPr>
              <a:t>(social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reality)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(Sudarsana,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1375).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students,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especially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driver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delivering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material.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Using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activity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framework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getting </a:t>
            </a:r>
            <a:r>
              <a:rPr dirty="0" sz="1200">
                <a:latin typeface="Times New Roman"/>
                <a:cs typeface="Times New Roman"/>
              </a:rPr>
              <a:t>explanations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materials.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Therefore,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explain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framework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more engaging,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adequate,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 skilled.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again,</a:t>
            </a:r>
            <a:r>
              <a:rPr dirty="0" sz="1200" spc="-10">
                <a:latin typeface="Times New Roman"/>
                <a:cs typeface="Times New Roman"/>
              </a:rPr>
              <a:t> despite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instructional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approaches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web,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still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little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educational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footage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whole. </a:t>
            </a:r>
            <a:r>
              <a:rPr dirty="0" sz="1200">
                <a:latin typeface="Times New Roman"/>
                <a:cs typeface="Times New Roman"/>
              </a:rPr>
              <a:t>Exercises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accordance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objectives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abilities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schools (Nurromzanie,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2021).</a:t>
            </a:r>
            <a:endParaRPr sz="1200">
              <a:latin typeface="Times New Roman"/>
              <a:cs typeface="Times New Roman"/>
            </a:endParaRPr>
          </a:p>
          <a:p>
            <a:pPr algn="just" marL="12700" indent="360045">
              <a:lnSpc>
                <a:spcPts val="1360"/>
              </a:lnSpc>
            </a:pPr>
            <a:r>
              <a:rPr dirty="0" sz="1200">
                <a:latin typeface="Times New Roman"/>
                <a:cs typeface="Times New Roman"/>
              </a:rPr>
              <a:t>Low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exercise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obtained 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 were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80"/>
              </a:spcBef>
            </a:pPr>
            <a:r>
              <a:rPr dirty="0" sz="1200">
                <a:latin typeface="Times New Roman"/>
                <a:cs typeface="Times New Roman"/>
              </a:rPr>
              <a:t>familiar 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utilizing </a:t>
            </a:r>
            <a:r>
              <a:rPr dirty="0" sz="1200" spc="-10">
                <a:latin typeface="Times New Roman"/>
                <a:cs typeface="Times New Roman"/>
              </a:rPr>
              <a:t>video-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media. Learning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usually uses addresses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talks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substitute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room,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besides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still many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answer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questions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causes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students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(Anshor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2015).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6004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According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Irjus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Indrawan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(2020)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five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core </a:t>
            </a:r>
            <a:r>
              <a:rPr dirty="0" sz="1200">
                <a:latin typeface="Times New Roman"/>
                <a:cs typeface="Times New Roman"/>
              </a:rPr>
              <a:t>components;</a:t>
            </a:r>
            <a:r>
              <a:rPr dirty="0" sz="1200" spc="36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communicators</a:t>
            </a:r>
            <a:r>
              <a:rPr dirty="0" sz="1200" spc="35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(teachers),</a:t>
            </a:r>
            <a:r>
              <a:rPr dirty="0" sz="1200" spc="35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5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materials,</a:t>
            </a:r>
            <a:r>
              <a:rPr dirty="0" sz="1200" spc="36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5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media, </a:t>
            </a:r>
            <a:r>
              <a:rPr dirty="0" sz="1200">
                <a:latin typeface="Times New Roman"/>
                <a:cs typeface="Times New Roman"/>
              </a:rPr>
              <a:t>communicants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(students),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objectives.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itself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15"/>
              </a:lnSpc>
            </a:pPr>
            <a:r>
              <a:rPr dirty="0" sz="1200">
                <a:latin typeface="Times New Roman"/>
                <a:cs typeface="Times New Roman"/>
              </a:rPr>
              <a:t>tool,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systematically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arranged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algn="just" marL="12700" marR="13335">
              <a:lnSpc>
                <a:spcPct val="9540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teachers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(Magdalena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2020).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Thus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integral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cannot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separated.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Without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impossible,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least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medium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materials.</a:t>
            </a:r>
            <a:endParaRPr sz="1200">
              <a:latin typeface="Times New Roman"/>
              <a:cs typeface="Times New Roman"/>
            </a:endParaRPr>
          </a:p>
          <a:p>
            <a:pPr algn="just" marL="12700" indent="360045">
              <a:lnSpc>
                <a:spcPts val="1360"/>
              </a:lnSpc>
            </a:pPr>
            <a:r>
              <a:rPr dirty="0" sz="1200">
                <a:latin typeface="Times New Roman"/>
                <a:cs typeface="Times New Roman"/>
              </a:rPr>
              <a:t>Giving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attention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mental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formation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  <a:spcBef>
                <a:spcPts val="40"/>
              </a:spcBef>
            </a:pPr>
            <a:r>
              <a:rPr dirty="0" sz="1200">
                <a:latin typeface="Times New Roman"/>
                <a:cs typeface="Times New Roman"/>
              </a:rPr>
              <a:t>empathetic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useful.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adaptability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assemble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overcome problems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currently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large number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30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426719"/>
            <a:ext cx="5436235" cy="90703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163830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8255">
              <a:lnSpc>
                <a:spcPct val="96300"/>
              </a:lnSpc>
            </a:pPr>
            <a:r>
              <a:rPr dirty="0" sz="1200">
                <a:latin typeface="Times New Roman"/>
                <a:cs typeface="Times New Roman"/>
              </a:rPr>
              <a:t>problems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strength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equivalent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complexity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problems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critical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said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classroom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execution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abilities,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types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involvement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 (Kadir,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2014).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 indent="360045">
              <a:lnSpc>
                <a:spcPts val="138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Then,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absence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innovation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online-based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 </a:t>
            </a:r>
            <a:r>
              <a:rPr dirty="0" sz="1200">
                <a:latin typeface="Times New Roman"/>
                <a:cs typeface="Times New Roman"/>
              </a:rPr>
              <a:t>provided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additional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became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barrier,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could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feel</a:t>
            </a:r>
            <a:endParaRPr sz="1200">
              <a:latin typeface="Times New Roman"/>
              <a:cs typeface="Times New Roman"/>
            </a:endParaRPr>
          </a:p>
          <a:p>
            <a:pPr algn="just" marL="12700" marR="1397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tired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anxiety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sometimes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guardians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belonging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absence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correspondence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examination.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feel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happy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feel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bored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teacher </a:t>
            </a:r>
            <a:r>
              <a:rPr dirty="0" sz="1200">
                <a:latin typeface="Times New Roman"/>
                <a:cs typeface="Times New Roman"/>
              </a:rPr>
              <a:t>explains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(Zulhaenahet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2020).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 indent="36004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full-</a:t>
            </a:r>
            <a:r>
              <a:rPr dirty="0" sz="1200">
                <a:latin typeface="Times New Roman"/>
                <a:cs typeface="Times New Roman"/>
              </a:rPr>
              <a:t>featured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professional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editing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iOS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Android </a:t>
            </a:r>
            <a:r>
              <a:rPr dirty="0" sz="1200">
                <a:latin typeface="Times New Roman"/>
                <a:cs typeface="Times New Roman"/>
              </a:rPr>
              <a:t>devices.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audio,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images,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high-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subject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matter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attractive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possible,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videos,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animated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images </a:t>
            </a:r>
            <a:r>
              <a:rPr dirty="0" sz="1200">
                <a:latin typeface="Times New Roman"/>
                <a:cs typeface="Times New Roman"/>
              </a:rPr>
              <a:t>related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subject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matter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focus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conveyed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just" marL="12700" marR="1397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teacher.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KineMaster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shared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social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platforms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YouTube,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WhatsApp,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Facebook,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easy, </a:t>
            </a:r>
            <a:r>
              <a:rPr dirty="0" sz="1200">
                <a:latin typeface="Times New Roman"/>
                <a:cs typeface="Times New Roman"/>
              </a:rPr>
              <a:t>especially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publish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reach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encouraging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affects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15"/>
              </a:lnSpc>
            </a:pPr>
            <a:r>
              <a:rPr dirty="0" sz="1200">
                <a:latin typeface="Times New Roman"/>
                <a:cs typeface="Times New Roman"/>
              </a:rPr>
              <a:t>(Khaira,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2021).</a:t>
            </a:r>
            <a:endParaRPr sz="1200">
              <a:latin typeface="Times New Roman"/>
              <a:cs typeface="Times New Roman"/>
            </a:endParaRPr>
          </a:p>
          <a:p>
            <a:pPr algn="just" marL="12700" marR="17780" indent="360045">
              <a:lnSpc>
                <a:spcPct val="95900"/>
              </a:lnSpc>
              <a:spcBef>
                <a:spcPts val="3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photos.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VivaVideo,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VideoShow,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VideoPad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combine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zero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-10">
                <a:latin typeface="Times New Roman"/>
                <a:cs typeface="Times New Roman"/>
              </a:rPr>
              <a:t> videos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adding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music,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topics,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adding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stickers,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advantage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of.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 indent="36004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widely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editor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applications.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(trim)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importing.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However,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edits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directly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shared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social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Definition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(HD)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provided,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advantages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application.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advantages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disadvantages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(Nur </a:t>
            </a:r>
            <a:r>
              <a:rPr dirty="0" sz="1200">
                <a:latin typeface="Times New Roman"/>
                <a:cs typeface="Times New Roman"/>
              </a:rPr>
              <a:t>Magfirah,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Poppy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Febriana,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Evie</a:t>
            </a:r>
            <a:r>
              <a:rPr dirty="0" sz="1200" spc="-10">
                <a:latin typeface="Times New Roman"/>
                <a:cs typeface="Times New Roman"/>
              </a:rPr>
              <a:t> Destiana,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2020).</a:t>
            </a:r>
            <a:endParaRPr sz="1200">
              <a:latin typeface="Times New Roman"/>
              <a:cs typeface="Times New Roman"/>
            </a:endParaRPr>
          </a:p>
          <a:p>
            <a:pPr algn="just" marL="12700" indent="360045">
              <a:lnSpc>
                <a:spcPts val="136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advantage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currently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accessible</a:t>
            </a: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ct val="95700"/>
              </a:lnSpc>
              <a:spcBef>
                <a:spcPts val="40"/>
              </a:spcBef>
            </a:pP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playstore,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download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Second,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free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cost.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Third,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premium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inshot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subscribe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monthly.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Fourth,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continues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refreshed/updated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latest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highlights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inshot.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Fifth,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resources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elements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stickers,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realistic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clips,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music.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Sixth,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converting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job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evaluation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beginners.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Seventh,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anywhere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whenever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downloaded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android.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Eighth,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fulfill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desired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goals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someone who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proficient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video.</a:t>
            </a:r>
            <a:endParaRPr sz="1200">
              <a:latin typeface="Times New Roman"/>
              <a:cs typeface="Times New Roman"/>
            </a:endParaRPr>
          </a:p>
          <a:p>
            <a:pPr algn="just" marL="12700" indent="360045">
              <a:lnSpc>
                <a:spcPts val="136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drawback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screen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ct val="95900"/>
              </a:lnSpc>
              <a:spcBef>
                <a:spcPts val="40"/>
              </a:spcBef>
            </a:pPr>
            <a:r>
              <a:rPr dirty="0" sz="1200">
                <a:latin typeface="Times New Roman"/>
                <a:cs typeface="Times New Roman"/>
              </a:rPr>
              <a:t>small 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screen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smartphone,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it's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 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 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PC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laptop,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difficult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edits.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Second,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ads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appear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quota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it.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31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426719"/>
            <a:ext cx="5436870" cy="90703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164465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15240">
              <a:lnSpc>
                <a:spcPts val="1400"/>
              </a:lnSpc>
            </a:pP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premium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version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disturbed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editing,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allocation.</a:t>
            </a:r>
            <a:endParaRPr sz="1200">
              <a:latin typeface="Times New Roman"/>
              <a:cs typeface="Times New Roman"/>
            </a:endParaRPr>
          </a:p>
          <a:p>
            <a:pPr algn="just" marL="372745">
              <a:lnSpc>
                <a:spcPts val="131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means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increasing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motivation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  <a:spcBef>
                <a:spcPts val="30"/>
              </a:spcBef>
            </a:pPr>
            <a:r>
              <a:rPr dirty="0" sz="1200">
                <a:latin typeface="Times New Roman"/>
                <a:cs typeface="Times New Roman"/>
              </a:rPr>
              <a:t>outcomes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advantage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innovative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creative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inshot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tired/bored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enthusiastic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pandemic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period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carried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pandemic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medium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clarify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material.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downloaded on playstore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every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teacher/educator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download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android/smartphone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therefore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make </a:t>
            </a:r>
            <a:r>
              <a:rPr dirty="0" sz="1200">
                <a:latin typeface="Times New Roman"/>
                <a:cs typeface="Times New Roman"/>
              </a:rPr>
              <a:t>changes 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adults,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elementary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school level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children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can't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changes </a:t>
            </a:r>
            <a:r>
              <a:rPr dirty="0" sz="1200">
                <a:latin typeface="Times New Roman"/>
                <a:cs typeface="Times New Roman"/>
              </a:rPr>
              <a:t>unless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previously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application.</a:t>
            </a:r>
            <a:r>
              <a:rPr dirty="0" sz="1200" spc="-10">
                <a:latin typeface="Times New Roman"/>
                <a:cs typeface="Times New Roman"/>
              </a:rPr>
              <a:t> Despite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involved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however,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teacher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option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app.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application, </a:t>
            </a:r>
            <a:r>
              <a:rPr dirty="0" sz="1200">
                <a:latin typeface="Times New Roman"/>
                <a:cs typeface="Times New Roman"/>
              </a:rPr>
              <a:t>teachers/educators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music,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channels,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stickers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delivered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students </a:t>
            </a:r>
            <a:r>
              <a:rPr dirty="0" sz="1200">
                <a:latin typeface="Times New Roman"/>
                <a:cs typeface="Times New Roman"/>
              </a:rPr>
              <a:t>(Novi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Puspasari,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Dhea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Andini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Fajriani,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Anisa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Mutiara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Rahmah,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Neng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Yanti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Yuniar, 2021).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 indent="36004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teacher/educator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students/students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animated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facilitate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absorption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efficiently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effectively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accordance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interesting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not </a:t>
            </a:r>
            <a:r>
              <a:rPr dirty="0" sz="1200">
                <a:latin typeface="Times New Roman"/>
                <a:cs typeface="Times New Roman"/>
              </a:rPr>
              <a:t>tiring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listened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planned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helping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android/smartphones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standard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video </a:t>
            </a:r>
            <a:r>
              <a:rPr dirty="0" sz="1200">
                <a:latin typeface="Times New Roman"/>
                <a:cs typeface="Times New Roman"/>
              </a:rPr>
              <a:t>recording 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extraordinary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limits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people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interested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utilizing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application.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the.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 indent="36004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focus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thorough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focus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smartphones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place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video.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people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side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everyone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what's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important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capable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converting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substance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youtube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it's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someone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now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consistently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there's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don't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match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assembly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restraint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prepared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pursuing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goal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consequences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capable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incapable,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ready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next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addition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(Andhini,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2017).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indeed,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almost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asks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instructions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change,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utilize </a:t>
            </a:r>
            <a:r>
              <a:rPr dirty="0" sz="1200">
                <a:latin typeface="Times New Roman"/>
                <a:cs typeface="Times New Roman"/>
              </a:rPr>
              <a:t>highlights,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music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others.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instructor's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routine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kinemaster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authorities,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conversations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home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established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transportation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sample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materials,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people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internet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hassle.</a:t>
            </a:r>
            <a:endParaRPr sz="1200">
              <a:latin typeface="Times New Roman"/>
              <a:cs typeface="Times New Roman"/>
            </a:endParaRPr>
          </a:p>
          <a:p>
            <a:pPr algn="just" marL="12700" indent="360045">
              <a:lnSpc>
                <a:spcPts val="1360"/>
              </a:lnSpc>
            </a:pPr>
            <a:r>
              <a:rPr dirty="0" sz="1200">
                <a:latin typeface="Times New Roman"/>
                <a:cs typeface="Times New Roman"/>
              </a:rPr>
              <a:t>Considering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consequences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perceptions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teacher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has: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looks</a:t>
            </a:r>
            <a:endParaRPr sz="1200">
              <a:latin typeface="Times New Roman"/>
              <a:cs typeface="Times New Roman"/>
            </a:endParaRPr>
          </a:p>
          <a:p>
            <a:pPr algn="just" marL="12700" marR="12700">
              <a:lnSpc>
                <a:spcPct val="9590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ready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example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whatsapp.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contemplated.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However,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assuming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instructor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still </a:t>
            </a:r>
            <a:r>
              <a:rPr dirty="0" sz="1200">
                <a:latin typeface="Times New Roman"/>
                <a:cs typeface="Times New Roman"/>
              </a:rPr>
              <a:t>look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recordings on YouTube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(Korelasi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2020).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Generally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instructor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connection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video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 spc="-25"/>
              <a:t>32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426719"/>
            <a:ext cx="5436870" cy="906780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164465">
              <a:lnSpc>
                <a:spcPts val="1160"/>
              </a:lnSpc>
              <a:spcBef>
                <a:spcPts val="170"/>
              </a:spcBef>
            </a:pP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Utilization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of the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Inshot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a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Learning Media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in</a:t>
            </a:r>
            <a:r>
              <a:rPr dirty="0" sz="1000" spc="-2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Elementary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Schools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6EAC46"/>
                </a:solidFill>
                <a:latin typeface="Times New Roman"/>
                <a:cs typeface="Times New Roman"/>
              </a:rPr>
              <a:t>during the</a:t>
            </a:r>
            <a:r>
              <a:rPr dirty="0" sz="1000" spc="-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COVID-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19</a:t>
            </a:r>
            <a:r>
              <a:rPr dirty="0" sz="1000" spc="-25" i="1">
                <a:solidFill>
                  <a:srgbClr val="6EAC46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6EAC46"/>
                </a:solidFill>
                <a:latin typeface="Times New Roman"/>
                <a:cs typeface="Times New Roman"/>
              </a:rPr>
              <a:t>Pandemic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whatsapp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example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concentrate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occurs.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Considering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consequences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perception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e-getting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course,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important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media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distance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whatsapp,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madrasa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e-learning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correspondence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liaison.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clarification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material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teaching </a:t>
            </a:r>
            <a:r>
              <a:rPr dirty="0" sz="1200">
                <a:latin typeface="Times New Roman"/>
                <a:cs typeface="Times New Roman"/>
              </a:rPr>
              <a:t>material,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usually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send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according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respective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subjects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towards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assignments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directions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most </a:t>
            </a:r>
            <a:r>
              <a:rPr dirty="0" sz="1200">
                <a:latin typeface="Times New Roman"/>
                <a:cs typeface="Times New Roman"/>
              </a:rPr>
              <a:t>proficient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kinds.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Assignments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review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subsequent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subject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practical </a:t>
            </a:r>
            <a:r>
              <a:rPr dirty="0" sz="1200">
                <a:latin typeface="Times New Roman"/>
                <a:cs typeface="Times New Roman"/>
              </a:rPr>
              <a:t>effort,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WhatsApp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directly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educators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(Firmansyah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2021).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 indent="36004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application,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having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methods,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medium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instructing.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simplicity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activity,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learnings.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feasibility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inshot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developing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further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learning,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important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carry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further </a:t>
            </a:r>
            <a:r>
              <a:rPr dirty="0" sz="1200">
                <a:latin typeface="Times New Roman"/>
                <a:cs typeface="Times New Roman"/>
              </a:rPr>
              <a:t>examination.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meets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adaptation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instructing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member.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Inshot </a:t>
            </a:r>
            <a:r>
              <a:rPr dirty="0" sz="1200">
                <a:latin typeface="Times New Roman"/>
                <a:cs typeface="Times New Roman"/>
              </a:rPr>
              <a:t>applications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really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attract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students'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interest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considering</a:t>
            </a:r>
            <a:r>
              <a:rPr dirty="0" sz="1200" spc="19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9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up-to-dateness, </a:t>
            </a:r>
            <a:r>
              <a:rPr dirty="0" sz="1200">
                <a:latin typeface="Times New Roman"/>
                <a:cs typeface="Times New Roman"/>
              </a:rPr>
              <a:t>moreover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Moreover,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last inshot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 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progress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development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experience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attributes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students,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added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close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world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computers, </a:t>
            </a:r>
            <a:r>
              <a:rPr dirty="0" sz="1200">
                <a:latin typeface="Times New Roman"/>
                <a:cs typeface="Times New Roman"/>
              </a:rPr>
              <a:t>especially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(Taubah,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2020).</a:t>
            </a:r>
            <a:endParaRPr sz="1200">
              <a:latin typeface="Times New Roman"/>
              <a:cs typeface="Times New Roman"/>
            </a:endParaRPr>
          </a:p>
          <a:p>
            <a:pPr algn="just" marL="12700" marR="12065" indent="36004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Utilization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Apps,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Inshoot,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Canva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Research </a:t>
            </a:r>
            <a:r>
              <a:rPr dirty="0" sz="1200">
                <a:latin typeface="Times New Roman"/>
                <a:cs typeface="Times New Roman"/>
              </a:rPr>
              <a:t>reveals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Apps,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Ishot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Canva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achieving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instructive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goals,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become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school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engaging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More </a:t>
            </a:r>
            <a:r>
              <a:rPr dirty="0" sz="1200">
                <a:latin typeface="Times New Roman"/>
                <a:cs typeface="Times New Roman"/>
              </a:rPr>
              <a:t>powerful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implementation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talks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include: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effort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time,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download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small </a:t>
            </a:r>
            <a:r>
              <a:rPr dirty="0" sz="1200">
                <a:latin typeface="Times New Roman"/>
                <a:cs typeface="Times New Roman"/>
              </a:rPr>
              <a:t>size,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consequently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saving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costs.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consume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energy.</a:t>
            </a:r>
            <a:endParaRPr sz="1200">
              <a:latin typeface="Times New Roman"/>
              <a:cs typeface="Times New Roman"/>
            </a:endParaRPr>
          </a:p>
          <a:p>
            <a:pPr algn="just" marL="12700" indent="360045">
              <a:lnSpc>
                <a:spcPts val="1360"/>
              </a:lnSpc>
            </a:pP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tutorial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9580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follows: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inshot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smartphone,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options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appear,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namely;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videos,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photos,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collages,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divisions, </a:t>
            </a:r>
            <a:r>
              <a:rPr dirty="0" sz="1200">
                <a:latin typeface="Times New Roman"/>
                <a:cs typeface="Times New Roman"/>
              </a:rPr>
              <a:t>namely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cut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merge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music,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add </a:t>
            </a:r>
            <a:r>
              <a:rPr dirty="0" sz="1200">
                <a:latin typeface="Times New Roman"/>
                <a:cs typeface="Times New Roman"/>
              </a:rPr>
              <a:t>stickers,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b.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Photos,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photos,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frames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photos,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photos,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stickers,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trim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crop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more,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c. </a:t>
            </a:r>
            <a:r>
              <a:rPr dirty="0" sz="1200">
                <a:latin typeface="Times New Roman"/>
                <a:cs typeface="Times New Roman"/>
              </a:rPr>
              <a:t>Collage,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combine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another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desired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arrangement.,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gallery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appear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prompted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yes).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touching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green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bottom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Next,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like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appear,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next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orange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icon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bottom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left.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touched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appear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video/photo.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re-</a:t>
            </a:r>
            <a:r>
              <a:rPr dirty="0" sz="1200">
                <a:latin typeface="Times New Roman"/>
                <a:cs typeface="Times New Roman"/>
              </a:rPr>
              <a:t>select your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before, 0.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 we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 add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selecting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sticker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icon,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Next,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appear.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second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icon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left,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gallery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appear,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desired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image/logo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(we</a:t>
            </a:r>
            <a:r>
              <a:rPr dirty="0" sz="1200" spc="-10">
                <a:latin typeface="Times New Roman"/>
                <a:cs typeface="Times New Roman"/>
              </a:rPr>
              <a:t> select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music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logo),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12.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appear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below,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13.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Personal</dc:creator>
  <dcterms:created xsi:type="dcterms:W3CDTF">2024-03-19T08:54:29Z</dcterms:created>
  <dcterms:modified xsi:type="dcterms:W3CDTF">2024-03-19T08:54:29Z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2022-12-21T00:00:00Z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2024-03-19T00:00:00Z</vt:filetime>
  </property>
  <property fmtid="{D5CDD505-2E9C-101B-9397-08002B2CF9AE}" pid="5" name="Producer">
    <vt:lpwstr>3-Heights(TM) PDF Security Shell 4.8.25.2 (http://www.pdf-tools.com)</vt:lpwstr>
  </property>
</Properties>
</file>