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4"/>
  </p:sldMasterIdLst>
  <p:sldIdLst>
    <p:sldId id="259" r:id="rId5"/>
    <p:sldId id="261" r:id="rId6"/>
    <p:sldId id="262" r:id="rId7"/>
    <p:sldId id="258" r:id="rId8"/>
    <p:sldId id="266" r:id="rId9"/>
    <p:sldId id="260"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9/30/2020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notech4all.blogspot.com/2009/10/ubiquitous-computing.html" TargetMode="External"/><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609600"/>
            <a:ext cx="10353762" cy="1261872"/>
          </a:xfrm>
        </p:spPr>
        <p:txBody>
          <a:bodyPr vert="horz" lIns="91440" tIns="45720" rIns="91440" bIns="45720" rtlCol="0" anchor="ctr">
            <a:normAutofit/>
          </a:bodyPr>
          <a:lstStyle/>
          <a:p>
            <a:r>
              <a:rPr lang="en-US" b="1" u="sng" kern="1200">
                <a:effectLst>
                  <a:outerShdw blurRad="9525" dist="25400" dir="14640000" algn="tl" rotWithShape="0">
                    <a:schemeClr val="bg1">
                      <a:alpha val="30000"/>
                    </a:schemeClr>
                  </a:outerShdw>
                </a:effectLst>
                <a:latin typeface="+mj-lt"/>
                <a:ea typeface="+mj-ea"/>
                <a:cs typeface="Trebuchet MS"/>
              </a:rPr>
              <a:t>E – Society Management System Website.</a:t>
            </a:r>
          </a:p>
        </p:txBody>
      </p:sp>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7010659" y="2076451"/>
            <a:ext cx="3656955" cy="3622672"/>
          </a:xfrm>
          <a:prstGeom prst="rect">
            <a:avLst/>
          </a:prstGeom>
          <a:noFill/>
        </p:spPr>
      </p:pic>
      <p:sp>
        <p:nvSpPr>
          <p:cNvPr id="3" name="TextBox 2">
            <a:extLst>
              <a:ext uri="{FF2B5EF4-FFF2-40B4-BE49-F238E27FC236}">
                <a16:creationId xmlns:a16="http://schemas.microsoft.com/office/drawing/2014/main" id="{DDEFB91E-61C8-47F9-94AF-F0205EC316D3}"/>
              </a:ext>
            </a:extLst>
          </p:cNvPr>
          <p:cNvSpPr txBox="1"/>
          <p:nvPr/>
        </p:nvSpPr>
        <p:spPr>
          <a:xfrm>
            <a:off x="8160196" y="5499068"/>
            <a:ext cx="2507418"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innotech4all.blogspot.com/2009/10/ubiquitous-computing.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
        <p:nvSpPr>
          <p:cNvPr id="4" name="Rectangle 3">
            <a:extLst>
              <a:ext uri="{FF2B5EF4-FFF2-40B4-BE49-F238E27FC236}">
                <a16:creationId xmlns:a16="http://schemas.microsoft.com/office/drawing/2014/main" id="{886D3E64-E59B-4E7D-873A-20123A1BCB28}"/>
              </a:ext>
            </a:extLst>
          </p:cNvPr>
          <p:cNvSpPr/>
          <p:nvPr/>
        </p:nvSpPr>
        <p:spPr>
          <a:xfrm>
            <a:off x="913795" y="2076450"/>
            <a:ext cx="4856841" cy="3622671"/>
          </a:xfrm>
          <a:prstGeom prst="rect">
            <a:avLst/>
          </a:prstGeom>
          <a:effectLst>
            <a:outerShdw blurRad="25400" dir="17880000">
              <a:srgbClr val="00000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BY:</a:t>
            </a:r>
          </a:p>
          <a:p>
            <a:pPr defTabSz="457200">
              <a:spcBef>
                <a:spcPct val="20000"/>
              </a:spcBef>
              <a:spcAft>
                <a:spcPts val="600"/>
              </a:spcAft>
              <a:buClr>
                <a:schemeClr val="tx2"/>
              </a:buClr>
              <a:buSzPct val="70000"/>
              <a:buFont typeface="Wingdings 2" charset="2"/>
            </a:pP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Madhavi Jyothi </a:t>
            </a: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Kolagatla</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Priyanka Singh</a:t>
            </a:r>
          </a:p>
          <a:p>
            <a:pPr defTabSz="457200">
              <a:spcBef>
                <a:spcPct val="20000"/>
              </a:spcBef>
              <a:spcAft>
                <a:spcPts val="600"/>
              </a:spcAft>
              <a:buClr>
                <a:schemeClr val="tx2"/>
              </a:buClr>
              <a:buSzPct val="70000"/>
              <a:buFont typeface="Wingdings 2" charset="2"/>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Shivani </a:t>
            </a: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Panjwani</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Shivam</a:t>
            </a: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Sahu</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FCA19-18B1-43C6-84CC-0460CC539AE0}"/>
              </a:ext>
            </a:extLst>
          </p:cNvPr>
          <p:cNvSpPr>
            <a:spLocks noGrp="1"/>
          </p:cNvSpPr>
          <p:nvPr>
            <p:ph type="title"/>
          </p:nvPr>
        </p:nvSpPr>
        <p:spPr>
          <a:xfrm>
            <a:off x="600075" y="608437"/>
            <a:ext cx="10667482" cy="1954383"/>
          </a:xfrm>
        </p:spPr>
        <p:txBody>
          <a:bodyPr>
            <a:normAutofit/>
          </a:bodyPr>
          <a:lstStyle/>
          <a:p>
            <a:r>
              <a:rPr lang="en-US" sz="2800" b="1" dirty="0">
                <a:solidFill>
                  <a:schemeClr val="tx1">
                    <a:lumMod val="95000"/>
                  </a:schemeClr>
                </a:solidFill>
                <a:effectLst/>
                <a:latin typeface="Algerian" panose="04020705040A02060702" pitchFamily="82" charset="0"/>
              </a:rPr>
              <a:t>The Housing Society is web application that manages society by houses with Members details and Service providers</a:t>
            </a:r>
            <a:endParaRPr lang="en-US" sz="2800" b="1" dirty="0">
              <a:solidFill>
                <a:schemeClr val="tx1">
                  <a:lumMod val="95000"/>
                </a:schemeClr>
              </a:solidFill>
              <a:latin typeface="Algerian" panose="04020705040A02060702" pitchFamily="82" charset="0"/>
            </a:endParaRPr>
          </a:p>
        </p:txBody>
      </p:sp>
      <p:sp>
        <p:nvSpPr>
          <p:cNvPr id="4" name="Text Placeholder 3">
            <a:extLst>
              <a:ext uri="{FF2B5EF4-FFF2-40B4-BE49-F238E27FC236}">
                <a16:creationId xmlns:a16="http://schemas.microsoft.com/office/drawing/2014/main" id="{A3258BE8-3416-489A-B790-FACC5D7D1EF5}"/>
              </a:ext>
            </a:extLst>
          </p:cNvPr>
          <p:cNvSpPr>
            <a:spLocks noGrp="1"/>
          </p:cNvSpPr>
          <p:nvPr>
            <p:ph type="body" sz="half" idx="2"/>
          </p:nvPr>
        </p:nvSpPr>
        <p:spPr>
          <a:xfrm>
            <a:off x="790576" y="2562820"/>
            <a:ext cx="10476982" cy="3234186"/>
          </a:xfrm>
        </p:spPr>
        <p:txBody>
          <a:bodyPr>
            <a:normAutofit/>
          </a:bodyPr>
          <a:lstStyle/>
          <a:p>
            <a:r>
              <a:rPr lang="en-US" sz="2400" dirty="0">
                <a:latin typeface="Abadi" panose="020B0604020104020204" pitchFamily="34" charset="0"/>
              </a:rPr>
              <a:t>In this website we provide platform to register a society to our system, and there are many houses according to each society. Each house allocated to owner of the house, all the owner are the members of our project. We have given platform to service provider to register their services here. We have given the business outlets here, society member can take appointments to doctors from here, they can book their gas from here and many more facilities.</a:t>
            </a:r>
          </a:p>
          <a:p>
            <a:endParaRPr lang="en-US" sz="2400" dirty="0">
              <a:latin typeface="Abadi" panose="020B0604020104020204" pitchFamily="34" charset="0"/>
            </a:endParaRPr>
          </a:p>
        </p:txBody>
      </p:sp>
    </p:spTree>
    <p:extLst>
      <p:ext uri="{BB962C8B-B14F-4D97-AF65-F5344CB8AC3E}">
        <p14:creationId xmlns:p14="http://schemas.microsoft.com/office/powerpoint/2010/main" val="246019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E0C320-3D7B-4438-9F9B-4A21FD87001A}"/>
              </a:ext>
            </a:extLst>
          </p:cNvPr>
          <p:cNvSpPr/>
          <p:nvPr/>
        </p:nvSpPr>
        <p:spPr>
          <a:xfrm flipH="1">
            <a:off x="3457574" y="1093590"/>
            <a:ext cx="1371600" cy="781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ADMIN</a:t>
            </a:r>
          </a:p>
        </p:txBody>
      </p:sp>
      <p:sp>
        <p:nvSpPr>
          <p:cNvPr id="7" name="Rectangle 6">
            <a:extLst>
              <a:ext uri="{FF2B5EF4-FFF2-40B4-BE49-F238E27FC236}">
                <a16:creationId xmlns:a16="http://schemas.microsoft.com/office/drawing/2014/main" id="{1C96B573-4A98-49AB-A80C-CCCD945F83F1}"/>
              </a:ext>
            </a:extLst>
          </p:cNvPr>
          <p:cNvSpPr/>
          <p:nvPr/>
        </p:nvSpPr>
        <p:spPr>
          <a:xfrm flipH="1">
            <a:off x="3524986" y="3574849"/>
            <a:ext cx="1600199" cy="781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SOCIETY MEMBER</a:t>
            </a:r>
          </a:p>
        </p:txBody>
      </p:sp>
      <p:sp>
        <p:nvSpPr>
          <p:cNvPr id="9" name="Rectangle 8">
            <a:extLst>
              <a:ext uri="{FF2B5EF4-FFF2-40B4-BE49-F238E27FC236}">
                <a16:creationId xmlns:a16="http://schemas.microsoft.com/office/drawing/2014/main" id="{03894C50-7F70-441A-97EB-C95DA319CD1E}"/>
              </a:ext>
            </a:extLst>
          </p:cNvPr>
          <p:cNvSpPr/>
          <p:nvPr/>
        </p:nvSpPr>
        <p:spPr>
          <a:xfrm flipH="1">
            <a:off x="1234018" y="2647950"/>
            <a:ext cx="1009118" cy="625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LOGIN</a:t>
            </a:r>
          </a:p>
        </p:txBody>
      </p:sp>
      <p:cxnSp>
        <p:nvCxnSpPr>
          <p:cNvPr id="11" name="Straight Arrow Connector 10">
            <a:extLst>
              <a:ext uri="{FF2B5EF4-FFF2-40B4-BE49-F238E27FC236}">
                <a16:creationId xmlns:a16="http://schemas.microsoft.com/office/drawing/2014/main" id="{F905E17A-6542-460E-9CFD-884F5D734483}"/>
              </a:ext>
            </a:extLst>
          </p:cNvPr>
          <p:cNvCxnSpPr>
            <a:cxnSpLocks/>
          </p:cNvCxnSpPr>
          <p:nvPr/>
        </p:nvCxnSpPr>
        <p:spPr>
          <a:xfrm>
            <a:off x="1591940" y="1302584"/>
            <a:ext cx="81226" cy="1295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A245A089-4DD9-4FE9-AE6B-52F1E8353DE6}"/>
              </a:ext>
            </a:extLst>
          </p:cNvPr>
          <p:cNvCxnSpPr>
            <a:cxnSpLocks/>
          </p:cNvCxnSpPr>
          <p:nvPr/>
        </p:nvCxnSpPr>
        <p:spPr>
          <a:xfrm>
            <a:off x="4829174" y="1438276"/>
            <a:ext cx="98107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2C1FCFB0-D378-4703-A93F-FFC3BE6D8D19}"/>
              </a:ext>
            </a:extLst>
          </p:cNvPr>
          <p:cNvCxnSpPr>
            <a:cxnSpLocks/>
          </p:cNvCxnSpPr>
          <p:nvPr/>
        </p:nvCxnSpPr>
        <p:spPr>
          <a:xfrm flipV="1">
            <a:off x="1947862" y="1589781"/>
            <a:ext cx="1538287" cy="10400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9F680825-6DD5-4B03-AE21-65CF679DD0B8}"/>
              </a:ext>
            </a:extLst>
          </p:cNvPr>
          <p:cNvCxnSpPr>
            <a:cxnSpLocks/>
          </p:cNvCxnSpPr>
          <p:nvPr/>
        </p:nvCxnSpPr>
        <p:spPr>
          <a:xfrm>
            <a:off x="5125185" y="3980298"/>
            <a:ext cx="103822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37">
            <a:extLst>
              <a:ext uri="{FF2B5EF4-FFF2-40B4-BE49-F238E27FC236}">
                <a16:creationId xmlns:a16="http://schemas.microsoft.com/office/drawing/2014/main" id="{A5754828-ABEC-4368-9D29-6FB4855036C9}"/>
              </a:ext>
            </a:extLst>
          </p:cNvPr>
          <p:cNvSpPr/>
          <p:nvPr/>
        </p:nvSpPr>
        <p:spPr>
          <a:xfrm>
            <a:off x="6163412" y="3003707"/>
            <a:ext cx="2781300" cy="17906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mj-lt"/>
              </a:rPr>
              <a:t>View all Services</a:t>
            </a:r>
          </a:p>
          <a:p>
            <a:pPr algn="ctr"/>
            <a:r>
              <a:rPr lang="en-US" sz="2000" b="1" dirty="0">
                <a:latin typeface="+mj-lt"/>
              </a:rPr>
              <a:t>Gas Booking</a:t>
            </a:r>
          </a:p>
          <a:p>
            <a:pPr algn="ctr"/>
            <a:r>
              <a:rPr lang="en-US" sz="2000" b="1" dirty="0">
                <a:latin typeface="+mj-lt"/>
              </a:rPr>
              <a:t>Hospital Services</a:t>
            </a:r>
          </a:p>
          <a:p>
            <a:pPr algn="ctr"/>
            <a:r>
              <a:rPr lang="en-US" sz="2000" b="1" dirty="0">
                <a:latin typeface="+mj-lt"/>
              </a:rPr>
              <a:t> Business Outlets</a:t>
            </a:r>
          </a:p>
          <a:p>
            <a:pPr algn="ctr"/>
            <a:r>
              <a:rPr lang="en-US" sz="2000" b="1" dirty="0">
                <a:latin typeface="+mj-lt"/>
              </a:rPr>
              <a:t>Events</a:t>
            </a:r>
          </a:p>
        </p:txBody>
      </p:sp>
      <p:sp>
        <p:nvSpPr>
          <p:cNvPr id="49" name="Rectangle 48">
            <a:extLst>
              <a:ext uri="{FF2B5EF4-FFF2-40B4-BE49-F238E27FC236}">
                <a16:creationId xmlns:a16="http://schemas.microsoft.com/office/drawing/2014/main" id="{6D9AFE64-A86A-4F92-8C18-2E74EDFDB81F}"/>
              </a:ext>
            </a:extLst>
          </p:cNvPr>
          <p:cNvSpPr/>
          <p:nvPr/>
        </p:nvSpPr>
        <p:spPr>
          <a:xfrm>
            <a:off x="5810250" y="714453"/>
            <a:ext cx="3486150" cy="16121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mj-lt"/>
              </a:rPr>
              <a:t>Add new Society member</a:t>
            </a:r>
          </a:p>
          <a:p>
            <a:pPr algn="ctr"/>
            <a:r>
              <a:rPr lang="en-US" sz="2000" b="1" dirty="0">
                <a:latin typeface="+mj-lt"/>
              </a:rPr>
              <a:t>Show all Society member</a:t>
            </a:r>
          </a:p>
          <a:p>
            <a:pPr algn="ctr"/>
            <a:r>
              <a:rPr lang="en-US" sz="2000" b="1" dirty="0">
                <a:latin typeface="+mj-lt"/>
              </a:rPr>
              <a:t> Insert new Service Provider</a:t>
            </a:r>
          </a:p>
          <a:p>
            <a:pPr algn="ctr"/>
            <a:r>
              <a:rPr lang="en-US" sz="2000" b="1" dirty="0">
                <a:latin typeface="+mj-lt"/>
              </a:rPr>
              <a:t> View all Service Provider</a:t>
            </a:r>
          </a:p>
          <a:p>
            <a:pPr algn="ctr"/>
            <a:r>
              <a:rPr lang="en-US" sz="2000" b="1" dirty="0">
                <a:latin typeface="+mj-lt"/>
              </a:rPr>
              <a:t>View Profile</a:t>
            </a:r>
          </a:p>
        </p:txBody>
      </p:sp>
      <p:sp>
        <p:nvSpPr>
          <p:cNvPr id="51" name="Oval 50">
            <a:extLst>
              <a:ext uri="{FF2B5EF4-FFF2-40B4-BE49-F238E27FC236}">
                <a16:creationId xmlns:a16="http://schemas.microsoft.com/office/drawing/2014/main" id="{7DC9FC0B-D3AD-46ED-BB31-DFCF165D0754}"/>
              </a:ext>
            </a:extLst>
          </p:cNvPr>
          <p:cNvSpPr/>
          <p:nvPr/>
        </p:nvSpPr>
        <p:spPr>
          <a:xfrm rot="19883711">
            <a:off x="2441390" y="1697413"/>
            <a:ext cx="671512" cy="345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
        <p:nvSpPr>
          <p:cNvPr id="52" name="Oval 51">
            <a:extLst>
              <a:ext uri="{FF2B5EF4-FFF2-40B4-BE49-F238E27FC236}">
                <a16:creationId xmlns:a16="http://schemas.microsoft.com/office/drawing/2014/main" id="{0B371D0F-FD33-4DB5-A945-C520C1DD523B}"/>
              </a:ext>
            </a:extLst>
          </p:cNvPr>
          <p:cNvSpPr/>
          <p:nvPr/>
        </p:nvSpPr>
        <p:spPr>
          <a:xfrm rot="21402343">
            <a:off x="2656161" y="3063233"/>
            <a:ext cx="671512" cy="499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
        <p:nvSpPr>
          <p:cNvPr id="53" name="Oval 52">
            <a:extLst>
              <a:ext uri="{FF2B5EF4-FFF2-40B4-BE49-F238E27FC236}">
                <a16:creationId xmlns:a16="http://schemas.microsoft.com/office/drawing/2014/main" id="{0A9D4C43-F2B2-4BE3-B343-5C3F39519B82}"/>
              </a:ext>
            </a:extLst>
          </p:cNvPr>
          <p:cNvSpPr/>
          <p:nvPr/>
        </p:nvSpPr>
        <p:spPr>
          <a:xfrm rot="172104">
            <a:off x="5008857" y="1005998"/>
            <a:ext cx="671512" cy="345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
        <p:nvSpPr>
          <p:cNvPr id="56" name="Oval 55">
            <a:extLst>
              <a:ext uri="{FF2B5EF4-FFF2-40B4-BE49-F238E27FC236}">
                <a16:creationId xmlns:a16="http://schemas.microsoft.com/office/drawing/2014/main" id="{C37BF6D7-3C86-4464-9D0A-CD01F4D3A9EC}"/>
              </a:ext>
            </a:extLst>
          </p:cNvPr>
          <p:cNvSpPr/>
          <p:nvPr/>
        </p:nvSpPr>
        <p:spPr>
          <a:xfrm rot="455091">
            <a:off x="5178240" y="3411188"/>
            <a:ext cx="996515" cy="4884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
        <p:nvSpPr>
          <p:cNvPr id="58" name="Oval 57">
            <a:extLst>
              <a:ext uri="{FF2B5EF4-FFF2-40B4-BE49-F238E27FC236}">
                <a16:creationId xmlns:a16="http://schemas.microsoft.com/office/drawing/2014/main" id="{33C43749-D761-4BCC-B076-2D6F50779134}"/>
              </a:ext>
            </a:extLst>
          </p:cNvPr>
          <p:cNvSpPr/>
          <p:nvPr/>
        </p:nvSpPr>
        <p:spPr>
          <a:xfrm>
            <a:off x="930118" y="4430424"/>
            <a:ext cx="671512" cy="345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a:t>
            </a:r>
          </a:p>
        </p:txBody>
      </p:sp>
      <p:cxnSp>
        <p:nvCxnSpPr>
          <p:cNvPr id="59" name="Straight Arrow Connector 58">
            <a:extLst>
              <a:ext uri="{FF2B5EF4-FFF2-40B4-BE49-F238E27FC236}">
                <a16:creationId xmlns:a16="http://schemas.microsoft.com/office/drawing/2014/main" id="{4EE5B2AD-C486-4AC8-946C-3F04E1E025EC}"/>
              </a:ext>
            </a:extLst>
          </p:cNvPr>
          <p:cNvCxnSpPr>
            <a:cxnSpLocks/>
          </p:cNvCxnSpPr>
          <p:nvPr/>
        </p:nvCxnSpPr>
        <p:spPr>
          <a:xfrm>
            <a:off x="1675218" y="3291247"/>
            <a:ext cx="7084" cy="20288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4" name="Rectangle 63">
            <a:extLst>
              <a:ext uri="{FF2B5EF4-FFF2-40B4-BE49-F238E27FC236}">
                <a16:creationId xmlns:a16="http://schemas.microsoft.com/office/drawing/2014/main" id="{B33910CD-6278-4EC2-9BC8-4C81EC84557F}"/>
              </a:ext>
            </a:extLst>
          </p:cNvPr>
          <p:cNvSpPr/>
          <p:nvPr/>
        </p:nvSpPr>
        <p:spPr>
          <a:xfrm>
            <a:off x="856529" y="5295899"/>
            <a:ext cx="1543050" cy="781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Incorrect </a:t>
            </a:r>
          </a:p>
          <a:p>
            <a:pPr algn="ctr"/>
            <a:r>
              <a:rPr lang="en-US" sz="2000" b="1" dirty="0"/>
              <a:t>Credentials</a:t>
            </a:r>
          </a:p>
        </p:txBody>
      </p:sp>
      <p:sp>
        <p:nvSpPr>
          <p:cNvPr id="4" name="Rectangle 3">
            <a:extLst>
              <a:ext uri="{FF2B5EF4-FFF2-40B4-BE49-F238E27FC236}">
                <a16:creationId xmlns:a16="http://schemas.microsoft.com/office/drawing/2014/main" id="{51CB2002-F4E8-4415-A4F1-9462937CA4DC}"/>
              </a:ext>
            </a:extLst>
          </p:cNvPr>
          <p:cNvSpPr/>
          <p:nvPr/>
        </p:nvSpPr>
        <p:spPr>
          <a:xfrm>
            <a:off x="1219854" y="659287"/>
            <a:ext cx="1250953" cy="625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Home Page</a:t>
            </a:r>
          </a:p>
        </p:txBody>
      </p:sp>
      <p:cxnSp>
        <p:nvCxnSpPr>
          <p:cNvPr id="18" name="Straight Arrow Connector 17">
            <a:extLst>
              <a:ext uri="{FF2B5EF4-FFF2-40B4-BE49-F238E27FC236}">
                <a16:creationId xmlns:a16="http://schemas.microsoft.com/office/drawing/2014/main" id="{59BBF43D-AEC5-45AB-A3BB-42DBBF140A30}"/>
              </a:ext>
            </a:extLst>
          </p:cNvPr>
          <p:cNvCxnSpPr>
            <a:endCxn id="7" idx="3"/>
          </p:cNvCxnSpPr>
          <p:nvPr/>
        </p:nvCxnSpPr>
        <p:spPr>
          <a:xfrm>
            <a:off x="2243136" y="3273090"/>
            <a:ext cx="1281850" cy="69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23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4313" y="223524"/>
            <a:ext cx="10353762" cy="1257300"/>
          </a:xfrm>
        </p:spPr>
        <p:txBody>
          <a:bodyPr>
            <a:normAutofit/>
          </a:bodyPr>
          <a:lstStyle/>
          <a:p>
            <a:r>
              <a:rPr lang="en-US" dirty="0"/>
              <a:t>N- Tier Architecture</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79344553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B4D233B-E60F-48A8-8F3E-7A1451D4CA40}"/>
              </a:ext>
            </a:extLst>
          </p:cNvPr>
          <p:cNvSpPr/>
          <p:nvPr/>
        </p:nvSpPr>
        <p:spPr>
          <a:xfrm>
            <a:off x="143305" y="1480824"/>
            <a:ext cx="2555241" cy="68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IN" dirty="0"/>
              <a:t>ATABASE (TABLES)</a:t>
            </a:r>
          </a:p>
        </p:txBody>
      </p:sp>
      <p:cxnSp>
        <p:nvCxnSpPr>
          <p:cNvPr id="6" name="Straight Arrow Connector 5">
            <a:extLst>
              <a:ext uri="{FF2B5EF4-FFF2-40B4-BE49-F238E27FC236}">
                <a16:creationId xmlns:a16="http://schemas.microsoft.com/office/drawing/2014/main" id="{82738CA1-C779-4BC1-B7AB-5DFC95E3C3A5}"/>
              </a:ext>
            </a:extLst>
          </p:cNvPr>
          <p:cNvCxnSpPr>
            <a:cxnSpLocks/>
            <a:stCxn id="3" idx="2"/>
          </p:cNvCxnSpPr>
          <p:nvPr/>
        </p:nvCxnSpPr>
        <p:spPr>
          <a:xfrm>
            <a:off x="1420926" y="2167252"/>
            <a:ext cx="0" cy="9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9ABD18-D2CE-4744-BE28-3C484CC0763A}"/>
              </a:ext>
            </a:extLst>
          </p:cNvPr>
          <p:cNvCxnSpPr/>
          <p:nvPr/>
        </p:nvCxnSpPr>
        <p:spPr>
          <a:xfrm flipH="1" flipV="1">
            <a:off x="7975600" y="2529840"/>
            <a:ext cx="60960" cy="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DEB182-A57B-43AA-B527-17260E85BD0F}"/>
              </a:ext>
            </a:extLst>
          </p:cNvPr>
          <p:cNvSpPr/>
          <p:nvPr/>
        </p:nvSpPr>
        <p:spPr>
          <a:xfrm>
            <a:off x="9006840" y="5692180"/>
            <a:ext cx="2593340" cy="80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API HOSTING (Server Side)</a:t>
            </a:r>
          </a:p>
        </p:txBody>
      </p:sp>
      <p:sp>
        <p:nvSpPr>
          <p:cNvPr id="14" name="Rectangle 13">
            <a:extLst>
              <a:ext uri="{FF2B5EF4-FFF2-40B4-BE49-F238E27FC236}">
                <a16:creationId xmlns:a16="http://schemas.microsoft.com/office/drawing/2014/main" id="{D95658B3-8064-42D9-AE83-B6A694999C16}"/>
              </a:ext>
            </a:extLst>
          </p:cNvPr>
          <p:cNvSpPr/>
          <p:nvPr/>
        </p:nvSpPr>
        <p:spPr>
          <a:xfrm>
            <a:off x="4952421" y="5621583"/>
            <a:ext cx="2473961" cy="917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ANGULAR  UI (Client Side)</a:t>
            </a:r>
          </a:p>
        </p:txBody>
      </p:sp>
      <p:sp>
        <p:nvSpPr>
          <p:cNvPr id="8" name="Rectangle 7">
            <a:extLst>
              <a:ext uri="{FF2B5EF4-FFF2-40B4-BE49-F238E27FC236}">
                <a16:creationId xmlns:a16="http://schemas.microsoft.com/office/drawing/2014/main" id="{51257BC2-52CF-474F-A2FE-D2C12E2BA32D}"/>
              </a:ext>
            </a:extLst>
          </p:cNvPr>
          <p:cNvSpPr/>
          <p:nvPr/>
        </p:nvSpPr>
        <p:spPr>
          <a:xfrm>
            <a:off x="143305" y="4399224"/>
            <a:ext cx="3079109" cy="63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IN" dirty="0"/>
              <a:t>DATABASE (INTERFACE)</a:t>
            </a:r>
          </a:p>
        </p:txBody>
      </p:sp>
      <p:sp>
        <p:nvSpPr>
          <p:cNvPr id="15" name="Rectangle 14">
            <a:extLst>
              <a:ext uri="{FF2B5EF4-FFF2-40B4-BE49-F238E27FC236}">
                <a16:creationId xmlns:a16="http://schemas.microsoft.com/office/drawing/2014/main" id="{097B5DBB-1502-4DE3-8E51-D99E009C5426}"/>
              </a:ext>
            </a:extLst>
          </p:cNvPr>
          <p:cNvSpPr/>
          <p:nvPr/>
        </p:nvSpPr>
        <p:spPr>
          <a:xfrm>
            <a:off x="7535545" y="4222715"/>
            <a:ext cx="2512060" cy="9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IN" dirty="0"/>
              <a:t>ERVICE LAYER (CONTROLLER)</a:t>
            </a:r>
          </a:p>
        </p:txBody>
      </p:sp>
      <p:sp>
        <p:nvSpPr>
          <p:cNvPr id="5" name="Rectangle 4">
            <a:extLst>
              <a:ext uri="{FF2B5EF4-FFF2-40B4-BE49-F238E27FC236}">
                <a16:creationId xmlns:a16="http://schemas.microsoft.com/office/drawing/2014/main" id="{72DE09A3-7378-4776-A1B2-1B1EED91AF8A}"/>
              </a:ext>
            </a:extLst>
          </p:cNvPr>
          <p:cNvSpPr/>
          <p:nvPr/>
        </p:nvSpPr>
        <p:spPr>
          <a:xfrm>
            <a:off x="192833" y="3118726"/>
            <a:ext cx="2660015" cy="44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5DEFECF-4917-4792-81B4-3EF5ADDC57EE}"/>
              </a:ext>
            </a:extLst>
          </p:cNvPr>
          <p:cNvSpPr txBox="1"/>
          <p:nvPr/>
        </p:nvSpPr>
        <p:spPr>
          <a:xfrm>
            <a:off x="227444" y="3107071"/>
            <a:ext cx="2471102" cy="369332"/>
          </a:xfrm>
          <a:prstGeom prst="rect">
            <a:avLst/>
          </a:prstGeom>
          <a:noFill/>
        </p:spPr>
        <p:txBody>
          <a:bodyPr wrap="square" rtlCol="0">
            <a:spAutoFit/>
          </a:bodyPr>
          <a:lstStyle/>
          <a:p>
            <a:pPr algn="ctr"/>
            <a:r>
              <a:rPr lang="en-US" dirty="0"/>
              <a:t>ENTITY LAYER</a:t>
            </a:r>
            <a:endParaRPr lang="en-IN" dirty="0"/>
          </a:p>
        </p:txBody>
      </p:sp>
      <p:sp>
        <p:nvSpPr>
          <p:cNvPr id="9" name="Rectangle 8">
            <a:extLst>
              <a:ext uri="{FF2B5EF4-FFF2-40B4-BE49-F238E27FC236}">
                <a16:creationId xmlns:a16="http://schemas.microsoft.com/office/drawing/2014/main" id="{F2516153-8921-4082-962A-2586178155EF}"/>
              </a:ext>
            </a:extLst>
          </p:cNvPr>
          <p:cNvSpPr/>
          <p:nvPr/>
        </p:nvSpPr>
        <p:spPr>
          <a:xfrm>
            <a:off x="4457702" y="4222715"/>
            <a:ext cx="2512057" cy="9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CD86969F-4F25-4A8A-A620-55D42B22249E}"/>
              </a:ext>
            </a:extLst>
          </p:cNvPr>
          <p:cNvCxnSpPr>
            <a:cxnSpLocks/>
            <a:stCxn id="5" idx="2"/>
          </p:cNvCxnSpPr>
          <p:nvPr/>
        </p:nvCxnSpPr>
        <p:spPr>
          <a:xfrm flipH="1">
            <a:off x="1522840" y="3566988"/>
            <a:ext cx="1" cy="860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07A7B8-2AE2-4090-B005-70FA3F81F2FE}"/>
              </a:ext>
            </a:extLst>
          </p:cNvPr>
          <p:cNvCxnSpPr/>
          <p:nvPr/>
        </p:nvCxnSpPr>
        <p:spPr>
          <a:xfrm>
            <a:off x="3222414" y="4717997"/>
            <a:ext cx="1254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3AFEBA-D710-4F86-9A4D-D72BD1DF080A}"/>
              </a:ext>
            </a:extLst>
          </p:cNvPr>
          <p:cNvSpPr txBox="1"/>
          <p:nvPr/>
        </p:nvSpPr>
        <p:spPr>
          <a:xfrm>
            <a:off x="4629150" y="4289447"/>
            <a:ext cx="2155614" cy="923330"/>
          </a:xfrm>
          <a:prstGeom prst="rect">
            <a:avLst/>
          </a:prstGeom>
          <a:noFill/>
        </p:spPr>
        <p:txBody>
          <a:bodyPr wrap="square" rtlCol="0">
            <a:spAutoFit/>
          </a:bodyPr>
          <a:lstStyle/>
          <a:p>
            <a:r>
              <a:rPr lang="en-US" dirty="0"/>
              <a:t>DALEF (MODELS) &amp; IMPLEMENTING INTERFACE</a:t>
            </a:r>
            <a:endParaRPr lang="en-IN" dirty="0"/>
          </a:p>
        </p:txBody>
      </p:sp>
      <p:cxnSp>
        <p:nvCxnSpPr>
          <p:cNvPr id="25" name="Straight Arrow Connector 24">
            <a:extLst>
              <a:ext uri="{FF2B5EF4-FFF2-40B4-BE49-F238E27FC236}">
                <a16:creationId xmlns:a16="http://schemas.microsoft.com/office/drawing/2014/main" id="{08ADD2E8-86B7-4640-9A83-1BE0A253101A}"/>
              </a:ext>
            </a:extLst>
          </p:cNvPr>
          <p:cNvCxnSpPr>
            <a:stCxn id="9" idx="3"/>
          </p:cNvCxnSpPr>
          <p:nvPr/>
        </p:nvCxnSpPr>
        <p:spPr>
          <a:xfrm flipV="1">
            <a:off x="6969759" y="4717996"/>
            <a:ext cx="586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98C334-EB04-4905-BF4D-423652F10521}"/>
              </a:ext>
            </a:extLst>
          </p:cNvPr>
          <p:cNvCxnSpPr>
            <a:stCxn id="15" idx="3"/>
          </p:cNvCxnSpPr>
          <p:nvPr/>
        </p:nvCxnSpPr>
        <p:spPr>
          <a:xfrm flipV="1">
            <a:off x="10047605" y="4689121"/>
            <a:ext cx="8204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C591BC-3080-42F9-9F91-7ADD224917F8}"/>
              </a:ext>
            </a:extLst>
          </p:cNvPr>
          <p:cNvCxnSpPr/>
          <p:nvPr/>
        </p:nvCxnSpPr>
        <p:spPr>
          <a:xfrm>
            <a:off x="10818700" y="4689121"/>
            <a:ext cx="0" cy="100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4002C03-0974-4D1A-B251-8153334966FC}"/>
              </a:ext>
            </a:extLst>
          </p:cNvPr>
          <p:cNvCxnSpPr>
            <a:stCxn id="11" idx="1"/>
            <a:endCxn id="14" idx="3"/>
          </p:cNvCxnSpPr>
          <p:nvPr/>
        </p:nvCxnSpPr>
        <p:spPr>
          <a:xfrm flipH="1" flipV="1">
            <a:off x="7426382" y="6080162"/>
            <a:ext cx="1580458" cy="1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6279-F929-4114-AE47-F16A08EF5308}"/>
              </a:ext>
            </a:extLst>
          </p:cNvPr>
          <p:cNvSpPr>
            <a:spLocks noGrp="1"/>
          </p:cNvSpPr>
          <p:nvPr>
            <p:ph type="title"/>
          </p:nvPr>
        </p:nvSpPr>
        <p:spPr>
          <a:xfrm>
            <a:off x="913795" y="609600"/>
            <a:ext cx="10353762" cy="1257300"/>
          </a:xfrm>
        </p:spPr>
        <p:txBody>
          <a:bodyPr anchor="ctr">
            <a:normAutofit/>
          </a:bodyPr>
          <a:lstStyle/>
          <a:p>
            <a:r>
              <a:rPr lang="en-US" dirty="0"/>
              <a:t>ENTITY FRAMEWORK(.EDMX FILES)</a:t>
            </a:r>
            <a:endParaRPr lang="en-IN" dirty="0"/>
          </a:p>
        </p:txBody>
      </p:sp>
      <p:pic>
        <p:nvPicPr>
          <p:cNvPr id="9" name="Content Placeholder 8" descr="A picture containing timeline&#10;&#10;Description automatically generated">
            <a:extLst>
              <a:ext uri="{FF2B5EF4-FFF2-40B4-BE49-F238E27FC236}">
                <a16:creationId xmlns:a16="http://schemas.microsoft.com/office/drawing/2014/main" id="{75C8665E-2877-4588-81CE-E8FD9A549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76" y="2086610"/>
            <a:ext cx="11582399" cy="4395470"/>
          </a:xfrm>
        </p:spPr>
      </p:pic>
    </p:spTree>
    <p:extLst>
      <p:ext uri="{BB962C8B-B14F-4D97-AF65-F5344CB8AC3E}">
        <p14:creationId xmlns:p14="http://schemas.microsoft.com/office/powerpoint/2010/main" val="36335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CD6EB4-F7FD-4CFC-B8AA-888893C90628}"/>
              </a:ext>
            </a:extLst>
          </p:cNvPr>
          <p:cNvSpPr>
            <a:spLocks noGrp="1"/>
          </p:cNvSpPr>
          <p:nvPr>
            <p:ph idx="1"/>
          </p:nvPr>
        </p:nvSpPr>
        <p:spPr>
          <a:xfrm>
            <a:off x="2057400" y="1885950"/>
            <a:ext cx="9210154" cy="3905249"/>
          </a:xfrm>
        </p:spPr>
        <p:txBody>
          <a:bodyPr/>
          <a:lstStyle/>
          <a:p>
            <a:pPr marL="36900" indent="0">
              <a:buNone/>
            </a:pPr>
            <a:endParaRPr lang="en-US" b="1" u="sng" dirty="0">
              <a:solidFill>
                <a:schemeClr val="tx1"/>
              </a:solidFill>
              <a:latin typeface="Algerian" panose="04020705040A02060702" pitchFamily="82" charset="0"/>
            </a:endParaRPr>
          </a:p>
          <a:p>
            <a:pPr marL="36900" indent="0">
              <a:buNone/>
            </a:pPr>
            <a:r>
              <a:rPr lang="en-US" b="1" u="sng" dirty="0">
                <a:solidFill>
                  <a:schemeClr val="tx1"/>
                </a:solidFill>
                <a:latin typeface="Algerian" panose="04020705040A02060702" pitchFamily="82" charset="0"/>
              </a:rPr>
              <a:t>TECHNOLOGY</a:t>
            </a:r>
            <a:r>
              <a:rPr lang="en-US" dirty="0"/>
              <a:t> : </a:t>
            </a:r>
            <a:r>
              <a:rPr lang="en-US" sz="2400" dirty="0">
                <a:latin typeface="Abadi" panose="020B0604020104020204" pitchFamily="34" charset="0"/>
              </a:rPr>
              <a:t>Visual Studio and VS Code with C# Language</a:t>
            </a:r>
            <a:endParaRPr lang="en-US" dirty="0"/>
          </a:p>
          <a:p>
            <a:pPr marL="36900" indent="0">
              <a:buNone/>
            </a:pPr>
            <a:r>
              <a:rPr lang="en-US" dirty="0"/>
              <a:t>					 WEBAPI  and Angular	</a:t>
            </a:r>
          </a:p>
          <a:p>
            <a:pPr marL="36900" indent="0">
              <a:buNone/>
            </a:pPr>
            <a:r>
              <a:rPr lang="en-US" b="1" u="sng" dirty="0">
                <a:latin typeface="Algerian" panose="04020705040A02060702" pitchFamily="82" charset="0"/>
              </a:rPr>
              <a:t>DATABASE</a:t>
            </a:r>
            <a:r>
              <a:rPr lang="en-US" dirty="0"/>
              <a:t>: </a:t>
            </a:r>
            <a:r>
              <a:rPr lang="en-US" dirty="0">
                <a:latin typeface="Abadi" panose="020B0604020104020204" pitchFamily="34" charset="0"/>
              </a:rPr>
              <a:t>SQL Server </a:t>
            </a:r>
          </a:p>
        </p:txBody>
      </p:sp>
    </p:spTree>
    <p:extLst>
      <p:ext uri="{BB962C8B-B14F-4D97-AF65-F5344CB8AC3E}">
        <p14:creationId xmlns:p14="http://schemas.microsoft.com/office/powerpoint/2010/main" val="31207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4051-A649-4443-91D5-169B391CA75A}"/>
              </a:ext>
            </a:extLst>
          </p:cNvPr>
          <p:cNvSpPr>
            <a:spLocks noGrp="1"/>
          </p:cNvSpPr>
          <p:nvPr>
            <p:ph type="title"/>
          </p:nvPr>
        </p:nvSpPr>
        <p:spPr>
          <a:xfrm>
            <a:off x="1018570" y="171450"/>
            <a:ext cx="10353762" cy="1257300"/>
          </a:xfrm>
        </p:spPr>
        <p:txBody>
          <a:bodyPr/>
          <a:lstStyle/>
          <a:p>
            <a:r>
              <a:rPr lang="en-US" dirty="0"/>
              <a:t>Learning Process:</a:t>
            </a:r>
          </a:p>
        </p:txBody>
      </p:sp>
      <p:sp>
        <p:nvSpPr>
          <p:cNvPr id="3" name="Content Placeholder 2">
            <a:extLst>
              <a:ext uri="{FF2B5EF4-FFF2-40B4-BE49-F238E27FC236}">
                <a16:creationId xmlns:a16="http://schemas.microsoft.com/office/drawing/2014/main" id="{0F4CF378-6394-43E1-8F07-418BAA5FA8FA}"/>
              </a:ext>
            </a:extLst>
          </p:cNvPr>
          <p:cNvSpPr>
            <a:spLocks noGrp="1"/>
          </p:cNvSpPr>
          <p:nvPr>
            <p:ph idx="1"/>
          </p:nvPr>
        </p:nvSpPr>
        <p:spPr>
          <a:xfrm>
            <a:off x="295275" y="1428750"/>
            <a:ext cx="12011026" cy="4448175"/>
          </a:xfrm>
        </p:spPr>
        <p:txBody>
          <a:bodyPr>
            <a:normAutofit fontScale="92500" lnSpcReduction="10000"/>
          </a:bodyPr>
          <a:lstStyle/>
          <a:p>
            <a:r>
              <a:rPr lang="en-US" dirty="0"/>
              <a:t>We Have started from basic concepts like C#, oops, html , xml. Completed small projects with the help of Windows Form, MVC, ado.net, asp.net, angular components.</a:t>
            </a:r>
          </a:p>
          <a:p>
            <a:r>
              <a:rPr lang="en-US" dirty="0"/>
              <a:t>Have learned html, basic and advance SQL queries and many more things.</a:t>
            </a:r>
          </a:p>
          <a:p>
            <a:r>
              <a:rPr lang="en-US" dirty="0"/>
              <a:t>We learnt Java script and done some very good pages and website of our own.</a:t>
            </a:r>
          </a:p>
          <a:p>
            <a:r>
              <a:rPr lang="en-US" dirty="0"/>
              <a:t>.NET is very enjoyable from start to finish, and the  things you can accomplish using different controls and methods.</a:t>
            </a:r>
          </a:p>
          <a:p>
            <a:r>
              <a:rPr lang="en-IN" dirty="0"/>
              <a:t>It was a 60 days journey and this made us so comfortable and enthusiastic in learning new technologies , executing them in there better version.</a:t>
            </a:r>
          </a:p>
          <a:p>
            <a:r>
              <a:rPr lang="en-US" dirty="0"/>
              <a:t>The assignments and mini case studies helped us to boost our confidence.</a:t>
            </a:r>
          </a:p>
          <a:p>
            <a:pPr marL="36900" indent="0" algn="just">
              <a:buNone/>
            </a:pPr>
            <a:r>
              <a:rPr lang="en-US" dirty="0"/>
              <a:t>																	</a:t>
            </a:r>
          </a:p>
          <a:p>
            <a:pPr marL="36900" indent="0" algn="just">
              <a:buNone/>
            </a:pPr>
            <a:endParaRPr lang="en-US" dirty="0"/>
          </a:p>
        </p:txBody>
      </p:sp>
      <p:sp>
        <p:nvSpPr>
          <p:cNvPr id="4" name="TextBox 3">
            <a:extLst>
              <a:ext uri="{FF2B5EF4-FFF2-40B4-BE49-F238E27FC236}">
                <a16:creationId xmlns:a16="http://schemas.microsoft.com/office/drawing/2014/main" id="{607AB965-1CC5-462F-9283-B50630CB39BB}"/>
              </a:ext>
            </a:extLst>
          </p:cNvPr>
          <p:cNvSpPr txBox="1"/>
          <p:nvPr/>
        </p:nvSpPr>
        <p:spPr>
          <a:xfrm>
            <a:off x="295275" y="0"/>
            <a:ext cx="10753725" cy="142875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5571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9620-BD39-4C24-9FEB-C663DB831650}"/>
              </a:ext>
            </a:extLst>
          </p:cNvPr>
          <p:cNvSpPr>
            <a:spLocks noGrp="1"/>
          </p:cNvSpPr>
          <p:nvPr>
            <p:ph type="ctrTitle"/>
          </p:nvPr>
        </p:nvSpPr>
        <p:spPr>
          <a:xfrm>
            <a:off x="1284968" y="293165"/>
            <a:ext cx="9440034" cy="1828801"/>
          </a:xfrm>
        </p:spPr>
        <p:txBody>
          <a:bodyPr/>
          <a:lstStyle/>
          <a:p>
            <a:r>
              <a:rPr lang="en-IN" dirty="0"/>
              <a:t>Different Projects which we have done in Training.</a:t>
            </a:r>
          </a:p>
        </p:txBody>
      </p:sp>
      <p:sp>
        <p:nvSpPr>
          <p:cNvPr id="3" name="Subtitle 2">
            <a:extLst>
              <a:ext uri="{FF2B5EF4-FFF2-40B4-BE49-F238E27FC236}">
                <a16:creationId xmlns:a16="http://schemas.microsoft.com/office/drawing/2014/main" id="{EE099970-1781-4AFF-B2C2-4EAF2DF29620}"/>
              </a:ext>
            </a:extLst>
          </p:cNvPr>
          <p:cNvSpPr>
            <a:spLocks noGrp="1"/>
          </p:cNvSpPr>
          <p:nvPr>
            <p:ph type="subTitle" idx="1"/>
          </p:nvPr>
        </p:nvSpPr>
        <p:spPr>
          <a:xfrm>
            <a:off x="1284968" y="2716214"/>
            <a:ext cx="9440034" cy="2881311"/>
          </a:xfrm>
        </p:spPr>
        <p:txBody>
          <a:bodyPr>
            <a:normAutofit/>
          </a:bodyPr>
          <a:lstStyle/>
          <a:p>
            <a:pPr marL="342900" indent="-342900" algn="l">
              <a:buFont typeface="Arial" panose="020B0604020202020204" pitchFamily="34" charset="0"/>
              <a:buChar char="•"/>
            </a:pPr>
            <a:r>
              <a:rPr lang="en-IN" dirty="0"/>
              <a:t>Student Management System (Windows form with N- Tier Architecture)</a:t>
            </a:r>
          </a:p>
          <a:p>
            <a:pPr marL="342900" indent="-342900" algn="l">
              <a:buFont typeface="Arial" panose="020B0604020202020204" pitchFamily="34" charset="0"/>
              <a:buChar char="•"/>
            </a:pPr>
            <a:r>
              <a:rPr lang="en-IN" dirty="0"/>
              <a:t>Vehicle Parking System (with the help of Asp.net).</a:t>
            </a:r>
          </a:p>
          <a:p>
            <a:pPr marL="342900" indent="-342900" algn="l">
              <a:buFont typeface="Arial" panose="020B0604020202020204" pitchFamily="34" charset="0"/>
              <a:buChar char="•"/>
            </a:pPr>
            <a:r>
              <a:rPr lang="en-IN" dirty="0"/>
              <a:t>Pizza Ordering System (with the help of MVC).</a:t>
            </a:r>
          </a:p>
          <a:p>
            <a:pPr marL="342900" indent="-342900" algn="l">
              <a:buFont typeface="Arial" panose="020B0604020202020204" pitchFamily="34" charset="0"/>
              <a:buChar char="•"/>
            </a:pPr>
            <a:r>
              <a:rPr lang="en-IN" dirty="0"/>
              <a:t>Library Management System(with the help of Angular).</a:t>
            </a:r>
          </a:p>
          <a:p>
            <a:endParaRPr lang="en-IN" dirty="0"/>
          </a:p>
        </p:txBody>
      </p:sp>
    </p:spTree>
    <p:extLst>
      <p:ext uri="{BB962C8B-B14F-4D97-AF65-F5344CB8AC3E}">
        <p14:creationId xmlns:p14="http://schemas.microsoft.com/office/powerpoint/2010/main" val="50297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14C3-64BD-429D-A6B5-608EBEBABAEC}"/>
              </a:ext>
            </a:extLst>
          </p:cNvPr>
          <p:cNvSpPr>
            <a:spLocks noGrp="1"/>
          </p:cNvSpPr>
          <p:nvPr>
            <p:ph type="ctrTitle"/>
          </p:nvPr>
        </p:nvSpPr>
        <p:spPr>
          <a:xfrm>
            <a:off x="1375983" y="0"/>
            <a:ext cx="9440034" cy="1552575"/>
          </a:xfrm>
        </p:spPr>
        <p:txBody>
          <a:bodyPr/>
          <a:lstStyle/>
          <a:p>
            <a:r>
              <a:rPr lang="en-IN" dirty="0"/>
              <a:t>Vote of Thanks</a:t>
            </a:r>
          </a:p>
        </p:txBody>
      </p:sp>
      <p:sp>
        <p:nvSpPr>
          <p:cNvPr id="3" name="Subtitle 2">
            <a:extLst>
              <a:ext uri="{FF2B5EF4-FFF2-40B4-BE49-F238E27FC236}">
                <a16:creationId xmlns:a16="http://schemas.microsoft.com/office/drawing/2014/main" id="{4017C62F-8C70-4F7F-BD14-985C156FC28B}"/>
              </a:ext>
            </a:extLst>
          </p:cNvPr>
          <p:cNvSpPr>
            <a:spLocks noGrp="1"/>
          </p:cNvSpPr>
          <p:nvPr>
            <p:ph type="subTitle" idx="1"/>
          </p:nvPr>
        </p:nvSpPr>
        <p:spPr>
          <a:xfrm>
            <a:off x="1246868" y="1944689"/>
            <a:ext cx="9440034" cy="4122736"/>
          </a:xfrm>
        </p:spPr>
        <p:txBody>
          <a:bodyPr>
            <a:normAutofit/>
          </a:bodyPr>
          <a:lstStyle/>
          <a:p>
            <a:r>
              <a:rPr lang="en-IN" dirty="0"/>
              <a:t>Finally I would like to take this opportunity to place on record our heart thanks to “TeamLease University” for sharing recorded sessions timely and also for answering our queries whenever we required.</a:t>
            </a:r>
          </a:p>
          <a:p>
            <a:r>
              <a:rPr lang="en-IN" dirty="0"/>
              <a:t>Further we are to our beloved mentor “Deepa ma’am” for her guidance and for giving an excellent coverage to DotNet training through the hands-on projects. Thank you so much ma’am for debugging our errors every time , make us to love coding.</a:t>
            </a:r>
          </a:p>
          <a:p>
            <a:r>
              <a:rPr lang="en-IN" dirty="0"/>
              <a:t>We would also like to extend our gratitude to our batchmates who always support us to complete our projects.</a:t>
            </a:r>
          </a:p>
          <a:p>
            <a:endParaRPr lang="en-IN" dirty="0"/>
          </a:p>
        </p:txBody>
      </p:sp>
    </p:spTree>
    <p:extLst>
      <p:ext uri="{BB962C8B-B14F-4D97-AF65-F5344CB8AC3E}">
        <p14:creationId xmlns:p14="http://schemas.microsoft.com/office/powerpoint/2010/main" val="1680034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5B584CBC72224EA610233D7854FF68" ma:contentTypeVersion="7" ma:contentTypeDescription="Create a new document." ma:contentTypeScope="" ma:versionID="c3b5ad8d94068eb9a1559acb8cd81562">
  <xsd:schema xmlns:xsd="http://www.w3.org/2001/XMLSchema" xmlns:xs="http://www.w3.org/2001/XMLSchema" xmlns:p="http://schemas.microsoft.com/office/2006/metadata/properties" xmlns:ns3="4dcc7a10-bcfb-48e2-b76c-062cb61c3059" targetNamespace="http://schemas.microsoft.com/office/2006/metadata/properties" ma:root="true" ma:fieldsID="8f497163c0a589893f1584c74383b20f" ns3:_="">
    <xsd:import namespace="4dcc7a10-bcfb-48e2-b76c-062cb61c30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cc7a10-bcfb-48e2-b76c-062cb61c30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39066-419B-4343-8E06-F46E6E2BA7C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B06A627-B27E-4D86-980D-289459483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cc7a10-bcfb-48e2-b76c-062cb61c30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1F9AAD-8AC2-45D6-B3D9-4E966EF040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Algerian</vt:lpstr>
      <vt:lpstr>Arial</vt:lpstr>
      <vt:lpstr>Goudy Old Style</vt:lpstr>
      <vt:lpstr>Wingdings 2</vt:lpstr>
      <vt:lpstr>SlateVTI</vt:lpstr>
      <vt:lpstr>E – Society Management System Website.</vt:lpstr>
      <vt:lpstr>The Housing Society is web application that manages society by houses with Members details and Service providers</vt:lpstr>
      <vt:lpstr>PowerPoint Presentation</vt:lpstr>
      <vt:lpstr>N- Tier Architecture</vt:lpstr>
      <vt:lpstr>ENTITY FRAMEWORK(.EDMX FILES)</vt:lpstr>
      <vt:lpstr>PowerPoint Presentation</vt:lpstr>
      <vt:lpstr>Learning Process:</vt:lpstr>
      <vt:lpstr>Different Projects which we have done in Training.</vt:lpstr>
      <vt:lpstr>Vote of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2020-09-30T02:46:29Z</dcterms:created>
  <dcterms:modified xsi:type="dcterms:W3CDTF">2020-09-30T04:52:20Z</dcterms:modified>
</cp:coreProperties>
</file>