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84270" y="916940"/>
            <a:ext cx="5823458" cy="1210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821307"/>
            <a:ext cx="10358120" cy="1836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" algn="ctr">
              <a:lnSpc>
                <a:spcPts val="5625"/>
              </a:lnSpc>
              <a:spcBef>
                <a:spcPts val="100"/>
              </a:spcBef>
            </a:pPr>
            <a:r>
              <a:rPr spc="-55" dirty="0"/>
              <a:t>Coursera</a:t>
            </a:r>
            <a:r>
              <a:rPr spc="-114" dirty="0"/>
              <a:t> </a:t>
            </a:r>
            <a:r>
              <a:rPr spc="-50" dirty="0"/>
              <a:t>Capstone</a:t>
            </a:r>
          </a:p>
          <a:p>
            <a:pPr marL="3810" algn="ctr">
              <a:lnSpc>
                <a:spcPts val="3704"/>
              </a:lnSpc>
            </a:pP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2095245" y="2796032"/>
            <a:ext cx="8065770" cy="51744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258820" marR="5080" indent="-3246755">
              <a:lnSpc>
                <a:spcPts val="3460"/>
              </a:lnSpc>
              <a:spcBef>
                <a:spcPts val="535"/>
              </a:spcBef>
            </a:pPr>
            <a:r>
              <a:rPr sz="3200" b="1" i="1" spc="-5" dirty="0">
                <a:latin typeface="Calibri"/>
                <a:cs typeface="Calibri"/>
              </a:rPr>
              <a:t>Opening </a:t>
            </a:r>
            <a:r>
              <a:rPr sz="3200" b="1" i="1" dirty="0">
                <a:latin typeface="Calibri"/>
                <a:cs typeface="Calibri"/>
              </a:rPr>
              <a:t>a </a:t>
            </a:r>
            <a:r>
              <a:rPr sz="3200" b="1" i="1" spc="-15" dirty="0">
                <a:latin typeface="Calibri"/>
                <a:cs typeface="Calibri"/>
              </a:rPr>
              <a:t>New </a:t>
            </a:r>
            <a:r>
              <a:rPr sz="3200" b="1" i="1" dirty="0">
                <a:latin typeface="Calibri"/>
                <a:cs typeface="Calibri"/>
              </a:rPr>
              <a:t>Shopping </a:t>
            </a:r>
            <a:r>
              <a:rPr sz="3200" b="1" i="1" spc="-5" dirty="0">
                <a:latin typeface="Calibri"/>
                <a:cs typeface="Calibri"/>
              </a:rPr>
              <a:t>Mall </a:t>
            </a:r>
            <a:r>
              <a:rPr sz="3200" b="1" i="1" dirty="0">
                <a:latin typeface="Calibri"/>
                <a:cs typeface="Calibri"/>
              </a:rPr>
              <a:t>in </a:t>
            </a:r>
            <a:r>
              <a:rPr sz="3200" b="1" i="1" spc="-5" dirty="0">
                <a:latin typeface="Calibri"/>
                <a:cs typeface="Calibri"/>
              </a:rPr>
              <a:t>Kuala </a:t>
            </a:r>
            <a:r>
              <a:rPr sz="3200" b="1" i="1" spc="-25" dirty="0">
                <a:latin typeface="Calibri"/>
                <a:cs typeface="Calibri"/>
              </a:rPr>
              <a:t>Lumpur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67199" y="4648200"/>
            <a:ext cx="3657600" cy="4403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430" marR="5080" indent="-253365">
              <a:lnSpc>
                <a:spcPct val="125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By: </a:t>
            </a:r>
            <a:r>
              <a:rPr lang="en-IN" sz="2400" spc="-5" dirty="0">
                <a:latin typeface="Calibri"/>
                <a:cs typeface="Calibri"/>
              </a:rPr>
              <a:t>Shivam Raman Sawhney</a:t>
            </a:r>
            <a:r>
              <a:rPr sz="2400" spc="-5" dirty="0">
                <a:latin typeface="Calibri"/>
                <a:cs typeface="Calibri"/>
              </a:rPr>
              <a:t> 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39014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/>
              <a:t>Business</a:t>
            </a:r>
            <a:r>
              <a:rPr sz="4400" spc="-130" dirty="0"/>
              <a:t> </a:t>
            </a:r>
            <a:r>
              <a:rPr sz="4400" spc="-50" dirty="0"/>
              <a:t>Problem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10333990" cy="34702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46735" indent="-229235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Location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shopping </a:t>
            </a:r>
            <a:r>
              <a:rPr sz="2400" dirty="0">
                <a:latin typeface="Calibri"/>
                <a:cs typeface="Calibri"/>
              </a:rPr>
              <a:t>mall is </a:t>
            </a:r>
            <a:r>
              <a:rPr sz="2400" spc="-10" dirty="0">
                <a:latin typeface="Calibri"/>
                <a:cs typeface="Calibri"/>
              </a:rPr>
              <a:t>one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most important </a:t>
            </a:r>
            <a:r>
              <a:rPr sz="2400" spc="-5" dirty="0">
                <a:latin typeface="Calibri"/>
                <a:cs typeface="Calibri"/>
              </a:rPr>
              <a:t>decisions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will  </a:t>
            </a:r>
            <a:r>
              <a:rPr sz="2400" spc="-5" dirty="0">
                <a:latin typeface="Calibri"/>
                <a:cs typeface="Calibri"/>
              </a:rPr>
              <a:t>determine whether </a:t>
            </a:r>
            <a:r>
              <a:rPr sz="2400" dirty="0">
                <a:latin typeface="Calibri"/>
                <a:cs typeface="Calibri"/>
              </a:rPr>
              <a:t>the mall will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success or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failure</a:t>
            </a:r>
            <a:endParaRPr sz="2400">
              <a:latin typeface="Calibri"/>
              <a:cs typeface="Calibri"/>
            </a:endParaRPr>
          </a:p>
          <a:p>
            <a:pPr marL="241300" marR="464184" indent="-229235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Objective: </a:t>
            </a:r>
            <a:r>
              <a:rPr sz="2400" spc="-114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analyse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select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best locations </a:t>
            </a:r>
            <a:r>
              <a:rPr sz="2400" dirty="0">
                <a:latin typeface="Calibri"/>
                <a:cs typeface="Calibri"/>
              </a:rPr>
              <a:t>in the city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Kuala </a:t>
            </a:r>
            <a:r>
              <a:rPr sz="2400" spc="-35" dirty="0">
                <a:latin typeface="Calibri"/>
                <a:cs typeface="Calibri"/>
              </a:rPr>
              <a:t>Lumpur,  </a:t>
            </a:r>
            <a:r>
              <a:rPr sz="2400" spc="-10" dirty="0">
                <a:latin typeface="Calibri"/>
                <a:cs typeface="Calibri"/>
              </a:rPr>
              <a:t>Malaysia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new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dirty="0">
                <a:latin typeface="Calibri"/>
                <a:cs typeface="Calibri"/>
              </a:rPr>
              <a:t> mall</a:t>
            </a:r>
            <a:endParaRPr sz="2400">
              <a:latin typeface="Calibri"/>
              <a:cs typeface="Calibri"/>
            </a:endParaRPr>
          </a:p>
          <a:p>
            <a:pPr marL="241300" marR="5080" indent="-229235">
              <a:lnSpc>
                <a:spcPts val="2590"/>
              </a:lnSpc>
              <a:spcBef>
                <a:spcPts val="10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This </a:t>
            </a:r>
            <a:r>
              <a:rPr sz="2400" spc="-10" dirty="0">
                <a:latin typeface="Calibri"/>
                <a:cs typeface="Calibri"/>
              </a:rPr>
              <a:t>project </a:t>
            </a:r>
            <a:r>
              <a:rPr sz="2400" dirty="0">
                <a:latin typeface="Calibri"/>
                <a:cs typeface="Calibri"/>
              </a:rPr>
              <a:t>is timely as the city is </a:t>
            </a:r>
            <a:r>
              <a:rPr sz="2400" spc="-10" dirty="0">
                <a:latin typeface="Calibri"/>
                <a:cs typeface="Calibri"/>
              </a:rPr>
              <a:t>currently </a:t>
            </a:r>
            <a:r>
              <a:rPr sz="2400" spc="-15" dirty="0">
                <a:latin typeface="Calibri"/>
                <a:cs typeface="Calibri"/>
              </a:rPr>
              <a:t>suffering from oversupply </a:t>
            </a:r>
            <a:r>
              <a:rPr sz="2400" spc="-5" dirty="0">
                <a:latin typeface="Calibri"/>
                <a:cs typeface="Calibri"/>
              </a:rPr>
              <a:t>of shopping  </a:t>
            </a:r>
            <a:r>
              <a:rPr sz="2400" dirty="0">
                <a:latin typeface="Calibri"/>
                <a:cs typeface="Calibri"/>
              </a:rPr>
              <a:t>malls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latin typeface="Calibri"/>
                <a:cs typeface="Calibri"/>
              </a:rPr>
              <a:t>Business</a:t>
            </a:r>
            <a:r>
              <a:rPr sz="2400" spc="-5" dirty="0">
                <a:latin typeface="Calibri"/>
                <a:cs typeface="Calibri"/>
              </a:rPr>
              <a:t> question</a:t>
            </a:r>
            <a:endParaRPr sz="2400">
              <a:latin typeface="Calibri"/>
              <a:cs typeface="Calibri"/>
            </a:endParaRPr>
          </a:p>
          <a:p>
            <a:pPr marL="698500" marR="254635" lvl="1" indent="-228600">
              <a:lnSpc>
                <a:spcPts val="2590"/>
              </a:lnSpc>
              <a:spcBef>
                <a:spcPts val="545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dirty="0">
                <a:latin typeface="Calibri"/>
                <a:cs typeface="Calibri"/>
              </a:rPr>
              <a:t>In the city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Kuala </a:t>
            </a:r>
            <a:r>
              <a:rPr sz="2400" spc="-35" dirty="0">
                <a:latin typeface="Calibri"/>
                <a:cs typeface="Calibri"/>
              </a:rPr>
              <a:t>Lumpur, </a:t>
            </a:r>
            <a:r>
              <a:rPr sz="2400" spc="-10" dirty="0">
                <a:latin typeface="Calibri"/>
                <a:cs typeface="Calibri"/>
              </a:rPr>
              <a:t>Malaysia, </a:t>
            </a:r>
            <a:r>
              <a:rPr sz="2400" dirty="0">
                <a:latin typeface="Calibri"/>
                <a:cs typeface="Calibri"/>
              </a:rPr>
              <a:t>if a </a:t>
            </a:r>
            <a:r>
              <a:rPr sz="2400" spc="-10" dirty="0">
                <a:latin typeface="Calibri"/>
                <a:cs typeface="Calibri"/>
              </a:rPr>
              <a:t>property </a:t>
            </a:r>
            <a:r>
              <a:rPr sz="2400" spc="-5" dirty="0">
                <a:latin typeface="Calibri"/>
                <a:cs typeface="Calibri"/>
              </a:rPr>
              <a:t>developer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looking </a:t>
            </a:r>
            <a:r>
              <a:rPr sz="2400" spc="-15" dirty="0">
                <a:latin typeface="Calibri"/>
                <a:cs typeface="Calibri"/>
              </a:rPr>
              <a:t>to 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new </a:t>
            </a:r>
            <a:r>
              <a:rPr sz="2400" spc="-5" dirty="0">
                <a:latin typeface="Calibri"/>
                <a:cs typeface="Calibri"/>
              </a:rPr>
              <a:t>shopping </a:t>
            </a:r>
            <a:r>
              <a:rPr sz="2400" dirty="0">
                <a:latin typeface="Calibri"/>
                <a:cs typeface="Calibri"/>
              </a:rPr>
              <a:t>mall, </a:t>
            </a:r>
            <a:r>
              <a:rPr sz="2400" spc="-10" dirty="0">
                <a:latin typeface="Calibri"/>
                <a:cs typeface="Calibri"/>
              </a:rPr>
              <a:t>where would you recommend </a:t>
            </a:r>
            <a:r>
              <a:rPr sz="2400" spc="-5" dirty="0">
                <a:latin typeface="Calibri"/>
                <a:cs typeface="Calibri"/>
              </a:rPr>
              <a:t>that they open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it?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10515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/>
              <a:t>D</a:t>
            </a:r>
            <a:r>
              <a:rPr sz="4400" spc="-85" dirty="0"/>
              <a:t>at</a:t>
            </a:r>
            <a:r>
              <a:rPr sz="4400" dirty="0"/>
              <a:t>a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75647"/>
            <a:ext cx="9142730" cy="408177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required</a:t>
            </a:r>
            <a:endParaRPr sz="2800">
              <a:latin typeface="Calibri"/>
              <a:cs typeface="Calibri"/>
            </a:endParaRPr>
          </a:p>
          <a:p>
            <a:pPr marL="712470" lvl="1" indent="-243204">
              <a:lnSpc>
                <a:spcPct val="100000"/>
              </a:lnSpc>
              <a:spcBef>
                <a:spcPts val="25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0" dirty="0">
                <a:latin typeface="Calibri"/>
                <a:cs typeface="Calibri"/>
              </a:rPr>
              <a:t>List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5" dirty="0">
                <a:latin typeface="Calibri"/>
                <a:cs typeface="Calibri"/>
              </a:rPr>
              <a:t>Kuala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Lumpur</a:t>
            </a:r>
            <a:endParaRPr sz="2400">
              <a:latin typeface="Calibri"/>
              <a:cs typeface="Calibri"/>
            </a:endParaRPr>
          </a:p>
          <a:p>
            <a:pPr marL="712470" lvl="1" indent="-243204">
              <a:lnSpc>
                <a:spcPct val="100000"/>
              </a:lnSpc>
              <a:spcBef>
                <a:spcPts val="215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5" dirty="0">
                <a:latin typeface="Calibri"/>
                <a:cs typeface="Calibri"/>
              </a:rPr>
              <a:t>Latitude </a:t>
            </a:r>
            <a:r>
              <a:rPr sz="2400" dirty="0">
                <a:latin typeface="Calibri"/>
                <a:cs typeface="Calibri"/>
              </a:rPr>
              <a:t>and longitude </a:t>
            </a:r>
            <a:r>
              <a:rPr sz="2400" spc="-15" dirty="0">
                <a:latin typeface="Calibri"/>
                <a:cs typeface="Calibri"/>
              </a:rPr>
              <a:t>coordinates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neighbourhoods</a:t>
            </a:r>
            <a:endParaRPr sz="2400">
              <a:latin typeface="Calibri"/>
              <a:cs typeface="Calibri"/>
            </a:endParaRPr>
          </a:p>
          <a:p>
            <a:pPr marL="712470" lvl="1" indent="-243204">
              <a:lnSpc>
                <a:spcPct val="100000"/>
              </a:lnSpc>
              <a:spcBef>
                <a:spcPts val="204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30" dirty="0">
                <a:latin typeface="Calibri"/>
                <a:cs typeface="Calibri"/>
              </a:rPr>
              <a:t>Venue </a:t>
            </a:r>
            <a:r>
              <a:rPr sz="2400" spc="-15" dirty="0">
                <a:latin typeface="Calibri"/>
                <a:cs typeface="Calibri"/>
              </a:rPr>
              <a:t>data, </a:t>
            </a:r>
            <a:r>
              <a:rPr sz="2400" spc="-5" dirty="0">
                <a:latin typeface="Calibri"/>
                <a:cs typeface="Calibri"/>
              </a:rPr>
              <a:t>particularly </a:t>
            </a:r>
            <a:r>
              <a:rPr sz="2400" spc="-15" dirty="0">
                <a:latin typeface="Calibri"/>
                <a:cs typeface="Calibri"/>
              </a:rPr>
              <a:t>data related to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malls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Wingdings"/>
              <a:buChar char=""/>
            </a:pPr>
            <a:endParaRPr sz="32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Sources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7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dirty="0">
                <a:latin typeface="Calibri"/>
                <a:cs typeface="Calibri"/>
              </a:rPr>
              <a:t>Wikipedia </a:t>
            </a:r>
            <a:r>
              <a:rPr sz="2400" spc="-10" dirty="0">
                <a:latin typeface="Calibri"/>
                <a:cs typeface="Calibri"/>
              </a:rPr>
              <a:t>page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neighbourhoods  (</a:t>
            </a:r>
            <a:r>
              <a:rPr sz="24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https://en.wikipedia.org/wiki/Category:Suburbs_in_Kuala_Lumpur</a:t>
            </a:r>
            <a:r>
              <a:rPr sz="2400" spc="-1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712470" lvl="1" indent="-243204">
              <a:lnSpc>
                <a:spcPct val="100000"/>
              </a:lnSpc>
              <a:spcBef>
                <a:spcPts val="18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5" dirty="0">
                <a:latin typeface="Calibri"/>
                <a:cs typeface="Calibri"/>
              </a:rPr>
              <a:t>Geocoder </a:t>
            </a:r>
            <a:r>
              <a:rPr sz="2400" spc="-10" dirty="0">
                <a:latin typeface="Calibri"/>
                <a:cs typeface="Calibri"/>
              </a:rPr>
              <a:t>package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latitude </a:t>
            </a:r>
            <a:r>
              <a:rPr sz="2400" dirty="0">
                <a:latin typeface="Calibri"/>
                <a:cs typeface="Calibri"/>
              </a:rPr>
              <a:t>and longitude</a:t>
            </a:r>
            <a:r>
              <a:rPr sz="2400" spc="-15" dirty="0">
                <a:latin typeface="Calibri"/>
                <a:cs typeface="Calibri"/>
              </a:rPr>
              <a:t> coordinates</a:t>
            </a:r>
            <a:endParaRPr sz="2400">
              <a:latin typeface="Calibri"/>
              <a:cs typeface="Calibri"/>
            </a:endParaRPr>
          </a:p>
          <a:p>
            <a:pPr marL="712470" lvl="1" indent="-243204">
              <a:lnSpc>
                <a:spcPct val="100000"/>
              </a:lnSpc>
              <a:spcBef>
                <a:spcPts val="204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5" dirty="0">
                <a:latin typeface="Calibri"/>
                <a:cs typeface="Calibri"/>
              </a:rPr>
              <a:t>Foursquare </a:t>
            </a:r>
            <a:r>
              <a:rPr sz="2400" dirty="0">
                <a:latin typeface="Calibri"/>
                <a:cs typeface="Calibri"/>
              </a:rPr>
              <a:t>API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venue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29940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0" dirty="0"/>
              <a:t>Methodology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29613"/>
            <a:ext cx="9042400" cy="355028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30" dirty="0">
                <a:latin typeface="Calibri"/>
                <a:cs typeface="Calibri"/>
              </a:rPr>
              <a:t>Web </a:t>
            </a:r>
            <a:r>
              <a:rPr sz="2400" spc="-10" dirty="0">
                <a:latin typeface="Calibri"/>
                <a:cs typeface="Calibri"/>
              </a:rPr>
              <a:t>scraping </a:t>
            </a:r>
            <a:r>
              <a:rPr sz="2400" dirty="0">
                <a:latin typeface="Calibri"/>
                <a:cs typeface="Calibri"/>
              </a:rPr>
              <a:t>Wikipedia </a:t>
            </a:r>
            <a:r>
              <a:rPr sz="2400" spc="-10" dirty="0">
                <a:latin typeface="Calibri"/>
                <a:cs typeface="Calibri"/>
              </a:rPr>
              <a:t>page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neighbourhoods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Get latitude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longitude </a:t>
            </a:r>
            <a:r>
              <a:rPr sz="2400" spc="-15" dirty="0">
                <a:latin typeface="Calibri"/>
                <a:cs typeface="Calibri"/>
              </a:rPr>
              <a:t>coordinates </a:t>
            </a: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-10" dirty="0">
                <a:latin typeface="Calibri"/>
                <a:cs typeface="Calibri"/>
              </a:rPr>
              <a:t> Geocoder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spc="-15" dirty="0">
                <a:latin typeface="Calibri"/>
                <a:cs typeface="Calibri"/>
              </a:rPr>
              <a:t>Foursquare </a:t>
            </a:r>
            <a:r>
              <a:rPr sz="2400" dirty="0">
                <a:latin typeface="Calibri"/>
                <a:cs typeface="Calibri"/>
              </a:rPr>
              <a:t>API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get venue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  <a:p>
            <a:pPr marL="241300" marR="5080" indent="-229235">
              <a:lnSpc>
                <a:spcPts val="2590"/>
              </a:lnSpc>
              <a:spcBef>
                <a:spcPts val="103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Group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neighbourhood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taking </a:t>
            </a:r>
            <a:r>
              <a:rPr sz="2400" dirty="0">
                <a:latin typeface="Calibri"/>
                <a:cs typeface="Calibri"/>
              </a:rPr>
              <a:t>the mean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frequency of  occurrence of </a:t>
            </a:r>
            <a:r>
              <a:rPr sz="2400" dirty="0">
                <a:latin typeface="Calibri"/>
                <a:cs typeface="Calibri"/>
              </a:rPr>
              <a:t>each </a:t>
            </a:r>
            <a:r>
              <a:rPr sz="2400" spc="-10" dirty="0">
                <a:latin typeface="Calibri"/>
                <a:cs typeface="Calibri"/>
              </a:rPr>
              <a:t>venue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category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Filter </a:t>
            </a:r>
            <a:r>
              <a:rPr sz="2400" spc="-10" dirty="0">
                <a:latin typeface="Calibri"/>
                <a:cs typeface="Calibri"/>
              </a:rPr>
              <a:t>venue category by </a:t>
            </a:r>
            <a:r>
              <a:rPr sz="2400" spc="-5" dirty="0">
                <a:latin typeface="Calibri"/>
                <a:cs typeface="Calibri"/>
              </a:rPr>
              <a:t>Shopping </a:t>
            </a:r>
            <a:r>
              <a:rPr sz="2400" dirty="0">
                <a:latin typeface="Calibri"/>
                <a:cs typeface="Calibri"/>
              </a:rPr>
              <a:t>Mall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20" dirty="0">
                <a:latin typeface="Calibri"/>
                <a:cs typeface="Calibri"/>
              </a:rPr>
              <a:t>Perform </a:t>
            </a:r>
            <a:r>
              <a:rPr sz="2400" spc="-5" dirty="0">
                <a:latin typeface="Calibri"/>
                <a:cs typeface="Calibri"/>
              </a:rPr>
              <a:t>clustering on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using </a:t>
            </a:r>
            <a:r>
              <a:rPr sz="2400" dirty="0">
                <a:latin typeface="Calibri"/>
                <a:cs typeface="Calibri"/>
              </a:rPr>
              <a:t>k-means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clustering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Visualize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clusters </a:t>
            </a:r>
            <a:r>
              <a:rPr sz="2400" dirty="0">
                <a:latin typeface="Calibri"/>
                <a:cs typeface="Calibri"/>
              </a:rPr>
              <a:t>in a map </a:t>
            </a: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Folium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15982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14" dirty="0"/>
              <a:t>R</a:t>
            </a:r>
            <a:r>
              <a:rPr sz="4400" spc="-35" dirty="0"/>
              <a:t>e</a:t>
            </a:r>
            <a:r>
              <a:rPr sz="4400" spc="-30" dirty="0"/>
              <a:t>s</a:t>
            </a:r>
            <a:r>
              <a:rPr sz="4400" spc="-50" dirty="0"/>
              <a:t>u</a:t>
            </a:r>
            <a:r>
              <a:rPr sz="4400" spc="-30" dirty="0"/>
              <a:t>l</a:t>
            </a:r>
            <a:r>
              <a:rPr sz="4400" spc="-25" dirty="0"/>
              <a:t>t</a:t>
            </a:r>
            <a:r>
              <a:rPr sz="4400" dirty="0"/>
              <a:t>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4650740" cy="387477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360680" indent="-229235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5" dirty="0">
                <a:latin typeface="Calibri"/>
                <a:cs typeface="Calibri"/>
              </a:rPr>
              <a:t>Categorized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neighbourhoods  </a:t>
            </a:r>
            <a:r>
              <a:rPr sz="2400" spc="-15" dirty="0">
                <a:latin typeface="Calibri"/>
                <a:cs typeface="Calibri"/>
              </a:rPr>
              <a:t>into </a:t>
            </a:r>
            <a:r>
              <a:rPr sz="2400" dirty="0">
                <a:latin typeface="Calibri"/>
                <a:cs typeface="Calibri"/>
              </a:rPr>
              <a:t>3 </a:t>
            </a:r>
            <a:r>
              <a:rPr sz="2400" spc="-15" dirty="0">
                <a:latin typeface="Calibri"/>
                <a:cs typeface="Calibri"/>
              </a:rPr>
              <a:t>clusters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09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0: </a:t>
            </a:r>
            <a:r>
              <a:rPr sz="2400" spc="-5" dirty="0">
                <a:latin typeface="Calibri"/>
                <a:cs typeface="Calibri"/>
              </a:rPr>
              <a:t>Neighbourhoods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  </a:t>
            </a:r>
            <a:r>
              <a:rPr sz="2400" spc="-15" dirty="0">
                <a:latin typeface="Calibri"/>
                <a:cs typeface="Calibri"/>
              </a:rPr>
              <a:t>moderate </a:t>
            </a:r>
            <a:r>
              <a:rPr sz="2400" spc="-5" dirty="0">
                <a:latin typeface="Calibri"/>
                <a:cs typeface="Calibri"/>
              </a:rPr>
              <a:t>number of shopping  </a:t>
            </a:r>
            <a:r>
              <a:rPr sz="2400" dirty="0">
                <a:latin typeface="Calibri"/>
                <a:cs typeface="Calibri"/>
              </a:rPr>
              <a:t>malls</a:t>
            </a:r>
            <a:endParaRPr sz="2400">
              <a:latin typeface="Calibri"/>
              <a:cs typeface="Calibri"/>
            </a:endParaRPr>
          </a:p>
          <a:p>
            <a:pPr marL="698500" marR="5080" lvl="1" indent="-228600">
              <a:lnSpc>
                <a:spcPct val="90100"/>
              </a:lnSpc>
              <a:spcBef>
                <a:spcPts val="470"/>
              </a:spcBef>
              <a:buSzPct val="95833"/>
              <a:buFont typeface="Wingdings"/>
              <a:buChar char=""/>
              <a:tabLst>
                <a:tab pos="713740" algn="l"/>
              </a:tabLst>
            </a:pP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1: </a:t>
            </a:r>
            <a:r>
              <a:rPr sz="2400" spc="-5" dirty="0">
                <a:latin typeface="Calibri"/>
                <a:cs typeface="Calibri"/>
              </a:rPr>
              <a:t>Neighbourhoods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  </a:t>
            </a:r>
            <a:r>
              <a:rPr sz="2400" spc="-10" dirty="0">
                <a:latin typeface="Calibri"/>
                <a:cs typeface="Calibri"/>
              </a:rPr>
              <a:t>low </a:t>
            </a:r>
            <a:r>
              <a:rPr sz="2400" spc="-5" dirty="0">
                <a:latin typeface="Calibri"/>
                <a:cs typeface="Calibri"/>
              </a:rPr>
              <a:t>number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no </a:t>
            </a:r>
            <a:r>
              <a:rPr sz="2400" spc="-10" dirty="0">
                <a:latin typeface="Calibri"/>
                <a:cs typeface="Calibri"/>
              </a:rPr>
              <a:t>existence </a:t>
            </a:r>
            <a:r>
              <a:rPr sz="2400" spc="-5" dirty="0">
                <a:latin typeface="Calibri"/>
                <a:cs typeface="Calibri"/>
              </a:rPr>
              <a:t>of  shopping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malls</a:t>
            </a:r>
            <a:endParaRPr sz="2400">
              <a:latin typeface="Calibri"/>
              <a:cs typeface="Calibri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3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2: </a:t>
            </a:r>
            <a:r>
              <a:rPr sz="2400" spc="-5" dirty="0">
                <a:latin typeface="Calibri"/>
                <a:cs typeface="Calibri"/>
              </a:rPr>
              <a:t>Neighbourhoods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  </a:t>
            </a:r>
            <a:r>
              <a:rPr sz="2400" spc="-5" dirty="0">
                <a:latin typeface="Calibri"/>
                <a:cs typeface="Calibri"/>
              </a:rPr>
              <a:t>high </a:t>
            </a:r>
            <a:r>
              <a:rPr sz="2400" spc="-15" dirty="0">
                <a:latin typeface="Calibri"/>
                <a:cs typeface="Calibri"/>
              </a:rPr>
              <a:t>concentration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shopping  </a:t>
            </a:r>
            <a:r>
              <a:rPr sz="2400" dirty="0">
                <a:latin typeface="Calibri"/>
                <a:cs typeface="Calibri"/>
              </a:rPr>
              <a:t>malls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89547" y="1879092"/>
            <a:ext cx="5388863" cy="4297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23380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" dirty="0"/>
              <a:t>Discussion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29613"/>
            <a:ext cx="9797415" cy="218122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Most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shopping </a:t>
            </a:r>
            <a:r>
              <a:rPr sz="2400" dirty="0">
                <a:latin typeface="Calibri"/>
                <a:cs typeface="Calibri"/>
              </a:rPr>
              <a:t>malls </a:t>
            </a:r>
            <a:r>
              <a:rPr sz="2400" spc="-15" dirty="0">
                <a:latin typeface="Calibri"/>
                <a:cs typeface="Calibri"/>
              </a:rPr>
              <a:t>are concentrated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10" dirty="0">
                <a:latin typeface="Calibri"/>
                <a:cs typeface="Calibri"/>
              </a:rPr>
              <a:t>central area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city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Highest number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2 and </a:t>
            </a:r>
            <a:r>
              <a:rPr sz="2400" spc="-15" dirty="0">
                <a:latin typeface="Calibri"/>
                <a:cs typeface="Calibri"/>
              </a:rPr>
              <a:t>moderate </a:t>
            </a:r>
            <a:r>
              <a:rPr sz="2400" spc="-5" dirty="0">
                <a:latin typeface="Calibri"/>
                <a:cs typeface="Calibri"/>
              </a:rPr>
              <a:t>number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1 </a:t>
            </a:r>
            <a:r>
              <a:rPr sz="2400" spc="-5" dirty="0">
                <a:latin typeface="Calibri"/>
                <a:cs typeface="Calibri"/>
              </a:rPr>
              <a:t>has very low number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no shopping </a:t>
            </a:r>
            <a:r>
              <a:rPr sz="2400" dirty="0">
                <a:latin typeface="Calibri"/>
                <a:cs typeface="Calibri"/>
              </a:rPr>
              <a:t>mall in 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neighbourhoods</a:t>
            </a:r>
            <a:endParaRPr sz="2400">
              <a:latin typeface="Calibri"/>
              <a:cs typeface="Calibri"/>
            </a:endParaRPr>
          </a:p>
          <a:p>
            <a:pPr marL="241300" marR="5080" indent="-229235">
              <a:lnSpc>
                <a:spcPts val="2590"/>
              </a:lnSpc>
              <a:spcBef>
                <a:spcPts val="103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Oversupply </a:t>
            </a:r>
            <a:r>
              <a:rPr sz="2400" spc="-5" dirty="0">
                <a:latin typeface="Calibri"/>
                <a:cs typeface="Calibri"/>
              </a:rPr>
              <a:t>of shopping </a:t>
            </a:r>
            <a:r>
              <a:rPr sz="2400" dirty="0">
                <a:latin typeface="Calibri"/>
                <a:cs typeface="Calibri"/>
              </a:rPr>
              <a:t>malls </a:t>
            </a:r>
            <a:r>
              <a:rPr sz="2400" spc="-5" dirty="0">
                <a:latin typeface="Calibri"/>
                <a:cs typeface="Calibri"/>
              </a:rPr>
              <a:t>mostly happened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10" dirty="0">
                <a:latin typeface="Calibri"/>
                <a:cs typeface="Calibri"/>
              </a:rPr>
              <a:t>central area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35" dirty="0">
                <a:latin typeface="Calibri"/>
                <a:cs typeface="Calibri"/>
              </a:rPr>
              <a:t>city,  </a:t>
            </a:r>
            <a:r>
              <a:rPr sz="2400" dirty="0">
                <a:latin typeface="Calibri"/>
                <a:cs typeface="Calibri"/>
              </a:rPr>
              <a:t>with the </a:t>
            </a:r>
            <a:r>
              <a:rPr sz="2400" spc="-5" dirty="0">
                <a:latin typeface="Calibri"/>
                <a:cs typeface="Calibri"/>
              </a:rPr>
              <a:t>suburb </a:t>
            </a:r>
            <a:r>
              <a:rPr sz="2400" spc="-10" dirty="0">
                <a:latin typeface="Calibri"/>
                <a:cs typeface="Calibri"/>
              </a:rPr>
              <a:t>area still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-5" dirty="0">
                <a:latin typeface="Calibri"/>
                <a:cs typeface="Calibri"/>
              </a:rPr>
              <a:t>very </a:t>
            </a:r>
            <a:r>
              <a:rPr sz="2400" spc="-20" dirty="0">
                <a:latin typeface="Calibri"/>
                <a:cs typeface="Calibri"/>
              </a:rPr>
              <a:t>few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414527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5" dirty="0"/>
              <a:t>Recommendations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10165715" cy="22923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946150" indent="-229235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Open new shopping </a:t>
            </a:r>
            <a:r>
              <a:rPr sz="2400" dirty="0">
                <a:latin typeface="Calibri"/>
                <a:cs typeface="Calibri"/>
              </a:rPr>
              <a:t>malls in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1 with </a:t>
            </a:r>
            <a:r>
              <a:rPr sz="2400" spc="-10" dirty="0">
                <a:latin typeface="Calibri"/>
                <a:cs typeface="Calibri"/>
              </a:rPr>
              <a:t>little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no  competition</a:t>
            </a:r>
            <a:endParaRPr sz="2400">
              <a:latin typeface="Calibri"/>
              <a:cs typeface="Calibri"/>
            </a:endParaRPr>
          </a:p>
          <a:p>
            <a:pPr marL="241300" marR="5080" indent="-229235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Can </a:t>
            </a:r>
            <a:r>
              <a:rPr sz="2400" dirty="0">
                <a:latin typeface="Calibri"/>
                <a:cs typeface="Calibri"/>
              </a:rPr>
              <a:t>also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0 with </a:t>
            </a:r>
            <a:r>
              <a:rPr sz="2400" spc="-15" dirty="0">
                <a:latin typeface="Calibri"/>
                <a:cs typeface="Calibri"/>
              </a:rPr>
              <a:t>moderate </a:t>
            </a:r>
            <a:r>
              <a:rPr sz="2400" spc="-5" dirty="0">
                <a:latin typeface="Calibri"/>
                <a:cs typeface="Calibri"/>
              </a:rPr>
              <a:t>competition </a:t>
            </a:r>
            <a:r>
              <a:rPr sz="2400" dirty="0">
                <a:latin typeface="Calibri"/>
                <a:cs typeface="Calibri"/>
              </a:rPr>
              <a:t>if </a:t>
            </a:r>
            <a:r>
              <a:rPr sz="2400" spc="-20" dirty="0">
                <a:latin typeface="Calibri"/>
                <a:cs typeface="Calibri"/>
              </a:rPr>
              <a:t>have  </a:t>
            </a:r>
            <a:r>
              <a:rPr sz="2400" spc="-5" dirty="0">
                <a:latin typeface="Calibri"/>
                <a:cs typeface="Calibri"/>
              </a:rPr>
              <a:t>unique selling </a:t>
            </a:r>
            <a:r>
              <a:rPr sz="2400" spc="-10" dirty="0">
                <a:latin typeface="Calibri"/>
                <a:cs typeface="Calibri"/>
              </a:rPr>
              <a:t>propositions </a:t>
            </a:r>
            <a:r>
              <a:rPr sz="2400" spc="-15" dirty="0">
                <a:latin typeface="Calibri"/>
                <a:cs typeface="Calibri"/>
              </a:rPr>
              <a:t>to stand </a:t>
            </a:r>
            <a:r>
              <a:rPr sz="2400" spc="-5" dirty="0">
                <a:latin typeface="Calibri"/>
                <a:cs typeface="Calibri"/>
              </a:rPr>
              <a:t>out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competition</a:t>
            </a:r>
            <a:endParaRPr sz="2400">
              <a:latin typeface="Calibri"/>
              <a:cs typeface="Calibri"/>
            </a:endParaRPr>
          </a:p>
          <a:p>
            <a:pPr marL="241300" marR="5080" indent="-229235">
              <a:lnSpc>
                <a:spcPts val="2590"/>
              </a:lnSpc>
              <a:spcBef>
                <a:spcPts val="10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20" dirty="0">
                <a:latin typeface="Calibri"/>
                <a:cs typeface="Calibri"/>
              </a:rPr>
              <a:t>Avoid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2, </a:t>
            </a:r>
            <a:r>
              <a:rPr sz="2400" spc="-5" dirty="0">
                <a:latin typeface="Calibri"/>
                <a:cs typeface="Calibri"/>
              </a:rPr>
              <a:t>already high </a:t>
            </a:r>
            <a:r>
              <a:rPr sz="2400" spc="-15" dirty="0">
                <a:latin typeface="Calibri"/>
                <a:cs typeface="Calibri"/>
              </a:rPr>
              <a:t>concentration </a:t>
            </a:r>
            <a:r>
              <a:rPr sz="2400" spc="-5" dirty="0">
                <a:latin typeface="Calibri"/>
                <a:cs typeface="Calibri"/>
              </a:rPr>
              <a:t>of shopping </a:t>
            </a:r>
            <a:r>
              <a:rPr sz="2400" dirty="0">
                <a:latin typeface="Calibri"/>
                <a:cs typeface="Calibri"/>
              </a:rPr>
              <a:t>malls  and </a:t>
            </a:r>
            <a:r>
              <a:rPr sz="2400" spc="-10" dirty="0">
                <a:latin typeface="Calibri"/>
                <a:cs typeface="Calibri"/>
              </a:rPr>
              <a:t>intense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competition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24422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/>
              <a:t>Conclusion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9861550" cy="18364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304800" indent="-229235" algn="just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Answer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business question: The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1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most  </a:t>
            </a:r>
            <a:r>
              <a:rPr sz="2400" spc="-20" dirty="0">
                <a:latin typeface="Calibri"/>
                <a:cs typeface="Calibri"/>
              </a:rPr>
              <a:t>preferred </a:t>
            </a:r>
            <a:r>
              <a:rPr sz="2400" spc="-10" dirty="0">
                <a:latin typeface="Calibri"/>
                <a:cs typeface="Calibri"/>
              </a:rPr>
              <a:t>locations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new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</a:t>
            </a:r>
            <a:endParaRPr sz="2400">
              <a:latin typeface="Calibri"/>
              <a:cs typeface="Calibri"/>
            </a:endParaRPr>
          </a:p>
          <a:p>
            <a:pPr marL="241300" marR="5080" indent="-229235" algn="just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Findings of </a:t>
            </a: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10" dirty="0">
                <a:latin typeface="Calibri"/>
                <a:cs typeface="Calibri"/>
              </a:rPr>
              <a:t>project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" dirty="0">
                <a:latin typeface="Calibri"/>
                <a:cs typeface="Calibri"/>
              </a:rPr>
              <a:t>help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relevant stakeholders to </a:t>
            </a:r>
            <a:r>
              <a:rPr sz="2400" spc="-10" dirty="0">
                <a:latin typeface="Calibri"/>
                <a:cs typeface="Calibri"/>
              </a:rPr>
              <a:t>capitalize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the  </a:t>
            </a:r>
            <a:r>
              <a:rPr sz="2400" spc="-5" dirty="0">
                <a:latin typeface="Calibri"/>
                <a:cs typeface="Calibri"/>
              </a:rPr>
              <a:t>opportunities </a:t>
            </a:r>
            <a:r>
              <a:rPr sz="2400" spc="-10" dirty="0">
                <a:latin typeface="Calibri"/>
                <a:cs typeface="Calibri"/>
              </a:rPr>
              <a:t>on </a:t>
            </a:r>
            <a:r>
              <a:rPr sz="2400" spc="-5" dirty="0">
                <a:latin typeface="Calibri"/>
                <a:cs typeface="Calibri"/>
              </a:rPr>
              <a:t>high </a:t>
            </a:r>
            <a:r>
              <a:rPr sz="2400" spc="-10" dirty="0">
                <a:latin typeface="Calibri"/>
                <a:cs typeface="Calibri"/>
              </a:rPr>
              <a:t>potential locations </a:t>
            </a:r>
            <a:r>
              <a:rPr sz="2400" dirty="0">
                <a:latin typeface="Calibri"/>
                <a:cs typeface="Calibri"/>
              </a:rPr>
              <a:t>while </a:t>
            </a:r>
            <a:r>
              <a:rPr sz="2400" spc="-15" dirty="0">
                <a:latin typeface="Calibri"/>
                <a:cs typeface="Calibri"/>
              </a:rPr>
              <a:t>avoiding overcrowded </a:t>
            </a:r>
            <a:r>
              <a:rPr sz="2400" spc="-10" dirty="0">
                <a:latin typeface="Calibri"/>
                <a:cs typeface="Calibri"/>
              </a:rPr>
              <a:t>areas </a:t>
            </a:r>
            <a:r>
              <a:rPr sz="2400" dirty="0">
                <a:latin typeface="Calibri"/>
                <a:cs typeface="Calibri"/>
              </a:rPr>
              <a:t>in  their </a:t>
            </a:r>
            <a:r>
              <a:rPr sz="2400" spc="-5" dirty="0">
                <a:latin typeface="Calibri"/>
                <a:cs typeface="Calibri"/>
              </a:rPr>
              <a:t>decisions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new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EE52AF-DF74-4198-8652-C9CCC76D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A31C71-7DBC-4396-9DF2-5C35963E4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360" y="0"/>
            <a:ext cx="12257360" cy="69011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449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Coursera Capstone </vt:lpstr>
      <vt:lpstr>Business Problem</vt:lpstr>
      <vt:lpstr>Data</vt:lpstr>
      <vt:lpstr>Methodology</vt:lpstr>
      <vt:lpstr>Results</vt:lpstr>
      <vt:lpstr>Discussion</vt:lpstr>
      <vt:lpstr>Recommendations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IBM Applied Data Science Capstone</dc:title>
  <dc:creator>limchiahooi</dc:creator>
  <cp:lastModifiedBy>Shivam Sawhney</cp:lastModifiedBy>
  <cp:revision>1</cp:revision>
  <dcterms:created xsi:type="dcterms:W3CDTF">2019-12-30T07:09:27Z</dcterms:created>
  <dcterms:modified xsi:type="dcterms:W3CDTF">2020-01-02T13:05:08Z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2019-01-15T00:00:00Z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2019-12-30T00:00:00Z</vt:filetime>
  </property>
</Properties>
</file>