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74" r:id="rId5"/>
    <p:sldId id="271" r:id="rId6"/>
    <p:sldId id="283" r:id="rId7"/>
    <p:sldId id="281" r:id="rId8"/>
    <p:sldId id="280" r:id="rId9"/>
    <p:sldId id="284" r:id="rId10"/>
    <p:sldId id="285" r:id="rId11"/>
    <p:sldId id="288" r:id="rId12"/>
    <p:sldId id="286" r:id="rId13"/>
    <p:sldId id="289" r:id="rId14"/>
    <p:sldId id="290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9352-39CB-486C-AEA5-5D17795DD0C7}" type="datetimeFigureOut">
              <a:rPr lang="en-US" smtClean="0"/>
              <a:t>13-Jan-22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6F85-6220-421D-9203-84F526C4C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F3494-0491-4803-BC84-8A9DE495807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040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2728D19-281F-4946-9684-65A557653D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2D4F2-D8CF-48D7-8E93-9342D2AE3950}"/>
              </a:ext>
            </a:extLst>
          </p:cNvPr>
          <p:cNvSpPr/>
          <p:nvPr userDrawn="1"/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1071F9-5F9E-43AF-B1F9-8F94CCA0D1D0}"/>
              </a:ext>
            </a:extLst>
          </p:cNvPr>
          <p:cNvSpPr/>
          <p:nvPr userDrawn="1"/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2000">
                <a:schemeClr val="accent2">
                  <a:alpha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54D1A4-E8FD-4E5A-A528-35498A356680}"/>
              </a:ext>
            </a:extLst>
          </p:cNvPr>
          <p:cNvSpPr/>
          <p:nvPr userDrawn="1"/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3000">
                <a:schemeClr val="accent2">
                  <a:alpha val="61000"/>
                </a:schemeClr>
              </a:gs>
              <a:gs pos="99000">
                <a:schemeClr val="accent4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D6FD0CF-1406-477D-A12B-53DC561BD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918" y="1028700"/>
            <a:ext cx="10614211" cy="115271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30DFABF-2A96-46EC-8C35-1C4A9D0A0739}"/>
              </a:ext>
            </a:extLst>
          </p:cNvPr>
          <p:cNvSpPr/>
          <p:nvPr userDrawn="1"/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bg1">
                  <a:alpha val="16000"/>
                </a:scheme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Subtitle 7">
            <a:extLst>
              <a:ext uri="{FF2B5EF4-FFF2-40B4-BE49-F238E27FC236}">
                <a16:creationId xmlns:a16="http://schemas.microsoft.com/office/drawing/2014/main" id="{A943203E-4446-4D2D-AFEE-C3BCE7522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8518"/>
            <a:ext cx="9144000" cy="609600"/>
          </a:xfrm>
        </p:spPr>
        <p:txBody>
          <a:bodyPr>
            <a:normAutofit/>
          </a:bodyPr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z="1400" b="0">
                <a:solidFill>
                  <a:schemeClr val="bg1"/>
                </a:solidFill>
                <a:latin typeface="+mj-lt"/>
              </a:rPr>
              <a:t>Click to edit Master subtitle style</a:t>
            </a:r>
            <a:endParaRPr lang="en-US" sz="1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D7662E6F-0458-41D6-A36A-37011FA74B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43302" y="3351746"/>
            <a:ext cx="7519558" cy="3506255"/>
          </a:xfrm>
          <a:custGeom>
            <a:avLst/>
            <a:gdLst>
              <a:gd name="connsiteX0" fmla="*/ 3759779 w 7519558"/>
              <a:gd name="connsiteY0" fmla="*/ 0 h 3506255"/>
              <a:gd name="connsiteX1" fmla="*/ 7513560 w 7519558"/>
              <a:gd name="connsiteY1" fmla="*/ 3387468 h 3506255"/>
              <a:gd name="connsiteX2" fmla="*/ 7519558 w 7519558"/>
              <a:gd name="connsiteY2" fmla="*/ 3506255 h 3506255"/>
              <a:gd name="connsiteX3" fmla="*/ 0 w 7519558"/>
              <a:gd name="connsiteY3" fmla="*/ 3506255 h 3506255"/>
              <a:gd name="connsiteX4" fmla="*/ 5998 w 7519558"/>
              <a:gd name="connsiteY4" fmla="*/ 3387468 h 3506255"/>
              <a:gd name="connsiteX5" fmla="*/ 3759779 w 7519558"/>
              <a:gd name="connsiteY5" fmla="*/ 0 h 350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7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3200400" cy="3104856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92040" y="2109976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92040" y="3016183"/>
            <a:ext cx="3200400" cy="3104857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A7CDD05-39F5-4344-992F-995A7F9E82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12480" y="2112263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93C996A2-0E21-4652-A9DD-F74F8BC040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0" y="3018470"/>
            <a:ext cx="3200400" cy="3104857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717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1A8306-2063-4EE3-B249-F2AA08C30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6096000" cy="6867136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4438-1D32-4E70-8582-6A520002B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57200" y="17416"/>
            <a:ext cx="5638800" cy="6840584"/>
          </a:xfrm>
          <a:prstGeom prst="rect">
            <a:avLst/>
          </a:prstGeom>
          <a:gradFill>
            <a:gsLst>
              <a:gs pos="24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954AC3-129F-4075-B216-D22A2C2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-170122" y="389706"/>
            <a:ext cx="6422401" cy="6096002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78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117C9-4AC1-4174-8CED-D839A0508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17670" y="1253114"/>
            <a:ext cx="6840582" cy="4316082"/>
          </a:xfrm>
          <a:prstGeom prst="rect">
            <a:avLst/>
          </a:prstGeom>
          <a:gradFill>
            <a:gsLst>
              <a:gs pos="44000">
                <a:schemeClr val="tx2">
                  <a:lumMod val="75000"/>
                  <a:lumOff val="25000"/>
                  <a:alpha val="11000"/>
                </a:schemeClr>
              </a:gs>
              <a:gs pos="99000">
                <a:schemeClr val="accent2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DBA4B60-FD16-4BB9-99BE-945815DB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58997"/>
            <a:ext cx="3319895" cy="5381177"/>
          </a:xfrm>
        </p:spPr>
        <p:txBody>
          <a:bodyPr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3200">
                <a:solidFill>
                  <a:schemeClr val="bg1"/>
                </a:solidFill>
              </a:rPr>
              <a:t>Click to edit Master title style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648B8AB-3038-447E-A760-83F9D9900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907757">
            <a:off x="-619013" y="1524958"/>
            <a:ext cx="4648282" cy="4433301"/>
          </a:xfrm>
          <a:custGeom>
            <a:avLst/>
            <a:gdLst>
              <a:gd name="connsiteX0" fmla="*/ 4465639 w 4648282"/>
              <a:gd name="connsiteY0" fmla="*/ 3013821 h 4433301"/>
              <a:gd name="connsiteX1" fmla="*/ 2324141 w 4648282"/>
              <a:gd name="connsiteY1" fmla="*/ 4433301 h 4433301"/>
              <a:gd name="connsiteX2" fmla="*/ 0 w 4648282"/>
              <a:gd name="connsiteY2" fmla="*/ 2109160 h 4433301"/>
              <a:gd name="connsiteX3" fmla="*/ 1216317 w 4648282"/>
              <a:gd name="connsiteY3" fmla="*/ 65530 h 4433301"/>
              <a:gd name="connsiteX4" fmla="*/ 1352350 w 4648282"/>
              <a:gd name="connsiteY4" fmla="*/ 0 h 4433301"/>
              <a:gd name="connsiteX5" fmla="*/ 4475994 w 4648282"/>
              <a:gd name="connsiteY5" fmla="*/ 1232791 h 4433301"/>
              <a:gd name="connsiteX6" fmla="*/ 4543793 w 4648282"/>
              <a:gd name="connsiteY6" fmla="*/ 1418031 h 4433301"/>
              <a:gd name="connsiteX7" fmla="*/ 4648282 w 4648282"/>
              <a:gd name="connsiteY7" fmla="*/ 2109160 h 4433301"/>
              <a:gd name="connsiteX8" fmla="*/ 4465639 w 4648282"/>
              <a:gd name="connsiteY8" fmla="*/ 3013821 h 443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48282" h="4433301">
                <a:moveTo>
                  <a:pt x="4465639" y="3013821"/>
                </a:moveTo>
                <a:cubicBezTo>
                  <a:pt x="4112816" y="3847990"/>
                  <a:pt x="3286832" y="4433301"/>
                  <a:pt x="2324141" y="4433301"/>
                </a:cubicBezTo>
                <a:cubicBezTo>
                  <a:pt x="1040553" y="4433301"/>
                  <a:pt x="0" y="3392748"/>
                  <a:pt x="0" y="2109160"/>
                </a:cubicBezTo>
                <a:cubicBezTo>
                  <a:pt x="0" y="1226693"/>
                  <a:pt x="491824" y="459098"/>
                  <a:pt x="1216317" y="65530"/>
                </a:cubicBezTo>
                <a:lnTo>
                  <a:pt x="1352350" y="0"/>
                </a:lnTo>
                <a:lnTo>
                  <a:pt x="4475994" y="1232791"/>
                </a:lnTo>
                <a:lnTo>
                  <a:pt x="4543793" y="1418031"/>
                </a:lnTo>
                <a:cubicBezTo>
                  <a:pt x="4611700" y="1636359"/>
                  <a:pt x="4648282" y="1868487"/>
                  <a:pt x="4648282" y="2109160"/>
                </a:cubicBezTo>
                <a:cubicBezTo>
                  <a:pt x="4648282" y="2430057"/>
                  <a:pt x="4583247" y="2735764"/>
                  <a:pt x="4465639" y="3013821"/>
                </a:cubicBezTo>
                <a:close/>
              </a:path>
            </a:pathLst>
          </a:custGeom>
          <a:gradFill>
            <a:gsLst>
              <a:gs pos="31000">
                <a:schemeClr val="accent6">
                  <a:alpha val="10000"/>
                </a:schemeClr>
              </a:gs>
              <a:gs pos="85000">
                <a:schemeClr val="accent6">
                  <a:lumMod val="60000"/>
                  <a:lumOff val="40000"/>
                  <a:alpha val="21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4B1264E-7B5A-4325-840D-E1994D41E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08576" y="758952"/>
            <a:ext cx="2962656" cy="2514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30B566CA-63FC-43A4-A9E1-7EC3164CB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08576" y="3593592"/>
            <a:ext cx="2962656" cy="2514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DBD15FE-44A7-4CA5-815B-71FF4994DB1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9901" y="693738"/>
            <a:ext cx="3522980" cy="5446712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4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9C97D6C-07B7-434E-BBAE-19379570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 anchor="b">
            <a:normAutofit/>
          </a:bodyPr>
          <a:lstStyle/>
          <a:p>
            <a:r>
              <a:rPr lang="en-US" sz="2800"/>
              <a:t>Click to edit Master title style</a:t>
            </a:r>
            <a:endParaRPr lang="en-US" sz="280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A2D2C88-FFBE-4F25-871F-68A09C5F53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119872" cy="6409944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0529A2-5928-42C4-B397-6AEE7520D2C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643938" y="2530475"/>
            <a:ext cx="3023806" cy="3427413"/>
          </a:xfrm>
        </p:spPr>
        <p:txBody>
          <a:bodyPr/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36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05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51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0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306F3896-19D4-4232-82CE-6C81979F6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91D0E40-FF26-4842-B967-3FA07E78DC55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BE4E0C1-B316-4C88-9FF8-5BA9F1C67DCE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F7B3B56-B1E0-482A-BCB7-F6DFF267F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1184687" y="1185453"/>
            <a:ext cx="6408742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66FDA2-772B-4D2A-AB6A-EE70A258E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43780" y="3413921"/>
            <a:ext cx="1951041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13291B3-B6EE-40A3-8DD7-FA478AD26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0635413">
            <a:off x="-364225" y="1757079"/>
            <a:ext cx="3900087" cy="4178958"/>
          </a:xfrm>
          <a:custGeom>
            <a:avLst/>
            <a:gdLst>
              <a:gd name="connsiteX0" fmla="*/ 2431955 w 3900087"/>
              <a:gd name="connsiteY0" fmla="*/ 93939 h 4178958"/>
              <a:gd name="connsiteX1" fmla="*/ 3900087 w 3900087"/>
              <a:gd name="connsiteY1" fmla="*/ 2089479 h 4178958"/>
              <a:gd name="connsiteX2" fmla="*/ 1810608 w 3900087"/>
              <a:gd name="connsiteY2" fmla="*/ 4178958 h 4178958"/>
              <a:gd name="connsiteX3" fmla="*/ 77979 w 3900087"/>
              <a:gd name="connsiteY3" fmla="*/ 3257727 h 4178958"/>
              <a:gd name="connsiteX4" fmla="*/ 0 w 3900087"/>
              <a:gd name="connsiteY4" fmla="*/ 3129368 h 4178958"/>
              <a:gd name="connsiteX5" fmla="*/ 831517 w 3900087"/>
              <a:gd name="connsiteY5" fmla="*/ 244058 h 4178958"/>
              <a:gd name="connsiteX6" fmla="*/ 997289 w 3900087"/>
              <a:gd name="connsiteY6" fmla="*/ 164202 h 4178958"/>
              <a:gd name="connsiteX7" fmla="*/ 1810608 w 3900087"/>
              <a:gd name="connsiteY7" fmla="*/ 0 h 4178958"/>
              <a:gd name="connsiteX8" fmla="*/ 2431955 w 390008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7" h="4178958">
                <a:moveTo>
                  <a:pt x="2431955" y="93939"/>
                </a:moveTo>
                <a:cubicBezTo>
                  <a:pt x="3282516" y="358491"/>
                  <a:pt x="3900087" y="1151865"/>
                  <a:pt x="3900087" y="2089479"/>
                </a:cubicBezTo>
                <a:cubicBezTo>
                  <a:pt x="3900087" y="3243466"/>
                  <a:pt x="2964595" y="4178958"/>
                  <a:pt x="1810608" y="4178958"/>
                </a:cubicBezTo>
                <a:cubicBezTo>
                  <a:pt x="1089366" y="4178958"/>
                  <a:pt x="453474" y="3813531"/>
                  <a:pt x="77979" y="3257727"/>
                </a:cubicBezTo>
                <a:lnTo>
                  <a:pt x="0" y="3129368"/>
                </a:lnTo>
                <a:lnTo>
                  <a:pt x="831517" y="244058"/>
                </a:lnTo>
                <a:lnTo>
                  <a:pt x="997289" y="164202"/>
                </a:lnTo>
                <a:cubicBezTo>
                  <a:pt x="1247270" y="58468"/>
                  <a:pt x="1522111" y="0"/>
                  <a:pt x="1810608" y="0"/>
                </a:cubicBezTo>
                <a:cubicBezTo>
                  <a:pt x="2026981" y="0"/>
                  <a:pt x="2235672" y="32888"/>
                  <a:pt x="2431955" y="93939"/>
                </a:cubicBezTo>
                <a:close/>
              </a:path>
            </a:pathLst>
          </a:custGeom>
          <a:gradFill>
            <a:gsLst>
              <a:gs pos="34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97F7F-035E-456B-A91D-44910446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47595" y="413658"/>
            <a:ext cx="4400609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0052647-C66D-4244-962F-2AA82F92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16" y="586633"/>
            <a:ext cx="3125336" cy="36115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43D0BC76-B58B-4508-A4FF-DC3D3ADB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1" y="1912217"/>
            <a:ext cx="41148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73B76-2F23-43F4-BD43-914BAEE88CF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778375" y="863600"/>
            <a:ext cx="3441700" cy="5130800"/>
          </a:xfrm>
        </p:spPr>
        <p:txBody>
          <a:bodyPr anchor="ctr">
            <a:normAutofit/>
          </a:bodyPr>
          <a:lstStyle>
            <a:lvl1pPr>
              <a:buNone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25D66CC0-A06E-4254-AAF8-8DA80B0193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87384" y="868680"/>
            <a:ext cx="2505456" cy="1499616"/>
          </a:xfrm>
          <a:solidFill>
            <a:schemeClr val="accent6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39">
            <a:extLst>
              <a:ext uri="{FF2B5EF4-FFF2-40B4-BE49-F238E27FC236}">
                <a16:creationId xmlns:a16="http://schemas.microsoft.com/office/drawing/2014/main" id="{9E32C36A-291F-44F8-81D5-1899179E0A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87384" y="2688336"/>
            <a:ext cx="2505456" cy="1499616"/>
          </a:xfrm>
          <a:solidFill>
            <a:schemeClr val="accent6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39">
            <a:extLst>
              <a:ext uri="{FF2B5EF4-FFF2-40B4-BE49-F238E27FC236}">
                <a16:creationId xmlns:a16="http://schemas.microsoft.com/office/drawing/2014/main" id="{E44311D2-BC20-4706-9F00-7D9178FB0A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87384" y="4526280"/>
            <a:ext cx="2505456" cy="1499616"/>
          </a:xfrm>
          <a:solidFill>
            <a:schemeClr val="accent6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B0C91521-9FA7-4A68-9C94-30DAE875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Monday, February 1, 20XX</a:t>
            </a:r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43143B3C-F960-42CF-BBA0-4990E9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9A857F5-96C8-461D-A78C-38E92FE1C5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2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0A4A873-9306-44F1-9047-F853F008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893" y="457200"/>
            <a:ext cx="6230956" cy="15693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0B5C48D-A262-4537-89A8-437CBFD860E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702E7C4-3925-41D8-8339-6521FE726B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603470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D748BF23-0309-4049-B999-7977CE56B28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3206940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342D563E-638C-4E20-9FB7-739D6E4A9A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810409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CF384C-15B5-46CF-BA28-3C6898C9A97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70438" y="2368550"/>
            <a:ext cx="6230411" cy="33909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6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E2DFFA2-22D4-4919-9C0C-45E51AF578AC}"/>
              </a:ext>
            </a:extLst>
          </p:cNvPr>
          <p:cNvSpPr/>
          <p:nvPr userDrawn="1"/>
        </p:nvSpPr>
        <p:spPr>
          <a:xfrm rot="5400000" flipH="1">
            <a:off x="-152592" y="162118"/>
            <a:ext cx="6400418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FBF45C-4020-4F59-8E88-4006B53BE427}"/>
              </a:ext>
            </a:extLst>
          </p:cNvPr>
          <p:cNvSpPr/>
          <p:nvPr userDrawn="1"/>
        </p:nvSpPr>
        <p:spPr>
          <a:xfrm rot="5400000" flipH="1">
            <a:off x="-161024" y="143687"/>
            <a:ext cx="6400418" cy="6113043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lumMod val="75000"/>
                  <a:alpha val="87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CE23BB-F1B6-4676-BAD7-56273E800FEB}"/>
              </a:ext>
            </a:extLst>
          </p:cNvPr>
          <p:cNvSpPr/>
          <p:nvPr userDrawn="1"/>
        </p:nvSpPr>
        <p:spPr>
          <a:xfrm rot="5400000" flipH="1">
            <a:off x="1932850" y="2249496"/>
            <a:ext cx="2211724" cy="6113042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136A792-3F80-40BE-96DB-0CDC51B9AA89}"/>
              </a:ext>
            </a:extLst>
          </p:cNvPr>
          <p:cNvSpPr/>
          <p:nvPr userDrawn="1"/>
        </p:nvSpPr>
        <p:spPr>
          <a:xfrm rot="6097846">
            <a:off x="767675" y="747345"/>
            <a:ext cx="4808302" cy="4808302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0A3C02BB-F8E9-47C7-AF5B-34F4E0DF2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154" y="987237"/>
            <a:ext cx="4506259" cy="2976491"/>
          </a:xfrm>
        </p:spPr>
        <p:txBody>
          <a:bodyPr anchor="b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85BD763-B468-4FE3-BCE8-C2E276B77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154" y="4393824"/>
            <a:ext cx="4506259" cy="1597145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1400">
                <a:solidFill>
                  <a:schemeClr val="bg1"/>
                </a:solidFill>
              </a:rPr>
              <a:t>Click to edit Master subtitle style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D482A36A-6BEB-495C-8399-9E9EA28C2B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31152" y="627063"/>
            <a:ext cx="4195763" cy="2674937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45">
            <a:extLst>
              <a:ext uri="{FF2B5EF4-FFF2-40B4-BE49-F238E27FC236}">
                <a16:creationId xmlns:a16="http://schemas.microsoft.com/office/drawing/2014/main" id="{23DC67C7-2D14-4866-B487-E6C7EF2D18D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31152" y="3621024"/>
            <a:ext cx="4195763" cy="2674937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Date Placeholder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EC0C88D-87E5-47C3-AA92-269E45C8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1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603500"/>
            <a:ext cx="10190163" cy="3468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12C7D5-A921-47A9-8619-DD3D6EC8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4822383" y="-1739232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315B16-F859-4692-83E7-34DB86837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60818" y="0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5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EC0C88D-87E5-47C3-AA92-269E45C8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1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3" y="2865438"/>
            <a:ext cx="10240960" cy="2708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12C7D5-A921-47A9-8619-DD3D6EC8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4822383" y="-1739232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315B16-F859-4692-83E7-34DB86837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60818" y="0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4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46EB34-1B8B-4396-BFD2-98D14076D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E69A3D-D17E-4FD6-87AB-82FA30AC0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4038600" y="4463552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AE216A4-83E5-4AF8-83B6-82171757B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43141D-24A2-4BE2-B276-C20C06CB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A35F720A-671B-47F4-88B8-83CD2FE3B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10229073" cy="1171556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3600">
                <a:solidFill>
                  <a:schemeClr val="bg1"/>
                </a:solidFill>
              </a:rPr>
              <a:t>Click to edit Master title style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38168417-C3D6-45B7-898A-D94F37EA6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200">
                <a:solidFill>
                  <a:schemeClr val="bg1"/>
                </a:solidFill>
              </a:rPr>
              <a:t>Click to edit Master subtitle style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0F7C81-3A6B-4709-B144-6A0DFEF3B8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4462272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BBCEB0-C572-483A-88B2-C65A607EC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428"/>
            <a:ext cx="12192001" cy="2386759"/>
          </a:xfrm>
          <a:prstGeom prst="rect">
            <a:avLst/>
          </a:prstGeom>
          <a:gradFill>
            <a:gsLst>
              <a:gs pos="10000">
                <a:schemeClr val="accent5">
                  <a:alpha val="86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DDF8D-E0F6-454C-9BC5-15EF5630F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4817660" y="8011"/>
            <a:ext cx="7374340" cy="2378309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100000">
                <a:schemeClr val="accent2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0">
            <a:extLst>
              <a:ext uri="{FF2B5EF4-FFF2-40B4-BE49-F238E27FC236}">
                <a16:creationId xmlns:a16="http://schemas.microsoft.com/office/drawing/2014/main" id="{382B2655-24B6-4245-8B87-EE7F138879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580030"/>
            <a:ext cx="10240903" cy="1009934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1866142-B2E0-46DB-B8B4-2078CE7804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5013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386A221-28CD-49DF-AF22-78815A6E2F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57600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671C398-D779-4B1A-BD2F-395D1F3F8D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81928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283C6BE-C8D0-4726-B217-58FE337E5E8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97112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35F3E11-74CF-4460-9FF3-DD91B5E570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31368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7D857D03-665D-4D33-B7E8-B85D42470B0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45013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5D2C286-1A79-4B52-82F1-D520602693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7663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F0B53ABB-D4AE-4C0B-9902-0C1763EE403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81308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3AE87779-12F2-4327-ADEE-3F31BFB8D35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90307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0DCB8055-0EA2-426F-989D-AC9932A17A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03952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308EC59B-41AE-4F1B-9364-A00C479F76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24408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BC3965F4-D2B3-4353-A638-332A3F4E704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38053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59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8" userDrawn="1">
          <p15:clr>
            <a:srgbClr val="FBAE40"/>
          </p15:clr>
        </p15:guide>
        <p15:guide id="2" pos="3024" userDrawn="1">
          <p15:clr>
            <a:srgbClr val="FBAE40"/>
          </p15:clr>
        </p15:guide>
        <p15:guide id="3" pos="4680" userDrawn="1">
          <p15:clr>
            <a:srgbClr val="FBAE40"/>
          </p15:clr>
        </p15:guide>
        <p15:guide id="4" pos="63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5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5CF8EE9-A776-4052-ABB2-29666265C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F2F3BB-127D-44BC-A8EF-A8BB5F5911CA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0D1F30-F118-4A1F-A48F-7E5706959F64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Monday, February 1,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b="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6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80" r:id="rId3"/>
    <p:sldLayoutId id="2147483661" r:id="rId4"/>
    <p:sldLayoutId id="2147483686" r:id="rId5"/>
    <p:sldLayoutId id="2147483684" r:id="rId6"/>
    <p:sldLayoutId id="2147483681" r:id="rId7"/>
    <p:sldLayoutId id="2147483685" r:id="rId8"/>
    <p:sldLayoutId id="2147483650" r:id="rId9"/>
    <p:sldLayoutId id="2147483653" r:id="rId10"/>
    <p:sldLayoutId id="2147483682" r:id="rId11"/>
    <p:sldLayoutId id="2147483683" r:id="rId12"/>
    <p:sldLayoutId id="2147483679" r:id="rId13"/>
    <p:sldLayoutId id="2147483655" r:id="rId14"/>
    <p:sldLayoutId id="2147483656" r:id="rId15"/>
    <p:sldLayoutId id="2147483657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799020-4ABD-4E8C-8F34-FD42A314F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917" y="1028700"/>
            <a:ext cx="10216515" cy="1883176"/>
          </a:xfrm>
        </p:spPr>
        <p:txBody>
          <a:bodyPr>
            <a:noAutofit/>
          </a:bodyPr>
          <a:lstStyle/>
          <a:p>
            <a:r>
              <a:rPr lang="en-US" sz="8000" dirty="0"/>
              <a:t>LIBRA</a:t>
            </a:r>
            <a:br>
              <a:rPr lang="en-US" sz="8000" dirty="0"/>
            </a:br>
            <a:r>
              <a:rPr lang="en-US" sz="2800" dirty="0"/>
              <a:t>the programming language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968B250-ACDF-4D57-BD3E-D18F93E45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021" y="4066147"/>
            <a:ext cx="9144000" cy="2268071"/>
          </a:xfrm>
        </p:spPr>
        <p:txBody>
          <a:bodyPr>
            <a:noAutofit/>
          </a:bodyPr>
          <a:lstStyle/>
          <a:p>
            <a:r>
              <a:rPr lang="en-US" sz="4000" b="1" dirty="0"/>
              <a:t>SHIVAM SHARMA</a:t>
            </a:r>
          </a:p>
          <a:p>
            <a:r>
              <a:rPr lang="en-US" sz="4000" b="1" dirty="0"/>
              <a:t>2000300130117</a:t>
            </a:r>
          </a:p>
          <a:p>
            <a:r>
              <a:rPr lang="en-US" sz="4000" b="1" dirty="0"/>
              <a:t>IT-C</a:t>
            </a:r>
          </a:p>
        </p:txBody>
      </p:sp>
    </p:spTree>
    <p:extLst>
      <p:ext uri="{BB962C8B-B14F-4D97-AF65-F5344CB8AC3E}">
        <p14:creationId xmlns:p14="http://schemas.microsoft.com/office/powerpoint/2010/main" val="300579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414C-8CA0-4F67-BFEC-75F7D995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0545" y="213063"/>
            <a:ext cx="5770910" cy="552693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LOOPS</a:t>
            </a:r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F79E7-4718-4D66-B3B1-317C6594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8E1D13-8434-4868-A73D-BAA7810C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8776E-FD24-4D39-9ED4-904C8360C2D9}"/>
              </a:ext>
            </a:extLst>
          </p:cNvPr>
          <p:cNvSpPr txBox="1"/>
          <p:nvPr/>
        </p:nvSpPr>
        <p:spPr>
          <a:xfrm>
            <a:off x="635617" y="1563799"/>
            <a:ext cx="98311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loop(for):</a:t>
            </a:r>
          </a:p>
          <a:p>
            <a:r>
              <a:rPr lang="en-US" sz="2400" dirty="0"/>
              <a:t>	              &gt;&gt;var result=1</a:t>
            </a:r>
          </a:p>
          <a:p>
            <a:r>
              <a:rPr lang="en-US" sz="2400" dirty="0"/>
              <a:t>		  &gt;&gt;from </a:t>
            </a:r>
            <a:r>
              <a:rPr lang="en-US" sz="2400" dirty="0" err="1"/>
              <a:t>i</a:t>
            </a:r>
            <a:r>
              <a:rPr lang="en-US" sz="2400" dirty="0"/>
              <a:t> = 1 to 6 then var result = result*</a:t>
            </a:r>
            <a:r>
              <a:rPr lang="en-US" sz="2400" dirty="0" err="1"/>
              <a:t>i</a:t>
            </a:r>
            <a:endParaRPr lang="en-US" sz="2400" dirty="0"/>
          </a:p>
          <a:p>
            <a:r>
              <a:rPr lang="en-US" sz="2400" dirty="0"/>
              <a:t>	                   120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066A8B-34E2-48B0-B465-65BBB30668E9}"/>
              </a:ext>
            </a:extLst>
          </p:cNvPr>
          <p:cNvSpPr txBox="1"/>
          <p:nvPr/>
        </p:nvSpPr>
        <p:spPr>
          <a:xfrm>
            <a:off x="635616" y="4021008"/>
            <a:ext cx="98311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Until loop(while):</a:t>
            </a:r>
          </a:p>
          <a:p>
            <a:r>
              <a:rPr lang="en-US" sz="2400" dirty="0"/>
              <a:t>	                  &gt;&gt;var </a:t>
            </a:r>
            <a:r>
              <a:rPr lang="en-US" sz="2400" dirty="0" err="1"/>
              <a:t>i</a:t>
            </a:r>
            <a:r>
              <a:rPr lang="en-US" sz="2400" dirty="0"/>
              <a:t>=0</a:t>
            </a:r>
          </a:p>
          <a:p>
            <a:r>
              <a:rPr lang="en-US" sz="2400" dirty="0"/>
              <a:t>		      &gt;&gt;until </a:t>
            </a:r>
            <a:r>
              <a:rPr lang="en-US" sz="2400" dirty="0" err="1"/>
              <a:t>i</a:t>
            </a:r>
            <a:r>
              <a:rPr lang="en-US" sz="2400" dirty="0"/>
              <a:t>&lt;100 then var </a:t>
            </a:r>
            <a:r>
              <a:rPr lang="en-US" sz="2400" dirty="0" err="1"/>
              <a:t>i</a:t>
            </a:r>
            <a:r>
              <a:rPr lang="en-US" sz="2400" dirty="0"/>
              <a:t> = i+1</a:t>
            </a:r>
          </a:p>
          <a:p>
            <a:r>
              <a:rPr lang="en-US" sz="2400" dirty="0"/>
              <a:t>	</a:t>
            </a:r>
            <a:r>
              <a:rPr lang="en-US" sz="2400"/>
              <a:t>                       100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39771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414C-8CA0-4F67-BFEC-75F7D995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0545" y="213063"/>
            <a:ext cx="5770910" cy="552693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FUNCTIONS</a:t>
            </a:r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F79E7-4718-4D66-B3B1-317C6594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8E1D13-8434-4868-A73D-BAA7810C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8776E-FD24-4D39-9ED4-904C8360C2D9}"/>
              </a:ext>
            </a:extLst>
          </p:cNvPr>
          <p:cNvSpPr txBox="1"/>
          <p:nvPr/>
        </p:nvSpPr>
        <p:spPr>
          <a:xfrm>
            <a:off x="635617" y="1563799"/>
            <a:ext cx="98311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&gt;&gt;fun hello()</a:t>
            </a:r>
          </a:p>
          <a:p>
            <a:r>
              <a:rPr lang="en-US" sz="3600" dirty="0"/>
              <a:t>     print("hello world")</a:t>
            </a:r>
          </a:p>
          <a:p>
            <a:r>
              <a:rPr lang="en-US" sz="3600" dirty="0"/>
              <a:t>     just</a:t>
            </a:r>
          </a:p>
          <a:p>
            <a:endParaRPr lang="en-US" sz="3600" dirty="0"/>
          </a:p>
          <a:p>
            <a:r>
              <a:rPr lang="en-US" sz="3600" dirty="0"/>
              <a:t>&gt;&gt;hello()</a:t>
            </a:r>
          </a:p>
          <a:p>
            <a:r>
              <a:rPr lang="en-US" sz="3600" dirty="0"/>
              <a:t>hello world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018775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799020-4ABD-4E8C-8F34-FD42A314F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3938" y="2487412"/>
            <a:ext cx="10216515" cy="1883176"/>
          </a:xfrm>
        </p:spPr>
        <p:txBody>
          <a:bodyPr>
            <a:noAutofit/>
          </a:bodyPr>
          <a:lstStyle/>
          <a:p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397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5D7CA65-D923-428F-A1EF-58CB4CF0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691" y="220876"/>
            <a:ext cx="5637321" cy="1569368"/>
          </a:xfrm>
        </p:spPr>
        <p:txBody>
          <a:bodyPr>
            <a:noAutofit/>
          </a:bodyPr>
          <a:lstStyle/>
          <a:p>
            <a:r>
              <a:rPr lang="en-US" sz="4400" dirty="0"/>
              <a:t> PROGRAMMING         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4DBB0-116F-4811-B263-A1E2ADE3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8B48EBF6-60E6-462A-9155-5FAF136BCCB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B2CDE4-8E28-4FE3-B2D4-EA4E10C5E81E}"/>
              </a:ext>
            </a:extLst>
          </p:cNvPr>
          <p:cNvSpPr txBox="1"/>
          <p:nvPr/>
        </p:nvSpPr>
        <p:spPr>
          <a:xfrm>
            <a:off x="4247964" y="1890944"/>
            <a:ext cx="78586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programming language is 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formal language comprising a set of strings that produce various kinds of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machine code output. It Is used in computer programming to implement algorithms</a:t>
            </a:r>
            <a:r>
              <a:rPr lang="en-US" sz="2400" i="0" dirty="0">
                <a:solidFill>
                  <a:srgbClr val="222222"/>
                </a:solidFill>
                <a:effectLst/>
                <a:latin typeface="+mj-lt"/>
              </a:rPr>
              <a:t>.</a:t>
            </a:r>
            <a:r>
              <a:rPr lang="en-US" sz="2400" dirty="0">
                <a:latin typeface="+mj-lt"/>
              </a:rPr>
              <a:t> </a:t>
            </a:r>
          </a:p>
          <a:p>
            <a:endParaRPr lang="en-US" sz="2400" dirty="0"/>
          </a:p>
          <a:p>
            <a:r>
              <a:rPr lang="en-US" sz="3200" dirty="0"/>
              <a:t>In This Project A Programming Language Is Developed </a:t>
            </a:r>
            <a:r>
              <a:rPr lang="en-IN" sz="3200" dirty="0"/>
              <a:t>Using Python.</a:t>
            </a:r>
            <a:endParaRPr lang="en-US" sz="3200" dirty="0"/>
          </a:p>
          <a:p>
            <a:endParaRPr lang="en-IN" sz="3200" dirty="0"/>
          </a:p>
        </p:txBody>
      </p:sp>
      <p:pic>
        <p:nvPicPr>
          <p:cNvPr id="10" name="Picture 6" descr="Best Programming Languages to Learn in 2021">
            <a:extLst>
              <a:ext uri="{FF2B5EF4-FFF2-40B4-BE49-F238E27FC236}">
                <a16:creationId xmlns:a16="http://schemas.microsoft.com/office/drawing/2014/main" id="{79F494D1-61BC-4266-A5DA-2F660CC58859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50" b="1465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Types and Differences between Programming Languages">
            <a:extLst>
              <a:ext uri="{FF2B5EF4-FFF2-40B4-BE49-F238E27FC236}">
                <a16:creationId xmlns:a16="http://schemas.microsoft.com/office/drawing/2014/main" id="{896728CC-FD4B-4A28-BDCE-2018EE11ADB5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" b="2429"/>
          <a:stretch>
            <a:fillRect/>
          </a:stretch>
        </p:blipFill>
        <p:spPr bwMode="auto">
          <a:xfrm>
            <a:off x="0" y="1639888"/>
            <a:ext cx="40417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amous Programming Languages – Authors and History – MYCPLUS">
            <a:extLst>
              <a:ext uri="{FF2B5EF4-FFF2-40B4-BE49-F238E27FC236}">
                <a16:creationId xmlns:a16="http://schemas.microsoft.com/office/drawing/2014/main" id="{C48B183E-79C2-4DF4-839B-2E0FFA3BE4C9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93" b="1839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hat Coding Language Should I Learn: Which Programming Language Should I  Learn First? - DEV Community">
            <a:extLst>
              <a:ext uri="{FF2B5EF4-FFF2-40B4-BE49-F238E27FC236}">
                <a16:creationId xmlns:a16="http://schemas.microsoft.com/office/drawing/2014/main" id="{329EA5D2-45ED-4CB8-BBDE-938A67F4FBB3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50" b="1465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58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414C-8CA0-4F67-BFEC-75F7D995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8980" y="605245"/>
            <a:ext cx="6993020" cy="623896"/>
          </a:xfrm>
        </p:spPr>
        <p:txBody>
          <a:bodyPr>
            <a:normAutofit fontScale="90000"/>
          </a:bodyPr>
          <a:lstStyle/>
          <a:p>
            <a:r>
              <a:rPr lang="en-US" sz="3400" dirty="0"/>
              <a:t>HOW PROGRAMMING LANGUAGE WORKS?</a:t>
            </a:r>
            <a:endParaRPr lang="en-IN" sz="3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F79E7-4718-4D66-B3B1-317C6594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8E1D13-8434-4868-A73D-BAA7810C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3</a:t>
            </a:fld>
            <a:endParaRPr lang="en-US" dirty="0"/>
          </a:p>
        </p:txBody>
      </p:sp>
      <p:pic>
        <p:nvPicPr>
          <p:cNvPr id="11" name="Picture 2" descr="What Benefits in a Personal Voice Assistant Technology | by Dominic  Beaulieu | Chatbots Journal">
            <a:extLst>
              <a:ext uri="{FF2B5EF4-FFF2-40B4-BE49-F238E27FC236}">
                <a16:creationId xmlns:a16="http://schemas.microsoft.com/office/drawing/2014/main" id="{6FDA6B7C-9800-48C9-A042-987A6C3D4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895"/>
            <a:ext cx="4609559" cy="6365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6EAFAEB-3E20-4400-B0EF-FBCB84D994F7}"/>
              </a:ext>
            </a:extLst>
          </p:cNvPr>
          <p:cNvGrpSpPr/>
          <p:nvPr/>
        </p:nvGrpSpPr>
        <p:grpSpPr>
          <a:xfrm>
            <a:off x="4754840" y="2689543"/>
            <a:ext cx="6786131" cy="469972"/>
            <a:chOff x="4724400" y="1755559"/>
            <a:chExt cx="6786131" cy="469972"/>
          </a:xfrm>
        </p:grpSpPr>
        <p:pic>
          <p:nvPicPr>
            <p:cNvPr id="13" name="Graphic 12" descr="Arrow Slight curve">
              <a:extLst>
                <a:ext uri="{FF2B5EF4-FFF2-40B4-BE49-F238E27FC236}">
                  <a16:creationId xmlns:a16="http://schemas.microsoft.com/office/drawing/2014/main" id="{56AEA741-FDD2-4B37-8C74-914B6E902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724400" y="1755559"/>
              <a:ext cx="389138" cy="38913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B97DB3-F0C7-41C2-A782-3C1671A02F3D}"/>
                </a:ext>
              </a:extLst>
            </p:cNvPr>
            <p:cNvSpPr txBox="1"/>
            <p:nvPr/>
          </p:nvSpPr>
          <p:spPr>
            <a:xfrm>
              <a:off x="5113537" y="1763866"/>
              <a:ext cx="6396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Then Parsing Is Done By The Help Of Parser.</a:t>
              </a:r>
              <a:endParaRPr lang="en-IN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F3618FB-1BBB-4186-9FE8-B9F9190CACB5}"/>
              </a:ext>
            </a:extLst>
          </p:cNvPr>
          <p:cNvGrpSpPr/>
          <p:nvPr/>
        </p:nvGrpSpPr>
        <p:grpSpPr>
          <a:xfrm>
            <a:off x="4754840" y="1454017"/>
            <a:ext cx="6183644" cy="830997"/>
            <a:chOff x="4724400" y="1755559"/>
            <a:chExt cx="6183644" cy="830997"/>
          </a:xfrm>
        </p:grpSpPr>
        <p:pic>
          <p:nvPicPr>
            <p:cNvPr id="17" name="Graphic 16" descr="Arrow Slight curve">
              <a:extLst>
                <a:ext uri="{FF2B5EF4-FFF2-40B4-BE49-F238E27FC236}">
                  <a16:creationId xmlns:a16="http://schemas.microsoft.com/office/drawing/2014/main" id="{F0ADDC5A-6779-4552-8759-2E52B82D9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724400" y="1755559"/>
              <a:ext cx="389138" cy="38913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A5E84A-A70B-40D3-B006-31573CDDB4CB}"/>
                </a:ext>
              </a:extLst>
            </p:cNvPr>
            <p:cNvSpPr txBox="1"/>
            <p:nvPr/>
          </p:nvSpPr>
          <p:spPr>
            <a:xfrm>
              <a:off x="5113538" y="1755559"/>
              <a:ext cx="57945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Firstly, Our Code Is Tokenized By The Help Of Lexer.  </a:t>
              </a:r>
              <a:endParaRPr lang="en-IN" sz="24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615A739-48EE-4868-B79B-4C6460C457DC}"/>
              </a:ext>
            </a:extLst>
          </p:cNvPr>
          <p:cNvGrpSpPr/>
          <p:nvPr/>
        </p:nvGrpSpPr>
        <p:grpSpPr>
          <a:xfrm>
            <a:off x="4754840" y="3625072"/>
            <a:ext cx="6309439" cy="830997"/>
            <a:chOff x="4724400" y="1755559"/>
            <a:chExt cx="6309439" cy="830997"/>
          </a:xfrm>
        </p:grpSpPr>
        <p:pic>
          <p:nvPicPr>
            <p:cNvPr id="20" name="Graphic 19" descr="Arrow Slight curve">
              <a:extLst>
                <a:ext uri="{FF2B5EF4-FFF2-40B4-BE49-F238E27FC236}">
                  <a16:creationId xmlns:a16="http://schemas.microsoft.com/office/drawing/2014/main" id="{7E22EC05-3261-4C5E-80A1-B958392E2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724400" y="1755559"/>
              <a:ext cx="389138" cy="38913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A53C318-1CDA-43D0-BADF-CFD5EBE0BA70}"/>
                </a:ext>
              </a:extLst>
            </p:cNvPr>
            <p:cNvSpPr txBox="1"/>
            <p:nvPr/>
          </p:nvSpPr>
          <p:spPr>
            <a:xfrm>
              <a:off x="5113538" y="1755559"/>
              <a:ext cx="59203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Lastly, It Will Be Converted Into A Machine Code.</a:t>
              </a:r>
              <a:endParaRPr lang="en-IN" sz="2400" dirty="0"/>
            </a:p>
          </p:txBody>
        </p:sp>
      </p:grpSp>
      <p:pic>
        <p:nvPicPr>
          <p:cNvPr id="2050" name="Picture 2" descr="A Guide To Parsing: Algorithms And Terminology">
            <a:extLst>
              <a:ext uri="{FF2B5EF4-FFF2-40B4-BE49-F238E27FC236}">
                <a16:creationId xmlns:a16="http://schemas.microsoft.com/office/drawing/2014/main" id="{640543B3-FCEB-49B2-B49E-EDDF6B6CE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479" y="4678110"/>
            <a:ext cx="7251898" cy="131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736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AED4-8B9D-49AD-B854-8701F145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7126" y="426127"/>
            <a:ext cx="5830618" cy="757061"/>
          </a:xfrm>
        </p:spPr>
        <p:txBody>
          <a:bodyPr>
            <a:noAutofit/>
          </a:bodyPr>
          <a:lstStyle/>
          <a:p>
            <a:r>
              <a:rPr lang="en-US" sz="5400" dirty="0"/>
              <a:t>TECH STACK</a:t>
            </a:r>
            <a:endParaRPr lang="en-IN" sz="5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115E9-914C-4587-9063-1A754070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5255C5-E80B-469B-929A-6260E5A8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4</a:t>
            </a:fld>
            <a:endParaRPr lang="en-US" dirty="0"/>
          </a:p>
        </p:txBody>
      </p:sp>
      <p:pic>
        <p:nvPicPr>
          <p:cNvPr id="3074" name="Picture 2" descr="Will talking to AI voice assistants re-engineer our human conversations? --  GCN">
            <a:extLst>
              <a:ext uri="{FF2B5EF4-FFF2-40B4-BE49-F238E27FC236}">
                <a16:creationId xmlns:a16="http://schemas.microsoft.com/office/drawing/2014/main" id="{A6B8400C-06C1-4417-B2F5-7FC5058C1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716"/>
            <a:ext cx="4847577" cy="642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AA2684F-89C7-499E-8852-920A9CFBC683}"/>
              </a:ext>
            </a:extLst>
          </p:cNvPr>
          <p:cNvGrpSpPr/>
          <p:nvPr/>
        </p:nvGrpSpPr>
        <p:grpSpPr>
          <a:xfrm>
            <a:off x="5043996" y="1682496"/>
            <a:ext cx="4770268" cy="914400"/>
            <a:chOff x="5043996" y="1682496"/>
            <a:chExt cx="4770268" cy="914400"/>
          </a:xfrm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80BD7899-B962-4B19-B529-144CB02D2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43996" y="1682496"/>
              <a:ext cx="914400" cy="9144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73B6C1C-8F6A-4530-B023-13E42AB9343B}"/>
                </a:ext>
              </a:extLst>
            </p:cNvPr>
            <p:cNvSpPr txBox="1"/>
            <p:nvPr/>
          </p:nvSpPr>
          <p:spPr>
            <a:xfrm>
              <a:off x="5958396" y="1816530"/>
              <a:ext cx="38558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spc="300" dirty="0"/>
                <a:t>PYTHON</a:t>
              </a:r>
              <a:endParaRPr lang="en-IN" sz="3600" b="1" spc="3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AB085A-54D9-4D94-BF3E-905DF1D8F205}"/>
              </a:ext>
            </a:extLst>
          </p:cNvPr>
          <p:cNvGrpSpPr/>
          <p:nvPr/>
        </p:nvGrpSpPr>
        <p:grpSpPr>
          <a:xfrm>
            <a:off x="5043996" y="3215903"/>
            <a:ext cx="6888540" cy="914400"/>
            <a:chOff x="5043996" y="1682496"/>
            <a:chExt cx="6888540" cy="914400"/>
          </a:xfrm>
        </p:grpSpPr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592E8B6A-AAC5-4D91-AC1B-341203F0B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43996" y="1682496"/>
              <a:ext cx="914400" cy="914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D8B5EE-8BE4-49CB-ABEF-76729D10FBEF}"/>
                </a:ext>
              </a:extLst>
            </p:cNvPr>
            <p:cNvSpPr txBox="1"/>
            <p:nvPr/>
          </p:nvSpPr>
          <p:spPr>
            <a:xfrm>
              <a:off x="5958396" y="1816530"/>
              <a:ext cx="5974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spc="300" dirty="0"/>
                <a:t>Regex</a:t>
              </a:r>
              <a:endParaRPr lang="en-IN" sz="3600" b="1" spc="3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9967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414C-8CA0-4F67-BFEC-75F7D995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6526" y="506028"/>
            <a:ext cx="6993020" cy="4193988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OPERATIONS OF </a:t>
            </a:r>
            <a:br>
              <a:rPr lang="en-US" sz="6600" dirty="0"/>
            </a:br>
            <a:r>
              <a:rPr lang="en-US" sz="6600" dirty="0"/>
              <a:t>LIBRA</a:t>
            </a:r>
            <a:endParaRPr lang="en-IN" sz="6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F79E7-4718-4D66-B3B1-317C6594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8E1D13-8434-4868-A73D-BAA7810C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5</a:t>
            </a:fld>
            <a:endParaRPr lang="en-US" dirty="0"/>
          </a:p>
        </p:txBody>
      </p:sp>
      <p:pic>
        <p:nvPicPr>
          <p:cNvPr id="11" name="Picture 2" descr="What Benefits in a Personal Voice Assistant Technology | by Dominic  Beaulieu | Chatbots Journal">
            <a:extLst>
              <a:ext uri="{FF2B5EF4-FFF2-40B4-BE49-F238E27FC236}">
                <a16:creationId xmlns:a16="http://schemas.microsoft.com/office/drawing/2014/main" id="{6FDA6B7C-9800-48C9-A042-987A6C3D4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77"/>
            <a:ext cx="4609559" cy="637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77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414C-8CA0-4F67-BFEC-75F7D995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32" y="159796"/>
            <a:ext cx="5001936" cy="926473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MATHEMATICAL OPERATIONS</a:t>
            </a:r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F79E7-4718-4D66-B3B1-317C6594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8E1D13-8434-4868-A73D-BAA7810C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F5F8EB2-674B-4178-ACDB-234EFAB1CDF3}"/>
              </a:ext>
            </a:extLst>
          </p:cNvPr>
          <p:cNvGrpSpPr/>
          <p:nvPr/>
        </p:nvGrpSpPr>
        <p:grpSpPr>
          <a:xfrm>
            <a:off x="457201" y="1554921"/>
            <a:ext cx="10950605" cy="584775"/>
            <a:chOff x="457201" y="1808372"/>
            <a:chExt cx="11021626" cy="923208"/>
          </a:xfrm>
        </p:grpSpPr>
        <p:pic>
          <p:nvPicPr>
            <p:cNvPr id="5" name="Graphic 4" descr="Arrow Slight curve">
              <a:extLst>
                <a:ext uri="{FF2B5EF4-FFF2-40B4-BE49-F238E27FC236}">
                  <a16:creationId xmlns:a16="http://schemas.microsoft.com/office/drawing/2014/main" id="{83AC7854-4EF7-420D-A1CD-3FA7B6A42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1" y="1812775"/>
              <a:ext cx="457200" cy="4572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68776E-FD24-4D39-9ED4-904C8360C2D9}"/>
                </a:ext>
              </a:extLst>
            </p:cNvPr>
            <p:cNvSpPr txBox="1"/>
            <p:nvPr/>
          </p:nvSpPr>
          <p:spPr>
            <a:xfrm>
              <a:off x="1012054" y="1808372"/>
              <a:ext cx="10466773" cy="923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ADDITION</a:t>
              </a:r>
              <a:r>
                <a:rPr lang="en-US" sz="1600" dirty="0"/>
                <a:t> :- &gt;&gt;5+3</a:t>
              </a:r>
            </a:p>
            <a:p>
              <a:r>
                <a:rPr lang="en-US" sz="1600" dirty="0"/>
                <a:t>	           8</a:t>
              </a:r>
              <a:endParaRPr lang="en-IN" sz="16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365D2F-C563-4C1D-926E-A1DEDD6A8983}"/>
              </a:ext>
            </a:extLst>
          </p:cNvPr>
          <p:cNvGrpSpPr/>
          <p:nvPr/>
        </p:nvGrpSpPr>
        <p:grpSpPr>
          <a:xfrm>
            <a:off x="457201" y="2315960"/>
            <a:ext cx="10950605" cy="584775"/>
            <a:chOff x="457201" y="1808372"/>
            <a:chExt cx="11021626" cy="923208"/>
          </a:xfrm>
        </p:grpSpPr>
        <p:pic>
          <p:nvPicPr>
            <p:cNvPr id="14" name="Graphic 13" descr="Arrow Slight curve">
              <a:extLst>
                <a:ext uri="{FF2B5EF4-FFF2-40B4-BE49-F238E27FC236}">
                  <a16:creationId xmlns:a16="http://schemas.microsoft.com/office/drawing/2014/main" id="{12C143DA-521D-4059-B405-74BA15524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1" y="1812775"/>
              <a:ext cx="457200" cy="4572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150625-3D65-4D36-B17C-1BBE0889011B}"/>
                </a:ext>
              </a:extLst>
            </p:cNvPr>
            <p:cNvSpPr txBox="1"/>
            <p:nvPr/>
          </p:nvSpPr>
          <p:spPr>
            <a:xfrm>
              <a:off x="1012054" y="1808372"/>
              <a:ext cx="10466773" cy="923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SUBTRACTION</a:t>
              </a:r>
              <a:r>
                <a:rPr lang="en-US" sz="1600" dirty="0"/>
                <a:t> :- &gt;&gt;7-3</a:t>
              </a:r>
            </a:p>
            <a:p>
              <a:r>
                <a:rPr lang="en-US" sz="1600" dirty="0"/>
                <a:t>	                   4</a:t>
              </a:r>
              <a:endParaRPr lang="en-IN" sz="16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23068F1-6B20-49EC-B27C-859E034787EF}"/>
              </a:ext>
            </a:extLst>
          </p:cNvPr>
          <p:cNvGrpSpPr/>
          <p:nvPr/>
        </p:nvGrpSpPr>
        <p:grpSpPr>
          <a:xfrm>
            <a:off x="457201" y="3076999"/>
            <a:ext cx="10950605" cy="584775"/>
            <a:chOff x="457201" y="1808372"/>
            <a:chExt cx="11021626" cy="923208"/>
          </a:xfrm>
        </p:grpSpPr>
        <p:pic>
          <p:nvPicPr>
            <p:cNvPr id="17" name="Graphic 16" descr="Arrow Slight curve">
              <a:extLst>
                <a:ext uri="{FF2B5EF4-FFF2-40B4-BE49-F238E27FC236}">
                  <a16:creationId xmlns:a16="http://schemas.microsoft.com/office/drawing/2014/main" id="{82E63804-69A1-40A7-B5C9-9C11CF05B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1" y="1812775"/>
              <a:ext cx="457200" cy="4572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EBEAA1-16FA-4085-909F-FD444279AEB5}"/>
                </a:ext>
              </a:extLst>
            </p:cNvPr>
            <p:cNvSpPr txBox="1"/>
            <p:nvPr/>
          </p:nvSpPr>
          <p:spPr>
            <a:xfrm>
              <a:off x="1012054" y="1808372"/>
              <a:ext cx="10466773" cy="923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MULTIPLICATION</a:t>
              </a:r>
              <a:r>
                <a:rPr lang="en-US" sz="1600" dirty="0"/>
                <a:t> :- &gt;&gt;6*5</a:t>
              </a:r>
            </a:p>
            <a:p>
              <a:r>
                <a:rPr lang="en-US" sz="1600" dirty="0"/>
                <a:t>	                       30</a:t>
              </a:r>
              <a:endParaRPr lang="en-IN" sz="16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17A970C-ED3B-45BA-9139-9543DC04DA83}"/>
              </a:ext>
            </a:extLst>
          </p:cNvPr>
          <p:cNvGrpSpPr/>
          <p:nvPr/>
        </p:nvGrpSpPr>
        <p:grpSpPr>
          <a:xfrm>
            <a:off x="457201" y="3970091"/>
            <a:ext cx="10950605" cy="584775"/>
            <a:chOff x="457201" y="1808372"/>
            <a:chExt cx="11021626" cy="923208"/>
          </a:xfrm>
        </p:grpSpPr>
        <p:pic>
          <p:nvPicPr>
            <p:cNvPr id="20" name="Graphic 19" descr="Arrow Slight curve">
              <a:extLst>
                <a:ext uri="{FF2B5EF4-FFF2-40B4-BE49-F238E27FC236}">
                  <a16:creationId xmlns:a16="http://schemas.microsoft.com/office/drawing/2014/main" id="{63FB4AE7-2E6A-42BA-A186-FF70128F6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1" y="1812775"/>
              <a:ext cx="457200" cy="4572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0F567EC-37B5-472C-A775-8842DB6959BD}"/>
                </a:ext>
              </a:extLst>
            </p:cNvPr>
            <p:cNvSpPr txBox="1"/>
            <p:nvPr/>
          </p:nvSpPr>
          <p:spPr>
            <a:xfrm>
              <a:off x="1012054" y="1808372"/>
              <a:ext cx="10466773" cy="923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DIVISION</a:t>
              </a:r>
              <a:r>
                <a:rPr lang="en-US" sz="1600" dirty="0"/>
                <a:t> :- &gt;&gt;8/4</a:t>
              </a:r>
            </a:p>
            <a:p>
              <a:r>
                <a:rPr lang="en-US" sz="1600" dirty="0"/>
                <a:t>	         2</a:t>
              </a:r>
              <a:endParaRPr lang="en-IN" sz="16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27DAB2C-E5AE-4A10-B03F-C320CA02CE17}"/>
              </a:ext>
            </a:extLst>
          </p:cNvPr>
          <p:cNvGrpSpPr/>
          <p:nvPr/>
        </p:nvGrpSpPr>
        <p:grpSpPr>
          <a:xfrm>
            <a:off x="457201" y="4863183"/>
            <a:ext cx="10950605" cy="584775"/>
            <a:chOff x="457201" y="1808372"/>
            <a:chExt cx="11021626" cy="923208"/>
          </a:xfrm>
        </p:grpSpPr>
        <p:pic>
          <p:nvPicPr>
            <p:cNvPr id="23" name="Graphic 22" descr="Arrow Slight curve">
              <a:extLst>
                <a:ext uri="{FF2B5EF4-FFF2-40B4-BE49-F238E27FC236}">
                  <a16:creationId xmlns:a16="http://schemas.microsoft.com/office/drawing/2014/main" id="{22BF8510-EEAE-4EF1-8558-3116AF764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1" y="1812775"/>
              <a:ext cx="457200" cy="4572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DCC22C-8B4F-444C-9691-C4A4163C7D7D}"/>
                </a:ext>
              </a:extLst>
            </p:cNvPr>
            <p:cNvSpPr txBox="1"/>
            <p:nvPr/>
          </p:nvSpPr>
          <p:spPr>
            <a:xfrm>
              <a:off x="1012054" y="1808372"/>
              <a:ext cx="10466773" cy="923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MODULO</a:t>
              </a:r>
              <a:r>
                <a:rPr lang="en-US" sz="1600" dirty="0"/>
                <a:t> :- &gt;&gt;5%2</a:t>
              </a:r>
            </a:p>
            <a:p>
              <a:r>
                <a:rPr lang="en-US" sz="1600" dirty="0"/>
                <a:t>	          1</a:t>
              </a:r>
              <a:endParaRPr lang="en-IN" sz="16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D4895FB-9097-4D1F-8DF1-D7FB88E7B790}"/>
              </a:ext>
            </a:extLst>
          </p:cNvPr>
          <p:cNvGrpSpPr/>
          <p:nvPr/>
        </p:nvGrpSpPr>
        <p:grpSpPr>
          <a:xfrm>
            <a:off x="457201" y="5627010"/>
            <a:ext cx="10950605" cy="584775"/>
            <a:chOff x="457201" y="1808372"/>
            <a:chExt cx="11021626" cy="923208"/>
          </a:xfrm>
        </p:grpSpPr>
        <p:pic>
          <p:nvPicPr>
            <p:cNvPr id="26" name="Graphic 25" descr="Arrow Slight curve">
              <a:extLst>
                <a:ext uri="{FF2B5EF4-FFF2-40B4-BE49-F238E27FC236}">
                  <a16:creationId xmlns:a16="http://schemas.microsoft.com/office/drawing/2014/main" id="{BF7E4856-EA6D-4B45-96E9-3758C304A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1" y="1812775"/>
              <a:ext cx="457200" cy="4572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803DA57-ABE0-4C64-9957-144AE042FFFF}"/>
                </a:ext>
              </a:extLst>
            </p:cNvPr>
            <p:cNvSpPr txBox="1"/>
            <p:nvPr/>
          </p:nvSpPr>
          <p:spPr>
            <a:xfrm>
              <a:off x="1012054" y="1808372"/>
              <a:ext cx="10466773" cy="923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POWER</a:t>
              </a:r>
              <a:r>
                <a:rPr lang="en-US" sz="1600" dirty="0"/>
                <a:t> :- &gt;&gt;5^2</a:t>
              </a:r>
            </a:p>
            <a:p>
              <a:r>
                <a:rPr lang="en-US" sz="1600" dirty="0"/>
                <a:t>	      25</a:t>
              </a:r>
              <a:endParaRPr lang="en-I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7427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414C-8CA0-4F67-BFEC-75F7D995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32" y="204306"/>
            <a:ext cx="5001936" cy="440054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VARIABLES</a:t>
            </a:r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F79E7-4718-4D66-B3B1-317C6594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8E1D13-8434-4868-A73D-BAA7810C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8776E-FD24-4D39-9ED4-904C8360C2D9}"/>
              </a:ext>
            </a:extLst>
          </p:cNvPr>
          <p:cNvSpPr txBox="1"/>
          <p:nvPr/>
        </p:nvSpPr>
        <p:spPr>
          <a:xfrm>
            <a:off x="635617" y="1537166"/>
            <a:ext cx="98311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SYNTAX</a:t>
            </a:r>
            <a:r>
              <a:rPr lang="en-US" sz="4000" dirty="0"/>
              <a:t>:- </a:t>
            </a:r>
            <a:r>
              <a:rPr lang="en-IN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KEYWORD IDENTIFIER = &lt;expr&gt;</a:t>
            </a:r>
          </a:p>
          <a:p>
            <a:endParaRPr lang="en-IN" sz="4000" dirty="0"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4000" dirty="0">
                <a:latin typeface="Calibri" panose="020F0502020204030204" pitchFamily="34" charset="0"/>
                <a:cs typeface="Mangal" panose="02040503050203030202" pitchFamily="18" charset="0"/>
              </a:rPr>
              <a:t>&gt;&gt;var x=5</a:t>
            </a:r>
          </a:p>
          <a:p>
            <a:r>
              <a:rPr lang="en-IN" sz="4000" dirty="0">
                <a:latin typeface="Calibri" panose="020F0502020204030204" pitchFamily="34" charset="0"/>
                <a:cs typeface="Mangal" panose="02040503050203030202" pitchFamily="18" charset="0"/>
              </a:rPr>
              <a:t>&gt;&gt;x</a:t>
            </a:r>
          </a:p>
          <a:p>
            <a:r>
              <a:rPr lang="en-IN" sz="4000" dirty="0">
                <a:latin typeface="Calibri" panose="020F0502020204030204" pitchFamily="34" charset="0"/>
                <a:cs typeface="Mangal" panose="02040503050203030202" pitchFamily="18" charset="0"/>
              </a:rPr>
              <a:t>    5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666842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414C-8CA0-4F67-BFEC-75F7D995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788" y="148354"/>
            <a:ext cx="5930708" cy="1227515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COMPARISON </a:t>
            </a:r>
            <a:br>
              <a:rPr lang="en-US" sz="2800" dirty="0"/>
            </a:br>
            <a:r>
              <a:rPr lang="en-US" sz="2800" dirty="0"/>
              <a:t>&amp;</a:t>
            </a:r>
            <a:br>
              <a:rPr lang="en-US" sz="2800" dirty="0"/>
            </a:br>
            <a:r>
              <a:rPr lang="en-US" sz="2800" dirty="0"/>
              <a:t>LOGICAL OPERATORS</a:t>
            </a:r>
            <a:endParaRPr lang="en-IN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F79E7-4718-4D66-B3B1-317C6594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8E1D13-8434-4868-A73D-BAA7810C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F5F8EB2-674B-4178-ACDB-234EFAB1CDF3}"/>
              </a:ext>
            </a:extLst>
          </p:cNvPr>
          <p:cNvGrpSpPr/>
          <p:nvPr/>
        </p:nvGrpSpPr>
        <p:grpSpPr>
          <a:xfrm>
            <a:off x="457201" y="1792839"/>
            <a:ext cx="10950605" cy="584775"/>
            <a:chOff x="457201" y="1808372"/>
            <a:chExt cx="11021626" cy="923208"/>
          </a:xfrm>
        </p:grpSpPr>
        <p:pic>
          <p:nvPicPr>
            <p:cNvPr id="5" name="Graphic 4" descr="Arrow Slight curve">
              <a:extLst>
                <a:ext uri="{FF2B5EF4-FFF2-40B4-BE49-F238E27FC236}">
                  <a16:creationId xmlns:a16="http://schemas.microsoft.com/office/drawing/2014/main" id="{83AC7854-4EF7-420D-A1CD-3FA7B6A42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1" y="1812775"/>
              <a:ext cx="457200" cy="4572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68776E-FD24-4D39-9ED4-904C8360C2D9}"/>
                </a:ext>
              </a:extLst>
            </p:cNvPr>
            <p:cNvSpPr txBox="1"/>
            <p:nvPr/>
          </p:nvSpPr>
          <p:spPr>
            <a:xfrm>
              <a:off x="1012054" y="1808372"/>
              <a:ext cx="10466773" cy="923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EQUAL</a:t>
              </a:r>
              <a:r>
                <a:rPr lang="en-US" sz="1600" dirty="0"/>
                <a:t> :- &gt;&gt;5==3</a:t>
              </a:r>
            </a:p>
            <a:p>
              <a:r>
                <a:rPr lang="en-US" sz="1600" dirty="0"/>
                <a:t>	     FALSE</a:t>
              </a:r>
              <a:endParaRPr lang="en-IN" sz="16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365D2F-C563-4C1D-926E-A1DEDD6A8983}"/>
              </a:ext>
            </a:extLst>
          </p:cNvPr>
          <p:cNvGrpSpPr/>
          <p:nvPr/>
        </p:nvGrpSpPr>
        <p:grpSpPr>
          <a:xfrm>
            <a:off x="457201" y="2652641"/>
            <a:ext cx="10950605" cy="584775"/>
            <a:chOff x="457201" y="1808372"/>
            <a:chExt cx="11021626" cy="923208"/>
          </a:xfrm>
        </p:grpSpPr>
        <p:pic>
          <p:nvPicPr>
            <p:cNvPr id="14" name="Graphic 13" descr="Arrow Slight curve">
              <a:extLst>
                <a:ext uri="{FF2B5EF4-FFF2-40B4-BE49-F238E27FC236}">
                  <a16:creationId xmlns:a16="http://schemas.microsoft.com/office/drawing/2014/main" id="{12C143DA-521D-4059-B405-74BA15524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1" y="1812775"/>
              <a:ext cx="457200" cy="4572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150625-3D65-4D36-B17C-1BBE0889011B}"/>
                </a:ext>
              </a:extLst>
            </p:cNvPr>
            <p:cNvSpPr txBox="1"/>
            <p:nvPr/>
          </p:nvSpPr>
          <p:spPr>
            <a:xfrm>
              <a:off x="1012054" y="1808372"/>
              <a:ext cx="10466773" cy="923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LESS THAN</a:t>
              </a:r>
              <a:r>
                <a:rPr lang="en-US" sz="1600" dirty="0"/>
                <a:t> :- &gt;&gt;1&lt;3</a:t>
              </a:r>
            </a:p>
            <a:p>
              <a:r>
                <a:rPr lang="en-US" sz="1600" dirty="0"/>
                <a:t>	             TRUE</a:t>
              </a:r>
              <a:endParaRPr lang="en-IN" sz="16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23068F1-6B20-49EC-B27C-859E034787EF}"/>
              </a:ext>
            </a:extLst>
          </p:cNvPr>
          <p:cNvGrpSpPr/>
          <p:nvPr/>
        </p:nvGrpSpPr>
        <p:grpSpPr>
          <a:xfrm>
            <a:off x="457201" y="3576681"/>
            <a:ext cx="10950605" cy="584775"/>
            <a:chOff x="457201" y="1808372"/>
            <a:chExt cx="11021626" cy="923208"/>
          </a:xfrm>
        </p:grpSpPr>
        <p:pic>
          <p:nvPicPr>
            <p:cNvPr id="17" name="Graphic 16" descr="Arrow Slight curve">
              <a:extLst>
                <a:ext uri="{FF2B5EF4-FFF2-40B4-BE49-F238E27FC236}">
                  <a16:creationId xmlns:a16="http://schemas.microsoft.com/office/drawing/2014/main" id="{82E63804-69A1-40A7-B5C9-9C11CF05B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1" y="1812775"/>
              <a:ext cx="457200" cy="4572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EBEAA1-16FA-4085-909F-FD444279AEB5}"/>
                </a:ext>
              </a:extLst>
            </p:cNvPr>
            <p:cNvSpPr txBox="1"/>
            <p:nvPr/>
          </p:nvSpPr>
          <p:spPr>
            <a:xfrm>
              <a:off x="1012054" y="1808372"/>
              <a:ext cx="10466773" cy="923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GREATER THAN</a:t>
              </a:r>
              <a:r>
                <a:rPr lang="en-US" sz="1600" dirty="0"/>
                <a:t> :- &gt;&gt;6&gt;5</a:t>
              </a:r>
            </a:p>
            <a:p>
              <a:r>
                <a:rPr lang="en-US" sz="1600" dirty="0"/>
                <a:t>	                     TRUE</a:t>
              </a:r>
              <a:endParaRPr lang="en-IN" sz="16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17A970C-ED3B-45BA-9139-9543DC04DA83}"/>
              </a:ext>
            </a:extLst>
          </p:cNvPr>
          <p:cNvGrpSpPr/>
          <p:nvPr/>
        </p:nvGrpSpPr>
        <p:grpSpPr>
          <a:xfrm>
            <a:off x="457201" y="4469334"/>
            <a:ext cx="10950605" cy="584775"/>
            <a:chOff x="457201" y="1808372"/>
            <a:chExt cx="11021626" cy="923208"/>
          </a:xfrm>
        </p:grpSpPr>
        <p:pic>
          <p:nvPicPr>
            <p:cNvPr id="20" name="Graphic 19" descr="Arrow Slight curve">
              <a:extLst>
                <a:ext uri="{FF2B5EF4-FFF2-40B4-BE49-F238E27FC236}">
                  <a16:creationId xmlns:a16="http://schemas.microsoft.com/office/drawing/2014/main" id="{63FB4AE7-2E6A-42BA-A186-FF70128F6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1" y="1812775"/>
              <a:ext cx="457200" cy="4572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0F567EC-37B5-472C-A775-8842DB6959BD}"/>
                </a:ext>
              </a:extLst>
            </p:cNvPr>
            <p:cNvSpPr txBox="1"/>
            <p:nvPr/>
          </p:nvSpPr>
          <p:spPr>
            <a:xfrm>
              <a:off x="1012054" y="1808372"/>
              <a:ext cx="10466773" cy="923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LESS THAN EQUAL TO</a:t>
              </a:r>
              <a:r>
                <a:rPr lang="en-US" sz="1600" dirty="0"/>
                <a:t> :- &gt;&gt;8&lt;=8</a:t>
              </a:r>
            </a:p>
            <a:p>
              <a:r>
                <a:rPr lang="en-US" sz="1600" dirty="0"/>
                <a:t>	         	               TRUE</a:t>
              </a:r>
              <a:endParaRPr lang="en-IN" sz="16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27DAB2C-E5AE-4A10-B03F-C320CA02CE17}"/>
              </a:ext>
            </a:extLst>
          </p:cNvPr>
          <p:cNvGrpSpPr/>
          <p:nvPr/>
        </p:nvGrpSpPr>
        <p:grpSpPr>
          <a:xfrm>
            <a:off x="457201" y="5271877"/>
            <a:ext cx="10950605" cy="584775"/>
            <a:chOff x="457201" y="1808372"/>
            <a:chExt cx="11021626" cy="923208"/>
          </a:xfrm>
        </p:grpSpPr>
        <p:pic>
          <p:nvPicPr>
            <p:cNvPr id="23" name="Graphic 22" descr="Arrow Slight curve">
              <a:extLst>
                <a:ext uri="{FF2B5EF4-FFF2-40B4-BE49-F238E27FC236}">
                  <a16:creationId xmlns:a16="http://schemas.microsoft.com/office/drawing/2014/main" id="{22BF8510-EEAE-4EF1-8558-3116AF764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1" y="1812775"/>
              <a:ext cx="457200" cy="4572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DCC22C-8B4F-444C-9691-C4A4163C7D7D}"/>
                </a:ext>
              </a:extLst>
            </p:cNvPr>
            <p:cNvSpPr txBox="1"/>
            <p:nvPr/>
          </p:nvSpPr>
          <p:spPr>
            <a:xfrm>
              <a:off x="1012054" y="1808372"/>
              <a:ext cx="10466773" cy="923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GREATER THAN EQUAL TO</a:t>
              </a:r>
              <a:r>
                <a:rPr lang="en-US" sz="1600" dirty="0"/>
                <a:t> :- &gt;&gt;1&gt;=2</a:t>
              </a:r>
            </a:p>
            <a:p>
              <a:r>
                <a:rPr lang="en-US" sz="1600" dirty="0"/>
                <a:t>	          		       FALSE</a:t>
              </a:r>
              <a:endParaRPr lang="en-I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09267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414C-8CA0-4F67-BFEC-75F7D995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4718" y="82296"/>
            <a:ext cx="5770910" cy="1145100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CONDITIONAL STATEMENTS</a:t>
            </a:r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F79E7-4718-4D66-B3B1-317C6594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8E1D13-8434-4868-A73D-BAA7810C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8776E-FD24-4D39-9ED4-904C8360C2D9}"/>
              </a:ext>
            </a:extLst>
          </p:cNvPr>
          <p:cNvSpPr txBox="1"/>
          <p:nvPr/>
        </p:nvSpPr>
        <p:spPr>
          <a:xfrm>
            <a:off x="635617" y="1537166"/>
            <a:ext cx="9831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If_expr</a:t>
            </a:r>
            <a:r>
              <a:rPr lang="en-US" sz="2400" dirty="0"/>
              <a:t>:</a:t>
            </a:r>
          </a:p>
          <a:p>
            <a:r>
              <a:rPr lang="en-US" sz="2400" dirty="0"/>
              <a:t>	&gt;&gt; if 4==4 then 8</a:t>
            </a:r>
          </a:p>
          <a:p>
            <a:r>
              <a:rPr lang="en-US" sz="2400" dirty="0"/>
              <a:t>	      8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066A8B-34E2-48B0-B465-65BBB30668E9}"/>
              </a:ext>
            </a:extLst>
          </p:cNvPr>
          <p:cNvSpPr txBox="1"/>
          <p:nvPr/>
        </p:nvSpPr>
        <p:spPr>
          <a:xfrm>
            <a:off x="635615" y="2920177"/>
            <a:ext cx="9831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else_expr</a:t>
            </a:r>
            <a:r>
              <a:rPr lang="en-US" sz="2400" dirty="0"/>
              <a:t>:</a:t>
            </a:r>
          </a:p>
          <a:p>
            <a:r>
              <a:rPr lang="en-US" sz="2400" dirty="0"/>
              <a:t>	&gt;&gt; if 8==4 then 8 else 4</a:t>
            </a:r>
          </a:p>
          <a:p>
            <a:r>
              <a:rPr lang="en-US" sz="2400" dirty="0"/>
              <a:t>	      4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344762-C985-47BB-B3BD-0F1D508734EB}"/>
              </a:ext>
            </a:extLst>
          </p:cNvPr>
          <p:cNvSpPr txBox="1"/>
          <p:nvPr/>
        </p:nvSpPr>
        <p:spPr>
          <a:xfrm>
            <a:off x="635616" y="4415011"/>
            <a:ext cx="98311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elsif_expr</a:t>
            </a:r>
            <a:r>
              <a:rPr lang="en-US" sz="2400" dirty="0"/>
              <a:t>:</a:t>
            </a:r>
          </a:p>
          <a:p>
            <a:r>
              <a:rPr lang="en-US" sz="2400" dirty="0"/>
              <a:t>	&gt;&gt; if 4==4 then 8 </a:t>
            </a:r>
            <a:r>
              <a:rPr lang="en-US" sz="2400" dirty="0" err="1"/>
              <a:t>elsif</a:t>
            </a:r>
            <a:r>
              <a:rPr lang="en-US" sz="2400" dirty="0"/>
              <a:t> 8&gt;4 then 4 else 2</a:t>
            </a:r>
          </a:p>
          <a:p>
            <a:r>
              <a:rPr lang="en-US" sz="2400" dirty="0"/>
              <a:t>	      8</a:t>
            </a:r>
          </a:p>
          <a:p>
            <a:r>
              <a:rPr lang="en-US" sz="2400" dirty="0"/>
              <a:t>	      4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5943874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C51EB17-D597-42E7-995C-18B75FCBF2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E43E0E-1DE3-4D32-85EB-739731B9E7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B9123E8-1B6B-49B5-873D-A8D01C369B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Gradient rise design</Template>
  <TotalTime>216</TotalTime>
  <Words>401</Words>
  <Application>Microsoft Office PowerPoint</Application>
  <PresentationFormat>Widescreen</PresentationFormat>
  <Paragraphs>94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</vt:lpstr>
      <vt:lpstr>Avenir Next LT Pro</vt:lpstr>
      <vt:lpstr>Avenir Next LT Pro Light</vt:lpstr>
      <vt:lpstr>Calibri</vt:lpstr>
      <vt:lpstr>GradientRiseVTI</vt:lpstr>
      <vt:lpstr>LIBRA the programming language</vt:lpstr>
      <vt:lpstr> PROGRAMMING          LANGUAGE</vt:lpstr>
      <vt:lpstr>HOW PROGRAMMING LANGUAGE WORKS?</vt:lpstr>
      <vt:lpstr>TECH STACK</vt:lpstr>
      <vt:lpstr>OPERATIONS OF  LIBRA</vt:lpstr>
      <vt:lpstr>MATHEMATICAL OPERATIONS</vt:lpstr>
      <vt:lpstr>VARIABLES</vt:lpstr>
      <vt:lpstr>COMPARISON  &amp; LOGICAL OPERATORS</vt:lpstr>
      <vt:lpstr>CONDITIONAL STATEMENTS</vt:lpstr>
      <vt:lpstr>LOOPS</vt:lpstr>
      <vt:lpstr>FUNCTIONS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</dc:title>
  <dc:creator>shivam sharma</dc:creator>
  <cp:lastModifiedBy>shivam sharma</cp:lastModifiedBy>
  <cp:revision>7</cp:revision>
  <dcterms:created xsi:type="dcterms:W3CDTF">2021-10-05T13:12:01Z</dcterms:created>
  <dcterms:modified xsi:type="dcterms:W3CDTF">2022-01-13T07:30:45Z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