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44" autoAdjust="0"/>
  </p:normalViewPr>
  <p:slideViewPr>
    <p:cSldViewPr snapToGrid="0">
      <p:cViewPr varScale="1">
        <p:scale>
          <a:sx n="66" d="100"/>
          <a:sy n="66" d="100"/>
        </p:scale>
        <p:origin x="8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hivamsharma95219@gmail.com"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err="1">
                <a:latin typeface="Aptos"/>
              </a:rPr>
              <a:t>PROJECT</a:t>
            </a:r>
            <a:r>
              <a:rPr lang="en-US" sz="5100" b="1" cap="all" dirty="0">
                <a:latin typeface="Aptos"/>
              </a:rPr>
              <a:t> TITLE:</a:t>
            </a:r>
            <a:br>
              <a:rPr lang="en-US" sz="5100" b="1" cap="all" dirty="0">
                <a:latin typeface="Aptos"/>
              </a:rPr>
            </a:br>
            <a:r>
              <a:rPr lang="en-US" sz="2400" dirty="0"/>
              <a:t>Real-Time Air Quality Impact Prediction from Urban Bike Usage</a:t>
            </a:r>
            <a:endParaRPr lang="en-US" sz="2400" dirty="0">
              <a:latin typeface="Aptos"/>
            </a:endParaRPr>
          </a:p>
          <a:p>
            <a:pPr algn="l"/>
            <a:endParaRPr lang="en-US" sz="5100" b="1" kern="1200" dirty="0"/>
          </a:p>
        </p:txBody>
      </p:sp>
      <p:sp>
        <p:nvSpPr>
          <p:cNvPr id="3" name="Subtitle 2"/>
          <p:cNvSpPr>
            <a:spLocks noGrp="1"/>
          </p:cNvSpPr>
          <p:nvPr>
            <p:ph type="subTitle" idx="1"/>
          </p:nvPr>
        </p:nvSpPr>
        <p:spPr>
          <a:xfrm>
            <a:off x="599609" y="3065892"/>
            <a:ext cx="4171994" cy="379147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shivam  sharma</a:t>
            </a:r>
          </a:p>
          <a:p>
            <a:pPr algn="l">
              <a:spcAft>
                <a:spcPts val="600"/>
              </a:spcAft>
            </a:pPr>
            <a:r>
              <a:rPr lang="en-US" sz="1600" b="1" cap="all" dirty="0"/>
              <a:t>College Name:  </a:t>
            </a:r>
            <a:r>
              <a:rPr lang="en-US" sz="1600" b="1" cap="all" dirty="0" err="1"/>
              <a:t>s.m</a:t>
            </a:r>
            <a:r>
              <a:rPr lang="en-US" sz="1600" b="1" cap="all" dirty="0"/>
              <a:t> Shetty collage</a:t>
            </a:r>
          </a:p>
          <a:p>
            <a:pPr algn="l">
              <a:spcAft>
                <a:spcPts val="600"/>
              </a:spcAft>
            </a:pPr>
            <a:r>
              <a:rPr lang="en-US" sz="1600" b="1" cap="all" dirty="0"/>
              <a:t>Department:    it</a:t>
            </a:r>
          </a:p>
          <a:p>
            <a:pPr algn="l">
              <a:spcAft>
                <a:spcPts val="600"/>
              </a:spcAft>
            </a:pPr>
            <a:r>
              <a:rPr lang="en-US" sz="1600" b="1" cap="all" dirty="0"/>
              <a:t>Email ID: </a:t>
            </a:r>
          </a:p>
          <a:p>
            <a:pPr algn="l">
              <a:spcAft>
                <a:spcPts val="600"/>
              </a:spcAft>
            </a:pPr>
            <a:r>
              <a:rPr lang="en-US" sz="1600" b="1" cap="all" dirty="0"/>
              <a:t>  </a:t>
            </a:r>
            <a:r>
              <a:rPr lang="en-IN" sz="1600" b="1" dirty="0">
                <a:hlinkClick r:id="rId2"/>
              </a:rPr>
              <a:t>shivamsharma95219@gmail.com</a:t>
            </a:r>
            <a:endParaRPr lang="en-IN" sz="1600" b="1" dirty="0"/>
          </a:p>
          <a:p>
            <a:pPr algn="l">
              <a:spcAft>
                <a:spcPts val="600"/>
              </a:spcAft>
            </a:pPr>
            <a:r>
              <a:rPr lang="en-US" sz="1600" b="1" cap="all" dirty="0"/>
              <a:t>AICTE Student ID:   </a:t>
            </a:r>
          </a:p>
          <a:p>
            <a:pPr algn="l">
              <a:spcAft>
                <a:spcPts val="600"/>
              </a:spcAft>
            </a:pPr>
            <a:r>
              <a:rPr lang="en-US" sz="1600" b="1" cap="all" dirty="0"/>
              <a:t>  STU6736a5150e5651731634453</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3"/>
          <a:stretch>
            <a:fillRect/>
          </a:stretch>
        </p:blipFill>
        <p:spPr>
          <a:xfrm>
            <a:off x="5839861" y="557360"/>
            <a:ext cx="5210251" cy="5632704"/>
          </a:xfrm>
          <a:prstGeom prst="rect">
            <a:avLst/>
          </a:prstGeom>
        </p:spPr>
      </p:pic>
      <p:pic>
        <p:nvPicPr>
          <p:cNvPr id="8" name="Picture 7">
            <a:extLst>
              <a:ext uri="{FF2B5EF4-FFF2-40B4-BE49-F238E27FC236}">
                <a16:creationId xmlns:a16="http://schemas.microsoft.com/office/drawing/2014/main" id="{590AAD79-BBFE-97A3-3F6C-9E449241E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2536" y="557358"/>
            <a:ext cx="5217576" cy="563270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6676" y="486959"/>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3"/>
            <a:ext cx="10515600" cy="4747187"/>
          </a:xfrm>
        </p:spPr>
        <p:txBody>
          <a:bodyPr vert="horz" lIns="91440" tIns="45720" rIns="91440" bIns="45720" rtlCol="0" anchor="t">
            <a:normAutofit/>
          </a:bodyPr>
          <a:lstStyle/>
          <a:p>
            <a:pPr marL="0" indent="0">
              <a:buNone/>
            </a:pPr>
            <a:r>
              <a:rPr lang="en-US" sz="1600" dirty="0"/>
              <a:t>The data used in this project was primarily sourced from city bike-sharing systems, providing detailed records of bike rentals and returns. Real-time and historical air quality data were obtained from environmental monitoring agencies, such as the Environmental Protection Agency, which tracks pollutants like PM2.5 and NO2 across urban areas. Weather data, including temperature, humidity, and wind speed, were accessed through national weather service APIs to account for environmental factors affecting air quality. Additionally, traffic flow and congestion information were collected from local traffic management authorities to better understand vehicular impact on pollution levels. The methodology and analysis were guided by key research studies, including Smith and Lee’s work on the impact of bike sharing on urban air quality, and Zhao et al.’s exploration of machine learning techniques for pollution prediction. These sources collectively provided a comprehensive foundation for developing and validating the predictive model.</a:t>
            </a:r>
            <a:endParaRPr lang="en-IN" sz="1600" dirty="0">
              <a:latin typeface="Franklin Gothic Book"/>
            </a:endParaRPr>
          </a:p>
          <a:p>
            <a:pPr marL="0" indent="0">
              <a:buNone/>
            </a:pPr>
            <a:endParaRPr lang="en-IN" sz="14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IN" sz="2200" dirty="0">
                <a:latin typeface="Franklin Gothic Book"/>
              </a:rPr>
              <a:t>Example: </a:t>
            </a:r>
            <a:r>
              <a:rPr lang="en-US" sz="1600" dirty="0"/>
              <a:t>  </a:t>
            </a:r>
          </a:p>
          <a:p>
            <a:pPr>
              <a:buNone/>
            </a:pPr>
            <a:r>
              <a:rPr lang="en-US" sz="1600" dirty="0"/>
              <a:t>    With the rise in environmental concerns and the push toward sustainable transport, many cities are promoting </a:t>
            </a:r>
            <a:r>
              <a:rPr lang="en-US" sz="1600" b="1" dirty="0"/>
              <a:t>bike-sharing programs</a:t>
            </a:r>
            <a:r>
              <a:rPr lang="en-US" sz="1600" dirty="0"/>
              <a:t> as a cleaner alternative to motor vehicles. However, the relationship between increased bike usage and </a:t>
            </a:r>
            <a:r>
              <a:rPr lang="en-US" sz="1600" b="1" dirty="0"/>
              <a:t>real-time air quality improvements</a:t>
            </a:r>
            <a:r>
              <a:rPr lang="en-US" sz="1600" dirty="0"/>
              <a:t> remains an under-explored area.</a:t>
            </a:r>
          </a:p>
          <a:p>
            <a:r>
              <a:rPr lang="en-US" sz="1600" dirty="0"/>
              <a:t>City planners and environmental scientists are interested in understanding how shifting more commuters from cars to bikes affects urban air quality metrics, especially during peak hours in traffic-heavy zones.</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1007364" y="169968"/>
            <a:ext cx="10515600" cy="1410590"/>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542426" y="1677373"/>
            <a:ext cx="10515600" cy="5350594"/>
          </a:xfrm>
        </p:spPr>
        <p:txBody>
          <a:bodyPr vert="horz" lIns="91440" tIns="45720" rIns="91440" bIns="45720" rtlCol="0">
            <a:normAutofit/>
          </a:bodyPr>
          <a:lstStyle/>
          <a:p>
            <a:pPr>
              <a:buNone/>
            </a:pPr>
            <a:r>
              <a:rPr lang="en-IN" sz="1200" b="1" dirty="0"/>
              <a:t>1. Data Sources:</a:t>
            </a:r>
            <a:endParaRPr lang="en-IN" sz="1200" dirty="0"/>
          </a:p>
          <a:p>
            <a:pPr>
              <a:buFont typeface="Arial" panose="020B0604020202020204" pitchFamily="34" charset="0"/>
              <a:buChar char="•"/>
            </a:pPr>
            <a:r>
              <a:rPr lang="en-IN" sz="1200" dirty="0"/>
              <a:t>Bike usage (hourly rentals/returns)</a:t>
            </a:r>
          </a:p>
          <a:p>
            <a:pPr>
              <a:buFont typeface="Arial" panose="020B0604020202020204" pitchFamily="34" charset="0"/>
              <a:buChar char="•"/>
            </a:pPr>
            <a:r>
              <a:rPr lang="en-IN" sz="1200" dirty="0"/>
              <a:t>Air quality data (PM2.5, NO2, etc.)</a:t>
            </a:r>
          </a:p>
          <a:p>
            <a:pPr>
              <a:buFont typeface="Arial" panose="020B0604020202020204" pitchFamily="34" charset="0"/>
              <a:buChar char="•"/>
            </a:pPr>
            <a:r>
              <a:rPr lang="en-IN" sz="1200" dirty="0"/>
              <a:t>Weather info (temperature, wind, humidity)</a:t>
            </a:r>
          </a:p>
          <a:p>
            <a:pPr>
              <a:buFont typeface="Arial" panose="020B0604020202020204" pitchFamily="34" charset="0"/>
              <a:buChar char="•"/>
            </a:pPr>
            <a:r>
              <a:rPr lang="en-IN" sz="1200" dirty="0"/>
              <a:t>Traffic and geolocation data</a:t>
            </a:r>
          </a:p>
          <a:p>
            <a:pPr>
              <a:buNone/>
            </a:pPr>
            <a:r>
              <a:rPr lang="en-IN" sz="1200" b="1" dirty="0"/>
              <a:t>2. Data Processing:</a:t>
            </a:r>
            <a:endParaRPr lang="en-IN" sz="1200" dirty="0"/>
          </a:p>
          <a:p>
            <a:pPr>
              <a:buFont typeface="Arial" panose="020B0604020202020204" pitchFamily="34" charset="0"/>
              <a:buChar char="•"/>
            </a:pPr>
            <a:r>
              <a:rPr lang="en-IN" sz="1200" dirty="0"/>
              <a:t>Merge and clean data</a:t>
            </a:r>
          </a:p>
          <a:p>
            <a:pPr>
              <a:buFont typeface="Arial" panose="020B0604020202020204" pitchFamily="34" charset="0"/>
              <a:buChar char="•"/>
            </a:pPr>
            <a:r>
              <a:rPr lang="en-IN" sz="1200" dirty="0"/>
              <a:t>Create features like time, location, and lag AQI values</a:t>
            </a:r>
          </a:p>
          <a:p>
            <a:pPr>
              <a:buFont typeface="Arial" panose="020B0604020202020204" pitchFamily="34" charset="0"/>
              <a:buChar char="•"/>
            </a:pPr>
            <a:r>
              <a:rPr lang="en-IN" sz="1200" dirty="0"/>
              <a:t>Calculate bike-to-traffic ratios</a:t>
            </a:r>
          </a:p>
          <a:p>
            <a:pPr>
              <a:buNone/>
            </a:pPr>
            <a:r>
              <a:rPr lang="en-IN" sz="1200" b="1" dirty="0"/>
              <a:t>3. </a:t>
            </a:r>
            <a:r>
              <a:rPr lang="en-IN" sz="1200" b="1" dirty="0" err="1"/>
              <a:t>Modeling</a:t>
            </a:r>
            <a:r>
              <a:rPr lang="en-IN" sz="1200" b="1" dirty="0"/>
              <a:t>:</a:t>
            </a:r>
            <a:endParaRPr lang="en-IN" sz="1200" dirty="0"/>
          </a:p>
          <a:p>
            <a:pPr>
              <a:buFont typeface="Arial" panose="020B0604020202020204" pitchFamily="34" charset="0"/>
              <a:buChar char="•"/>
            </a:pPr>
            <a:r>
              <a:rPr lang="en-IN" sz="1200" dirty="0"/>
              <a:t>Use ML models (e.g., Random Forest, LSTM)</a:t>
            </a:r>
          </a:p>
          <a:p>
            <a:pPr>
              <a:buFont typeface="Arial" panose="020B0604020202020204" pitchFamily="34" charset="0"/>
              <a:buChar char="•"/>
            </a:pPr>
            <a:r>
              <a:rPr lang="en-IN" sz="1200" dirty="0"/>
              <a:t>Train to predict AQI based on input features</a:t>
            </a:r>
          </a:p>
          <a:p>
            <a:pPr>
              <a:buFont typeface="Arial" panose="020B0604020202020204" pitchFamily="34" charset="0"/>
              <a:buChar char="•"/>
            </a:pPr>
            <a:r>
              <a:rPr lang="en-IN" sz="1200" dirty="0"/>
              <a:t>Evaluate using MAE, RMSE</a:t>
            </a:r>
          </a:p>
          <a:p>
            <a:pPr>
              <a:buNone/>
            </a:pPr>
            <a:r>
              <a:rPr lang="en-IN" sz="1200" b="1" dirty="0"/>
              <a:t>4. Deployment:</a:t>
            </a:r>
            <a:endParaRPr lang="en-IN" sz="1200" dirty="0"/>
          </a:p>
          <a:p>
            <a:pPr>
              <a:buFont typeface="Arial" panose="020B0604020202020204" pitchFamily="34" charset="0"/>
              <a:buChar char="•"/>
            </a:pPr>
            <a:r>
              <a:rPr lang="en-IN" sz="1200" dirty="0"/>
              <a:t>Deploy model via cloud</a:t>
            </a:r>
          </a:p>
          <a:p>
            <a:pPr>
              <a:buFont typeface="Arial" panose="020B0604020202020204" pitchFamily="34" charset="0"/>
              <a:buChar char="•"/>
            </a:pPr>
            <a:r>
              <a:rPr lang="en-IN" sz="1200" dirty="0"/>
              <a:t>Create a dashboard for monitoring and alerts</a:t>
            </a:r>
          </a:p>
          <a:p>
            <a:pPr>
              <a:buNone/>
            </a:pPr>
            <a:r>
              <a:rPr lang="en-IN" sz="1200" b="1" dirty="0"/>
              <a:t>5. Feedback Loop:</a:t>
            </a:r>
            <a:endParaRPr lang="en-IN" sz="1200" dirty="0"/>
          </a:p>
          <a:p>
            <a:pPr>
              <a:buFont typeface="Arial" panose="020B0604020202020204" pitchFamily="34" charset="0"/>
              <a:buChar char="•"/>
            </a:pPr>
            <a:r>
              <a:rPr lang="en-IN" sz="1200" dirty="0"/>
              <a:t>Continuously update the model using new data</a:t>
            </a:r>
          </a:p>
          <a:p>
            <a:pPr marL="0" indent="0">
              <a:spcBef>
                <a:spcPct val="20000"/>
              </a:spcBef>
              <a:spcAft>
                <a:spcPts val="600"/>
              </a:spcAft>
              <a:buNone/>
            </a:pPr>
            <a:endParaRPr lang="en-GB" sz="18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656328"/>
          </a:xfrm>
        </p:spPr>
        <p:txBody>
          <a:bodyPr vert="horz" lIns="91440" tIns="45720" rIns="91440" bIns="45720" rtlCol="0">
            <a:normAutofit fontScale="70000" lnSpcReduction="20000"/>
          </a:bodyPr>
          <a:lstStyle/>
          <a:p>
            <a:pPr marL="342900" indent="-342900">
              <a:buAutoNum type="arabicPeriod"/>
            </a:pPr>
            <a:r>
              <a:rPr lang="en-US" sz="1800" b="1" dirty="0"/>
              <a:t>Input Layer</a:t>
            </a:r>
          </a:p>
          <a:p>
            <a:pPr marL="0" indent="0">
              <a:buNone/>
            </a:pPr>
            <a:r>
              <a:rPr lang="en-US" sz="1800" dirty="0"/>
              <a:t>Collects data from:</a:t>
            </a:r>
          </a:p>
          <a:p>
            <a:pPr>
              <a:buFont typeface="Arial" panose="020B0604020202020204" pitchFamily="34" charset="0"/>
              <a:buChar char="•"/>
            </a:pPr>
            <a:r>
              <a:rPr lang="en-US" sz="1800" dirty="0"/>
              <a:t>Bike rental logs</a:t>
            </a:r>
          </a:p>
          <a:p>
            <a:pPr>
              <a:buFont typeface="Arial" panose="020B0604020202020204" pitchFamily="34" charset="0"/>
              <a:buChar char="•"/>
            </a:pPr>
            <a:r>
              <a:rPr lang="en-US" sz="1800" dirty="0"/>
              <a:t>Air quality sensors</a:t>
            </a:r>
          </a:p>
          <a:p>
            <a:pPr>
              <a:buFont typeface="Arial" panose="020B0604020202020204" pitchFamily="34" charset="0"/>
              <a:buChar char="•"/>
            </a:pPr>
            <a:r>
              <a:rPr lang="en-US" sz="1800" dirty="0"/>
              <a:t>Weather APIs</a:t>
            </a:r>
          </a:p>
          <a:p>
            <a:pPr>
              <a:buFont typeface="Arial" panose="020B0604020202020204" pitchFamily="34" charset="0"/>
              <a:buChar char="•"/>
            </a:pPr>
            <a:r>
              <a:rPr lang="en-US" sz="1800" dirty="0"/>
              <a:t>Traffic data sources</a:t>
            </a:r>
          </a:p>
          <a:p>
            <a:pPr>
              <a:buNone/>
            </a:pPr>
            <a:r>
              <a:rPr lang="en-US" sz="1800" b="1" dirty="0"/>
              <a:t>2. Data Preprocessing</a:t>
            </a:r>
            <a:endParaRPr lang="en-US" sz="1800" dirty="0"/>
          </a:p>
          <a:p>
            <a:pPr>
              <a:buFont typeface="Arial" panose="020B0604020202020204" pitchFamily="34" charset="0"/>
              <a:buChar char="•"/>
            </a:pPr>
            <a:r>
              <a:rPr lang="en-US" sz="1800" dirty="0"/>
              <a:t>Clean and normalize data</a:t>
            </a:r>
          </a:p>
          <a:p>
            <a:pPr>
              <a:buFont typeface="Arial" panose="020B0604020202020204" pitchFamily="34" charset="0"/>
              <a:buChar char="•"/>
            </a:pPr>
            <a:r>
              <a:rPr lang="en-US" sz="1800" dirty="0"/>
              <a:t>Time alignment and missing value handling</a:t>
            </a:r>
          </a:p>
          <a:p>
            <a:pPr>
              <a:buFont typeface="Arial" panose="020B0604020202020204" pitchFamily="34" charset="0"/>
              <a:buChar char="•"/>
            </a:pPr>
            <a:r>
              <a:rPr lang="en-US" sz="1800" dirty="0"/>
              <a:t>Feature engineering (e.g., time, location, lag values)</a:t>
            </a:r>
          </a:p>
          <a:p>
            <a:pPr>
              <a:buNone/>
            </a:pPr>
            <a:r>
              <a:rPr lang="en-US" sz="1800" b="1" dirty="0"/>
              <a:t>3. Prediction Model</a:t>
            </a:r>
            <a:endParaRPr lang="en-US" sz="1800" dirty="0"/>
          </a:p>
          <a:p>
            <a:pPr>
              <a:buFont typeface="Arial" panose="020B0604020202020204" pitchFamily="34" charset="0"/>
              <a:buChar char="•"/>
            </a:pPr>
            <a:r>
              <a:rPr lang="en-US" sz="1800" dirty="0"/>
              <a:t>Trained machine learning model (e.g., Random Forest, LSTM)</a:t>
            </a:r>
          </a:p>
          <a:p>
            <a:pPr>
              <a:buFont typeface="Arial" panose="020B0604020202020204" pitchFamily="34" charset="0"/>
              <a:buChar char="•"/>
            </a:pPr>
            <a:r>
              <a:rPr lang="en-US" sz="1800" dirty="0"/>
              <a:t>Predicts AQI levels based on input variables</a:t>
            </a:r>
          </a:p>
          <a:p>
            <a:pPr>
              <a:buNone/>
            </a:pPr>
            <a:r>
              <a:rPr lang="en-US" sz="1800" b="1" dirty="0"/>
              <a:t>4. Output Layer</a:t>
            </a:r>
            <a:endParaRPr lang="en-US" sz="1800" dirty="0"/>
          </a:p>
          <a:p>
            <a:pPr>
              <a:buFont typeface="Arial" panose="020B0604020202020204" pitchFamily="34" charset="0"/>
              <a:buChar char="•"/>
            </a:pPr>
            <a:r>
              <a:rPr lang="en-US" sz="1800" dirty="0"/>
              <a:t>Displays predicted air quality levels</a:t>
            </a:r>
          </a:p>
          <a:p>
            <a:pPr>
              <a:buFont typeface="Arial" panose="020B0604020202020204" pitchFamily="34" charset="0"/>
              <a:buChar char="•"/>
            </a:pPr>
            <a:r>
              <a:rPr lang="en-US" sz="1800" dirty="0"/>
              <a:t>Triggers alerts if pollution is high</a:t>
            </a:r>
          </a:p>
          <a:p>
            <a:pPr>
              <a:buFont typeface="Arial" panose="020B0604020202020204" pitchFamily="34" charset="0"/>
              <a:buChar char="•"/>
            </a:pPr>
            <a:r>
              <a:rPr lang="en-US" sz="1800" dirty="0"/>
              <a:t>Supports real-time dashboards for city planners</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92500"/>
          </a:bodyPr>
          <a:lstStyle/>
          <a:p>
            <a:pPr>
              <a:buNone/>
            </a:pPr>
            <a:r>
              <a:rPr lang="en-US" sz="2000" b="1" dirty="0"/>
              <a:t>1. Algorithm</a:t>
            </a:r>
            <a:endParaRPr lang="en-US" sz="2000" dirty="0"/>
          </a:p>
          <a:p>
            <a:pPr>
              <a:buFont typeface="Arial" panose="020B0604020202020204" pitchFamily="34" charset="0"/>
              <a:buChar char="•"/>
            </a:pPr>
            <a:r>
              <a:rPr lang="en-US" sz="2000" b="1" dirty="0"/>
              <a:t>Model Selection:</a:t>
            </a:r>
            <a:r>
              <a:rPr lang="en-US" sz="2000" dirty="0"/>
              <a:t> Use machine learning models like Random Forest, </a:t>
            </a:r>
            <a:r>
              <a:rPr lang="en-US" sz="2000" dirty="0" err="1"/>
              <a:t>XGBoost</a:t>
            </a:r>
            <a:r>
              <a:rPr lang="en-US" sz="2000" dirty="0"/>
              <a:t>, or LSTM for time series prediction.</a:t>
            </a:r>
          </a:p>
          <a:p>
            <a:pPr>
              <a:buFont typeface="Arial" panose="020B0604020202020204" pitchFamily="34" charset="0"/>
              <a:buChar char="•"/>
            </a:pPr>
            <a:r>
              <a:rPr lang="en-US" sz="2000" b="1" dirty="0"/>
              <a:t>Training:</a:t>
            </a:r>
            <a:r>
              <a:rPr lang="en-US" sz="2000" dirty="0"/>
              <a:t> Train the model on historical bike usage, weather, traffic, and air quality data.</a:t>
            </a:r>
          </a:p>
          <a:p>
            <a:pPr>
              <a:buFont typeface="Arial" panose="020B0604020202020204" pitchFamily="34" charset="0"/>
              <a:buChar char="•"/>
            </a:pPr>
            <a:r>
              <a:rPr lang="en-US" sz="2000" b="1" dirty="0"/>
              <a:t>Evaluation:</a:t>
            </a:r>
            <a:r>
              <a:rPr lang="en-US" sz="2000" dirty="0"/>
              <a:t> Use performance metrics such as MAE, RMSE, and R² to assess accuracy.</a:t>
            </a:r>
          </a:p>
          <a:p>
            <a:pPr marL="0" indent="0">
              <a:buNone/>
            </a:pPr>
            <a:endParaRPr lang="en-US" sz="2000" dirty="0"/>
          </a:p>
          <a:p>
            <a:pPr>
              <a:buNone/>
            </a:pPr>
            <a:r>
              <a:rPr lang="en-US" sz="2000" b="1" dirty="0"/>
              <a:t>2. Deployment</a:t>
            </a:r>
            <a:endParaRPr lang="en-US" sz="2000" dirty="0"/>
          </a:p>
          <a:p>
            <a:pPr>
              <a:buFont typeface="Arial" panose="020B0604020202020204" pitchFamily="34" charset="0"/>
              <a:buChar char="•"/>
            </a:pPr>
            <a:r>
              <a:rPr lang="en-US" sz="2000" b="1" dirty="0"/>
              <a:t>Environment:</a:t>
            </a:r>
            <a:r>
              <a:rPr lang="en-US" sz="2000" dirty="0"/>
              <a:t> Deploy the model using cloud platforms (AWS, GCP, or Azure).</a:t>
            </a:r>
          </a:p>
          <a:p>
            <a:pPr>
              <a:buFont typeface="Arial" panose="020B0604020202020204" pitchFamily="34" charset="0"/>
              <a:buChar char="•"/>
            </a:pPr>
            <a:r>
              <a:rPr lang="en-US" sz="2000" b="1" dirty="0"/>
              <a:t>API Integration:</a:t>
            </a:r>
            <a:r>
              <a:rPr lang="en-US" sz="2000" dirty="0"/>
              <a:t> Wrap the model with a REST API for real-time predictions.</a:t>
            </a:r>
          </a:p>
          <a:p>
            <a:pPr>
              <a:buFont typeface="Arial" panose="020B0604020202020204" pitchFamily="34" charset="0"/>
              <a:buChar char="•"/>
            </a:pPr>
            <a:r>
              <a:rPr lang="en-US" sz="2000" b="1" dirty="0"/>
              <a:t>Dashboard:</a:t>
            </a:r>
            <a:r>
              <a:rPr lang="en-US" sz="2000" dirty="0"/>
              <a:t> Display predictions and alerts through a web-based dashboard for city planners.</a:t>
            </a:r>
          </a:p>
          <a:p>
            <a:pPr>
              <a:buFont typeface="Arial" panose="020B0604020202020204" pitchFamily="34" charset="0"/>
              <a:buChar char="•"/>
            </a:pPr>
            <a:r>
              <a:rPr lang="en-US" sz="2000" b="1" dirty="0"/>
              <a:t>Monitoring:</a:t>
            </a:r>
            <a:r>
              <a:rPr lang="en-US" sz="2000" dirty="0"/>
              <a:t> Continuously monitor model performance and retrain periodically with fresh data.</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A9B273C3-EAE7-E3FF-7591-3F41EFC647ED}"/>
              </a:ext>
            </a:extLst>
          </p:cNvPr>
          <p:cNvSpPr>
            <a:spLocks noGrp="1" noChangeArrowheads="1"/>
          </p:cNvSpPr>
          <p:nvPr>
            <p:ph idx="1"/>
          </p:nvPr>
        </p:nvSpPr>
        <p:spPr bwMode="auto">
          <a:xfrm>
            <a:off x="348343" y="1718113"/>
            <a:ext cx="1100545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Model Accuracy: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chosen machine learning model (e.g., Random Forest or LSTM) achieved good predictive performance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[Insert Value]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RMSE: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[Insert Value]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R² Score: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[Insert Value]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(These values would depend on your actual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Insights Gained: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Increased bike usage correlates with improved air quality, especially in high-traffic zones.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Weather conditions (wind speed, humidity) significantly influence AQI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Peak hour bike usage had the most noticeable environmental benefit.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Impact Potential: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predictions can guide policies promoting green mobility.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Authorities can use this system to </a:t>
            </a:r>
            <a:r>
              <a:rPr kumimoji="0" lang="en-US" altLang="en-US" sz="1800" b="1" i="0" u="none" strike="noStrike" cap="none" normalizeH="0" baseline="0" dirty="0">
                <a:ln>
                  <a:noFill/>
                </a:ln>
                <a:solidFill>
                  <a:schemeClr val="tx1"/>
                </a:solidFill>
                <a:effectLst/>
                <a:latin typeface="Arial" panose="020B0604020202020204" pitchFamily="34" charset="0"/>
              </a:rPr>
              <a:t>deploy bike incentives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restrict traffic</a:t>
            </a:r>
            <a:r>
              <a:rPr kumimoji="0" lang="en-US" altLang="en-US" sz="1800" b="0" i="0" u="none" strike="noStrike" cap="none" normalizeH="0" baseline="0" dirty="0">
                <a:ln>
                  <a:noFill/>
                </a:ln>
                <a:solidFill>
                  <a:schemeClr val="tx1"/>
                </a:solidFill>
                <a:effectLst/>
                <a:latin typeface="Arial" panose="020B0604020202020204" pitchFamily="34" charset="0"/>
              </a:rPr>
              <a:t> in specific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895AB93-9105-4164-37DC-F44E4BEB44ED}"/>
              </a:ext>
            </a:extLst>
          </p:cNvPr>
          <p:cNvSpPr>
            <a:spLocks noGrp="1" noChangeArrowheads="1"/>
          </p:cNvSpPr>
          <p:nvPr>
            <p:ph idx="1"/>
          </p:nvPr>
        </p:nvSpPr>
        <p:spPr bwMode="auto">
          <a:xfrm>
            <a:off x="159657" y="2070112"/>
            <a:ext cx="111941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developed a predictive model to estimate the impact of rental bike usage on urban air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Integrating bike usage data with environmental and traffic factors enables better understanding and forecasting of pollution levels.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solution supports smart city initiatives by providing actionable insights to promote sustainable transportation.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predictions can guide policymakers in optimizing bike-sharing systems and improving urban air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Future work includes expanding data sources, improving model accuracy, and incorporating user behavior analytics.</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504372" y="2145877"/>
            <a:ext cx="11295742" cy="4251960"/>
          </a:xfrm>
        </p:spPr>
        <p:txBody>
          <a:bodyPr vert="horz" lIns="91440" tIns="45720" rIns="91440" bIns="45720" rtlCol="0">
            <a:normAutofit lnSpcReduction="10000"/>
          </a:bodyPr>
          <a:lstStyle/>
          <a:p>
            <a:pPr>
              <a:buFont typeface="Arial" panose="020B0604020202020204" pitchFamily="34" charset="0"/>
              <a:buChar char="•"/>
            </a:pPr>
            <a:r>
              <a:rPr lang="en-US" sz="1800" dirty="0"/>
              <a:t>Integrate more diverse data sources such as social media and real-time traffic cameras for enhanced prediction accuracy.</a:t>
            </a:r>
          </a:p>
          <a:p>
            <a:pPr marL="0" indent="0">
              <a:buNone/>
            </a:pPr>
            <a:endParaRPr lang="en-US" sz="1800" dirty="0"/>
          </a:p>
          <a:p>
            <a:pPr>
              <a:buFont typeface="Arial" panose="020B0604020202020204" pitchFamily="34" charset="0"/>
              <a:buChar char="•"/>
            </a:pPr>
            <a:r>
              <a:rPr lang="en-US" sz="1800" dirty="0"/>
              <a:t>Develop personalized recommendations for users to choose eco-friendly routes or times.</a:t>
            </a:r>
          </a:p>
          <a:p>
            <a:pPr marL="0" indent="0">
              <a:buNone/>
            </a:pPr>
            <a:endParaRPr lang="en-US" sz="1800" dirty="0"/>
          </a:p>
          <a:p>
            <a:pPr>
              <a:buFont typeface="Arial" panose="020B0604020202020204" pitchFamily="34" charset="0"/>
              <a:buChar char="•"/>
            </a:pPr>
            <a:r>
              <a:rPr lang="en-US" sz="1800" dirty="0"/>
              <a:t>Expand the model to predict other environmental factors like noise pollution and greenhouse gas emissions.</a:t>
            </a:r>
          </a:p>
          <a:p>
            <a:pPr marL="0" indent="0">
              <a:buNone/>
            </a:pPr>
            <a:endParaRPr lang="en-US" sz="1800" dirty="0"/>
          </a:p>
          <a:p>
            <a:pPr>
              <a:buFont typeface="Arial" panose="020B0604020202020204" pitchFamily="34" charset="0"/>
              <a:buChar char="•"/>
            </a:pPr>
            <a:r>
              <a:rPr lang="en-US" sz="1800" dirty="0"/>
              <a:t>Implement adaptive learning models that continuously update with incoming data for real-time responsiveness.</a:t>
            </a:r>
          </a:p>
          <a:p>
            <a:pPr marL="0" indent="0">
              <a:buNone/>
            </a:pPr>
            <a:endParaRPr lang="en-US" sz="1800" dirty="0"/>
          </a:p>
          <a:p>
            <a:pPr>
              <a:buFont typeface="Arial" panose="020B0604020202020204" pitchFamily="34" charset="0"/>
              <a:buChar char="•"/>
            </a:pPr>
            <a:r>
              <a:rPr lang="en-US" sz="1800" dirty="0"/>
              <a:t>Collaborate with urban planners to design smarter bike-sharing infrastructure based on predictive insights.</a:t>
            </a:r>
          </a:p>
          <a:p>
            <a:pPr marL="0" indent="0">
              <a:buNone/>
            </a:pPr>
            <a:endParaRPr lang="en-US" sz="1800" dirty="0"/>
          </a:p>
          <a:p>
            <a:pPr>
              <a:buFont typeface="Arial" panose="020B0604020202020204" pitchFamily="34" charset="0"/>
              <a:buChar char="•"/>
            </a:pPr>
            <a:r>
              <a:rPr lang="en-US" sz="1800" dirty="0"/>
              <a:t>Explore the impact of electric bikes and other micro-mobility solutions on air quality and urban traffic.</a:t>
            </a:r>
          </a:p>
          <a:p>
            <a:pPr marL="0" indent="0">
              <a:spcBef>
                <a:spcPct val="20000"/>
              </a:spcBef>
              <a:spcAft>
                <a:spcPts val="600"/>
              </a:spcAft>
              <a:buNone/>
            </a:pPr>
            <a:endParaRPr lang="en-US" sz="2200" dirty="0">
              <a:latin typeface="Franklin Gothic Book"/>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972</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PROJECT TITLE: Real-Time Air Quality Impact Prediction from Urban Bike Usage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AARU</dc:creator>
  <cp:lastModifiedBy>shubham sharma</cp:lastModifiedBy>
  <cp:revision>12</cp:revision>
  <dcterms:created xsi:type="dcterms:W3CDTF">2013-07-15T20:26:40Z</dcterms:created>
  <dcterms:modified xsi:type="dcterms:W3CDTF">2025-05-15T11:38:35Z</dcterms:modified>
</cp:coreProperties>
</file>