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21"/>
  </p:notesMasterIdLst>
  <p:sldIdLst>
    <p:sldId id="257" r:id="rId2"/>
    <p:sldId id="258" r:id="rId3"/>
    <p:sldId id="275" r:id="rId4"/>
    <p:sldId id="287" r:id="rId5"/>
    <p:sldId id="276" r:id="rId6"/>
    <p:sldId id="279" r:id="rId7"/>
    <p:sldId id="280" r:id="rId8"/>
    <p:sldId id="281" r:id="rId9"/>
    <p:sldId id="282" r:id="rId10"/>
    <p:sldId id="288" r:id="rId11"/>
    <p:sldId id="289" r:id="rId12"/>
    <p:sldId id="283" r:id="rId13"/>
    <p:sldId id="290" r:id="rId14"/>
    <p:sldId id="291" r:id="rId15"/>
    <p:sldId id="284" r:id="rId16"/>
    <p:sldId id="285" r:id="rId17"/>
    <p:sldId id="269" r:id="rId18"/>
    <p:sldId id="270"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0" d="100"/>
          <a:sy n="90" d="100"/>
        </p:scale>
        <p:origin x="678"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59AE24-4273-4972-B3AA-CBCB31A4777D}" type="datetimeFigureOut">
              <a:rPr lang="en-US" smtClean="0"/>
              <a:pPr/>
              <a:t>10/25/2021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0474D-1615-4673-8E1A-830D037379F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5AD1-2DE8-483D-9F4F-3B08B65F0F2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8ABFBEF1-51F7-4654-8F26-C168D990B37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C58B20-2F24-49D2-9A47-833831DD2C79}"/>
              </a:ext>
            </a:extLst>
          </p:cNvPr>
          <p:cNvSpPr>
            <a:spLocks noGrp="1"/>
          </p:cNvSpPr>
          <p:nvPr>
            <p:ph type="dt" sz="half" idx="10"/>
          </p:nvPr>
        </p:nvSpPr>
        <p:spPr/>
        <p:txBody>
          <a:bodyPr/>
          <a:lstStyle/>
          <a:p>
            <a:fld id="{1AE34932-9E2F-4F68-B085-9B0C796AA898}" type="datetimeFigureOut">
              <a:rPr lang="en-US" smtClean="0"/>
              <a:pPr/>
              <a:t>10/25/2021</a:t>
            </a:fld>
            <a:endParaRPr lang="en-US"/>
          </a:p>
        </p:txBody>
      </p:sp>
      <p:sp>
        <p:nvSpPr>
          <p:cNvPr id="5" name="Footer Placeholder 4">
            <a:extLst>
              <a:ext uri="{FF2B5EF4-FFF2-40B4-BE49-F238E27FC236}">
                <a16:creationId xmlns:a16="http://schemas.microsoft.com/office/drawing/2014/main" id="{DAD2FE17-333E-45CB-884D-6FC36D736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F192E-243C-49AD-B577-6551820922B1}"/>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80217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35FA-152A-4C9A-9E42-98CDB04BD6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19D4BD-2166-45B3-8736-2682E7DEB8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EA8660-CA86-4A54-AAA6-CAB9D3E3A508}"/>
              </a:ext>
            </a:extLst>
          </p:cNvPr>
          <p:cNvSpPr>
            <a:spLocks noGrp="1"/>
          </p:cNvSpPr>
          <p:nvPr>
            <p:ph type="dt" sz="half" idx="10"/>
          </p:nvPr>
        </p:nvSpPr>
        <p:spPr/>
        <p:txBody>
          <a:bodyPr/>
          <a:lstStyle/>
          <a:p>
            <a:fld id="{1AE34932-9E2F-4F68-B085-9B0C796AA898}" type="datetimeFigureOut">
              <a:rPr lang="en-US" smtClean="0"/>
              <a:pPr/>
              <a:t>10/25/2021</a:t>
            </a:fld>
            <a:endParaRPr lang="en-US"/>
          </a:p>
        </p:txBody>
      </p:sp>
      <p:sp>
        <p:nvSpPr>
          <p:cNvPr id="5" name="Footer Placeholder 4">
            <a:extLst>
              <a:ext uri="{FF2B5EF4-FFF2-40B4-BE49-F238E27FC236}">
                <a16:creationId xmlns:a16="http://schemas.microsoft.com/office/drawing/2014/main" id="{2AB5D84F-60D6-406A-9E1A-3BA62B7BB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8D521-D4B7-4B00-A087-A35A0B6D8449}"/>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349693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3F7973-37D0-43BB-BECC-52814D676FF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74B6B5-39C4-437C-9B16-BC9F614CB84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19C878-E155-4320-9C78-0F8294456412}"/>
              </a:ext>
            </a:extLst>
          </p:cNvPr>
          <p:cNvSpPr>
            <a:spLocks noGrp="1"/>
          </p:cNvSpPr>
          <p:nvPr>
            <p:ph type="dt" sz="half" idx="10"/>
          </p:nvPr>
        </p:nvSpPr>
        <p:spPr/>
        <p:txBody>
          <a:bodyPr/>
          <a:lstStyle/>
          <a:p>
            <a:fld id="{1AE34932-9E2F-4F68-B085-9B0C796AA898}" type="datetimeFigureOut">
              <a:rPr lang="en-US" smtClean="0"/>
              <a:pPr/>
              <a:t>10/25/2021</a:t>
            </a:fld>
            <a:endParaRPr lang="en-US"/>
          </a:p>
        </p:txBody>
      </p:sp>
      <p:sp>
        <p:nvSpPr>
          <p:cNvPr id="5" name="Footer Placeholder 4">
            <a:extLst>
              <a:ext uri="{FF2B5EF4-FFF2-40B4-BE49-F238E27FC236}">
                <a16:creationId xmlns:a16="http://schemas.microsoft.com/office/drawing/2014/main" id="{E0E68240-BDB6-4E56-BC45-79BF39DE8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9ED82-4C07-46D4-A585-EF7639CC8DF2}"/>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394968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310B-A93D-48F7-A0B7-8E74BB8AAF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694A34-F6CA-46C4-9CC0-FC377511FE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B774AF-E2D5-4C49-87A6-135A49502414}"/>
              </a:ext>
            </a:extLst>
          </p:cNvPr>
          <p:cNvSpPr>
            <a:spLocks noGrp="1"/>
          </p:cNvSpPr>
          <p:nvPr>
            <p:ph type="dt" sz="half" idx="10"/>
          </p:nvPr>
        </p:nvSpPr>
        <p:spPr/>
        <p:txBody>
          <a:bodyPr/>
          <a:lstStyle/>
          <a:p>
            <a:fld id="{1AE34932-9E2F-4F68-B085-9B0C796AA898}" type="datetimeFigureOut">
              <a:rPr lang="en-US" smtClean="0"/>
              <a:pPr/>
              <a:t>10/25/2021</a:t>
            </a:fld>
            <a:endParaRPr lang="en-US"/>
          </a:p>
        </p:txBody>
      </p:sp>
      <p:sp>
        <p:nvSpPr>
          <p:cNvPr id="5" name="Footer Placeholder 4">
            <a:extLst>
              <a:ext uri="{FF2B5EF4-FFF2-40B4-BE49-F238E27FC236}">
                <a16:creationId xmlns:a16="http://schemas.microsoft.com/office/drawing/2014/main" id="{E1490F74-F41D-4BB1-A53D-EA5DA99BF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14F99-740C-4ACD-B613-429C125BE92A}"/>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51931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6561-84EB-4C38-8DF1-F58B3BCA633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013D0F-C9EF-48FF-85BB-0B72F62F8CD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8BB4F8-BB5B-4E48-B179-95C253AC6BFB}"/>
              </a:ext>
            </a:extLst>
          </p:cNvPr>
          <p:cNvSpPr>
            <a:spLocks noGrp="1"/>
          </p:cNvSpPr>
          <p:nvPr>
            <p:ph type="dt" sz="half" idx="10"/>
          </p:nvPr>
        </p:nvSpPr>
        <p:spPr/>
        <p:txBody>
          <a:bodyPr/>
          <a:lstStyle/>
          <a:p>
            <a:fld id="{1AE34932-9E2F-4F68-B085-9B0C796AA898}" type="datetimeFigureOut">
              <a:rPr lang="en-US" smtClean="0"/>
              <a:pPr/>
              <a:t>10/25/2021</a:t>
            </a:fld>
            <a:endParaRPr lang="en-US"/>
          </a:p>
        </p:txBody>
      </p:sp>
      <p:sp>
        <p:nvSpPr>
          <p:cNvPr id="5" name="Footer Placeholder 4">
            <a:extLst>
              <a:ext uri="{FF2B5EF4-FFF2-40B4-BE49-F238E27FC236}">
                <a16:creationId xmlns:a16="http://schemas.microsoft.com/office/drawing/2014/main" id="{66536BA4-2B83-4ECB-9E04-A92EB3320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8BCC9-4637-4776-AE29-460C93F1E5F5}"/>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3619952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9DB9-5843-4D76-913A-5171FE67D5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220E2B-082F-4516-B698-24889A05894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3A73C8-F28F-436B-BE54-E38C855C484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8023DD-43B1-465E-8DE2-6CE14964F05D}"/>
              </a:ext>
            </a:extLst>
          </p:cNvPr>
          <p:cNvSpPr>
            <a:spLocks noGrp="1"/>
          </p:cNvSpPr>
          <p:nvPr>
            <p:ph type="dt" sz="half" idx="10"/>
          </p:nvPr>
        </p:nvSpPr>
        <p:spPr/>
        <p:txBody>
          <a:bodyPr/>
          <a:lstStyle/>
          <a:p>
            <a:fld id="{1AE34932-9E2F-4F68-B085-9B0C796AA898}" type="datetimeFigureOut">
              <a:rPr lang="en-US" smtClean="0"/>
              <a:pPr/>
              <a:t>10/25/2021</a:t>
            </a:fld>
            <a:endParaRPr lang="en-US"/>
          </a:p>
        </p:txBody>
      </p:sp>
      <p:sp>
        <p:nvSpPr>
          <p:cNvPr id="6" name="Footer Placeholder 5">
            <a:extLst>
              <a:ext uri="{FF2B5EF4-FFF2-40B4-BE49-F238E27FC236}">
                <a16:creationId xmlns:a16="http://schemas.microsoft.com/office/drawing/2014/main" id="{86B0924C-AD9E-495A-AAC0-1341DEC957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E9D87-898F-4BC0-AAAA-48E2A0A66421}"/>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797973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D0EC-7A64-43D2-A4F1-3BB6F164F423}"/>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C8D5F9-2ADD-44EB-8AB7-224D6D34DCE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AD0F264-9AE9-4FB6-8A97-BB602E125EB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95A5A6-BD41-4D09-9847-A7E9599A600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808DEF3-8B60-4A82-AE41-3B5CF2D4CB4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01FE2A-F0B4-410E-93E1-1F6D39B3167D}"/>
              </a:ext>
            </a:extLst>
          </p:cNvPr>
          <p:cNvSpPr>
            <a:spLocks noGrp="1"/>
          </p:cNvSpPr>
          <p:nvPr>
            <p:ph type="dt" sz="half" idx="10"/>
          </p:nvPr>
        </p:nvSpPr>
        <p:spPr/>
        <p:txBody>
          <a:bodyPr/>
          <a:lstStyle/>
          <a:p>
            <a:fld id="{1AE34932-9E2F-4F68-B085-9B0C796AA898}" type="datetimeFigureOut">
              <a:rPr lang="en-US" smtClean="0"/>
              <a:pPr/>
              <a:t>10/25/2021</a:t>
            </a:fld>
            <a:endParaRPr lang="en-US"/>
          </a:p>
        </p:txBody>
      </p:sp>
      <p:sp>
        <p:nvSpPr>
          <p:cNvPr id="8" name="Footer Placeholder 7">
            <a:extLst>
              <a:ext uri="{FF2B5EF4-FFF2-40B4-BE49-F238E27FC236}">
                <a16:creationId xmlns:a16="http://schemas.microsoft.com/office/drawing/2014/main" id="{4B9129DA-3F78-48D2-AD08-D0A4F7DD5D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E723E9-3D2A-405B-9038-05BA0DBD7C4E}"/>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123816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531A-4AEC-4511-8928-7DD78D1657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5E94FC-4D7C-445C-BA3F-4FF5C7E55AC3}"/>
              </a:ext>
            </a:extLst>
          </p:cNvPr>
          <p:cNvSpPr>
            <a:spLocks noGrp="1"/>
          </p:cNvSpPr>
          <p:nvPr>
            <p:ph type="dt" sz="half" idx="10"/>
          </p:nvPr>
        </p:nvSpPr>
        <p:spPr/>
        <p:txBody>
          <a:bodyPr/>
          <a:lstStyle/>
          <a:p>
            <a:fld id="{1AE34932-9E2F-4F68-B085-9B0C796AA898}" type="datetimeFigureOut">
              <a:rPr lang="en-US" smtClean="0"/>
              <a:pPr/>
              <a:t>10/25/2021</a:t>
            </a:fld>
            <a:endParaRPr lang="en-US"/>
          </a:p>
        </p:txBody>
      </p:sp>
      <p:sp>
        <p:nvSpPr>
          <p:cNvPr id="4" name="Footer Placeholder 3">
            <a:extLst>
              <a:ext uri="{FF2B5EF4-FFF2-40B4-BE49-F238E27FC236}">
                <a16:creationId xmlns:a16="http://schemas.microsoft.com/office/drawing/2014/main" id="{B70F43B8-A7E6-4D66-AD6B-65DE55D949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4CDC2B-9C1A-4859-A786-1910FB7C5FB8}"/>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4237211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60F096-9840-46A8-A8EA-CE509AF39828}"/>
              </a:ext>
            </a:extLst>
          </p:cNvPr>
          <p:cNvSpPr>
            <a:spLocks noGrp="1"/>
          </p:cNvSpPr>
          <p:nvPr>
            <p:ph type="dt" sz="half" idx="10"/>
          </p:nvPr>
        </p:nvSpPr>
        <p:spPr/>
        <p:txBody>
          <a:bodyPr/>
          <a:lstStyle/>
          <a:p>
            <a:fld id="{1AE34932-9E2F-4F68-B085-9B0C796AA898}" type="datetimeFigureOut">
              <a:rPr lang="en-US" smtClean="0"/>
              <a:pPr/>
              <a:t>10/25/2021</a:t>
            </a:fld>
            <a:endParaRPr lang="en-US"/>
          </a:p>
        </p:txBody>
      </p:sp>
      <p:sp>
        <p:nvSpPr>
          <p:cNvPr id="3" name="Footer Placeholder 2">
            <a:extLst>
              <a:ext uri="{FF2B5EF4-FFF2-40B4-BE49-F238E27FC236}">
                <a16:creationId xmlns:a16="http://schemas.microsoft.com/office/drawing/2014/main" id="{79C09C02-80AB-4C6A-AC53-A68304BC17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621E5A-7A17-4322-A9C8-6AE81B4BAA7C}"/>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934559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FDB4-0569-4D01-9F1A-6EAB6F24D53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30B3F5-411A-4128-AA20-73B4B78062A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0DC9AC-D133-4ADA-8445-FB2F1B98DAF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AEBA585-BD34-4649-A837-111B23C170E5}"/>
              </a:ext>
            </a:extLst>
          </p:cNvPr>
          <p:cNvSpPr>
            <a:spLocks noGrp="1"/>
          </p:cNvSpPr>
          <p:nvPr>
            <p:ph type="dt" sz="half" idx="10"/>
          </p:nvPr>
        </p:nvSpPr>
        <p:spPr/>
        <p:txBody>
          <a:bodyPr/>
          <a:lstStyle/>
          <a:p>
            <a:fld id="{1AE34932-9E2F-4F68-B085-9B0C796AA898}" type="datetimeFigureOut">
              <a:rPr lang="en-US" smtClean="0"/>
              <a:pPr/>
              <a:t>10/25/2021</a:t>
            </a:fld>
            <a:endParaRPr lang="en-US"/>
          </a:p>
        </p:txBody>
      </p:sp>
      <p:sp>
        <p:nvSpPr>
          <p:cNvPr id="6" name="Footer Placeholder 5">
            <a:extLst>
              <a:ext uri="{FF2B5EF4-FFF2-40B4-BE49-F238E27FC236}">
                <a16:creationId xmlns:a16="http://schemas.microsoft.com/office/drawing/2014/main" id="{BF5B5A7D-79E7-462E-9504-A13E89B786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87B91-C36F-43C6-8AEC-6FC0DC91665F}"/>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1765160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0846-F885-4CA1-A57F-C8D2FA654E1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72EFD9-4AF8-4313-8D66-5CB5E17A1BC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B4FC793B-00E2-4249-B077-CD2EFB29992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A29A8DE-8465-4DA6-957B-C8112B51D98A}"/>
              </a:ext>
            </a:extLst>
          </p:cNvPr>
          <p:cNvSpPr>
            <a:spLocks noGrp="1"/>
          </p:cNvSpPr>
          <p:nvPr>
            <p:ph type="dt" sz="half" idx="10"/>
          </p:nvPr>
        </p:nvSpPr>
        <p:spPr/>
        <p:txBody>
          <a:bodyPr/>
          <a:lstStyle/>
          <a:p>
            <a:fld id="{1AE34932-9E2F-4F68-B085-9B0C796AA898}" type="datetimeFigureOut">
              <a:rPr lang="en-US" smtClean="0"/>
              <a:pPr/>
              <a:t>10/25/2021</a:t>
            </a:fld>
            <a:endParaRPr lang="en-US"/>
          </a:p>
        </p:txBody>
      </p:sp>
      <p:sp>
        <p:nvSpPr>
          <p:cNvPr id="6" name="Footer Placeholder 5">
            <a:extLst>
              <a:ext uri="{FF2B5EF4-FFF2-40B4-BE49-F238E27FC236}">
                <a16:creationId xmlns:a16="http://schemas.microsoft.com/office/drawing/2014/main" id="{308533CE-80D9-4E39-B77D-B7AC53201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BC39A-5742-403B-937B-F885D6E35C09}"/>
              </a:ext>
            </a:extLst>
          </p:cNvPr>
          <p:cNvSpPr>
            <a:spLocks noGrp="1"/>
          </p:cNvSpPr>
          <p:nvPr>
            <p:ph type="sldNum" sz="quarter" idx="12"/>
          </p:nvPr>
        </p:nvSpPr>
        <p:spPr/>
        <p:txBody>
          <a:bodyPr/>
          <a:lstStyle/>
          <a:p>
            <a:fld id="{097C3CD4-7BFA-46DA-B7F3-07EA620A4198}" type="slidenum">
              <a:rPr lang="en-US" smtClean="0"/>
              <a:pPr/>
              <a:t>‹#›</a:t>
            </a:fld>
            <a:endParaRPr lang="en-US"/>
          </a:p>
        </p:txBody>
      </p:sp>
    </p:spTree>
    <p:extLst>
      <p:ext uri="{BB962C8B-B14F-4D97-AF65-F5344CB8AC3E}">
        <p14:creationId xmlns:p14="http://schemas.microsoft.com/office/powerpoint/2010/main" val="143361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5F8C06-5AC7-4231-95CC-34B2D1D41B0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3EEBA0-9F53-45C2-92A3-C40879E7584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C46838-FD7C-4970-B576-97EF5E6BA47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AE34932-9E2F-4F68-B085-9B0C796AA898}" type="datetimeFigureOut">
              <a:rPr lang="en-US" smtClean="0"/>
              <a:pPr/>
              <a:t>10/25/2021</a:t>
            </a:fld>
            <a:endParaRPr lang="en-US"/>
          </a:p>
        </p:txBody>
      </p:sp>
      <p:sp>
        <p:nvSpPr>
          <p:cNvPr id="5" name="Footer Placeholder 4">
            <a:extLst>
              <a:ext uri="{FF2B5EF4-FFF2-40B4-BE49-F238E27FC236}">
                <a16:creationId xmlns:a16="http://schemas.microsoft.com/office/drawing/2014/main" id="{DEA582A6-D891-47AC-B740-8D5E0D833E8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424B93-6AF6-461E-9F0E-E3774D35FD2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7C3CD4-7BFA-46DA-B7F3-07EA620A4198}" type="slidenum">
              <a:rPr lang="en-US" smtClean="0"/>
              <a:pPr/>
              <a:t>‹#›</a:t>
            </a:fld>
            <a:endParaRPr lang="en-US"/>
          </a:p>
        </p:txBody>
      </p:sp>
    </p:spTree>
    <p:extLst>
      <p:ext uri="{BB962C8B-B14F-4D97-AF65-F5344CB8AC3E}">
        <p14:creationId xmlns:p14="http://schemas.microsoft.com/office/powerpoint/2010/main" val="3895617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9287" y="512676"/>
            <a:ext cx="5734030" cy="5832648"/>
          </a:xfrm>
        </p:spPr>
        <p:txBody>
          <a:bodyPr spcCol="36000" anchor="ctr">
            <a:noAutofit/>
          </a:bodyPr>
          <a:lstStyle/>
          <a:p>
            <a:pPr algn="ctr">
              <a:buNone/>
            </a:pPr>
            <a:r>
              <a:rPr lang="en-US" sz="1200" b="1" dirty="0"/>
              <a:t>Caesar Cipher</a:t>
            </a:r>
          </a:p>
          <a:p>
            <a:pPr algn="ctr">
              <a:buNone/>
            </a:pPr>
            <a:r>
              <a:rPr lang="en-US" sz="1200" b="1" dirty="0"/>
              <a:t>SYNOPSIS</a:t>
            </a:r>
            <a:endParaRPr lang="en-US" sz="1200" dirty="0"/>
          </a:p>
          <a:p>
            <a:pPr algn="ctr">
              <a:buNone/>
            </a:pPr>
            <a:r>
              <a:rPr lang="en-US" sz="1200" i="1" dirty="0"/>
              <a:t>Submitted in partial fulfillment of the requirement of the degree of</a:t>
            </a:r>
            <a:endParaRPr lang="en-US" sz="1200" dirty="0"/>
          </a:p>
          <a:p>
            <a:pPr algn="ctr">
              <a:buNone/>
            </a:pPr>
            <a:r>
              <a:rPr lang="en-US" sz="1200" i="1" dirty="0"/>
              <a:t> </a:t>
            </a:r>
            <a:endParaRPr lang="en-US" sz="1200" dirty="0"/>
          </a:p>
          <a:p>
            <a:pPr algn="ctr">
              <a:buNone/>
            </a:pPr>
            <a:r>
              <a:rPr lang="en-IN" sz="1200" b="1" dirty="0"/>
              <a:t>BACHELOR OF TECHNOLOGY</a:t>
            </a:r>
            <a:endParaRPr lang="en-US" sz="1200" b="1" dirty="0"/>
          </a:p>
          <a:p>
            <a:pPr algn="ctr">
              <a:buNone/>
            </a:pPr>
            <a:r>
              <a:rPr lang="en-IN" sz="1200" i="1" dirty="0"/>
              <a:t>In</a:t>
            </a:r>
            <a:endParaRPr lang="en-US" sz="1200" i="1" dirty="0"/>
          </a:p>
          <a:p>
            <a:pPr algn="ctr">
              <a:buNone/>
            </a:pPr>
            <a:r>
              <a:rPr lang="en-IN" sz="1200" i="1" dirty="0"/>
              <a:t>Computer Science and Engineering</a:t>
            </a:r>
            <a:endParaRPr lang="en-US" sz="1200" i="1" dirty="0"/>
          </a:p>
          <a:p>
            <a:pPr algn="ctr">
              <a:buNone/>
            </a:pPr>
            <a:r>
              <a:rPr lang="en-US" sz="1200" i="1" dirty="0"/>
              <a:t> by</a:t>
            </a:r>
            <a:endParaRPr lang="en-US" sz="1200" dirty="0"/>
          </a:p>
          <a:p>
            <a:pPr algn="ctr">
              <a:buNone/>
            </a:pPr>
            <a:r>
              <a:rPr lang="en-US" sz="1200" dirty="0"/>
              <a:t>Shubh Gaur (1/18/FET/BCS/185)</a:t>
            </a:r>
          </a:p>
          <a:p>
            <a:pPr algn="ctr">
              <a:buNone/>
            </a:pPr>
            <a:r>
              <a:rPr lang="en-US" sz="1200" dirty="0"/>
              <a:t>Harsh Vardhan (19/FET/CS(L)/003)</a:t>
            </a:r>
          </a:p>
          <a:p>
            <a:pPr algn="ctr">
              <a:buNone/>
            </a:pPr>
            <a:r>
              <a:rPr lang="en-US" sz="1200" dirty="0" err="1"/>
              <a:t>Shivam</a:t>
            </a:r>
            <a:r>
              <a:rPr lang="en-US" sz="1200" dirty="0"/>
              <a:t> Sharma (1/18/FET/BCS/207)</a:t>
            </a:r>
          </a:p>
          <a:p>
            <a:pPr algn="ctr">
              <a:buNone/>
            </a:pPr>
            <a:r>
              <a:rPr lang="en-US" sz="1200" dirty="0" err="1"/>
              <a:t>Madhusudhan</a:t>
            </a:r>
            <a:r>
              <a:rPr lang="en-US" sz="1200" dirty="0"/>
              <a:t> Mishra(1/18/FET/BCS/199)</a:t>
            </a:r>
          </a:p>
          <a:p>
            <a:pPr algn="ctr">
              <a:buNone/>
            </a:pPr>
            <a:endParaRPr lang="en-US" sz="1200" dirty="0"/>
          </a:p>
          <a:p>
            <a:pPr algn="ctr">
              <a:buNone/>
            </a:pPr>
            <a:r>
              <a:rPr lang="en-US" sz="1200" dirty="0"/>
              <a:t>Under the supervision of</a:t>
            </a:r>
          </a:p>
          <a:p>
            <a:pPr algn="ctr">
              <a:buNone/>
            </a:pPr>
            <a:endParaRPr lang="en-US" sz="1200" b="1" dirty="0"/>
          </a:p>
          <a:p>
            <a:pPr algn="ctr">
              <a:buNone/>
            </a:pPr>
            <a:r>
              <a:rPr lang="en-US" sz="1200" b="1" dirty="0"/>
              <a:t>Ms. </a:t>
            </a:r>
            <a:r>
              <a:rPr lang="en-US" sz="1200" b="1" dirty="0" err="1"/>
              <a:t>Pronika</a:t>
            </a:r>
            <a:r>
              <a:rPr lang="en-US" sz="1200" b="1" dirty="0"/>
              <a:t> Chawla</a:t>
            </a:r>
            <a:endParaRPr lang="en-US" sz="1200" dirty="0"/>
          </a:p>
          <a:p>
            <a:pPr algn="ctr">
              <a:buNone/>
            </a:pPr>
            <a:r>
              <a:rPr lang="en-US" sz="1200" b="1" dirty="0"/>
              <a:t>Associate Professor</a:t>
            </a:r>
          </a:p>
          <a:p>
            <a:pPr algn="ctr">
              <a:buNone/>
            </a:pPr>
            <a:r>
              <a:rPr lang="en-US" sz="1200" b="1" dirty="0"/>
              <a:t>Faculty of Engineering &amp; Technology</a:t>
            </a:r>
            <a:endParaRPr lang="en-US" sz="1200" dirty="0"/>
          </a:p>
          <a:p>
            <a:pPr algn="ctr">
              <a:buNone/>
            </a:pPr>
            <a:r>
              <a:rPr lang="en-US" sz="1200" b="1" dirty="0"/>
              <a:t>Manav Rachna International Institute of Research and Studies</a:t>
            </a:r>
          </a:p>
          <a:p>
            <a:pPr algn="ctr">
              <a:buNone/>
            </a:pPr>
            <a:r>
              <a:rPr lang="en-US" sz="1200" b="1" dirty="0"/>
              <a:t>SECTOR-43, SURAJKUND –DELHI ROAD, FARIDABAD – 121001</a:t>
            </a:r>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rgbClr val="425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rgbClr val="ED74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image1.jpeg"/>
          <p:cNvPicPr/>
          <p:nvPr/>
        </p:nvPicPr>
        <p:blipFill>
          <a:blip r:embed="rId2" cstate="print"/>
          <a:stretch>
            <a:fillRect/>
          </a:stretch>
        </p:blipFill>
        <p:spPr>
          <a:xfrm>
            <a:off x="6465356" y="3196899"/>
            <a:ext cx="1462672" cy="4799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390858" y="911116"/>
            <a:ext cx="515815"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395419"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00123" y="643467"/>
            <a:ext cx="307028"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6646" y="644382"/>
            <a:ext cx="289201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EC1BE25-FE57-40C9-84DC-012AD63E82DB}"/>
              </a:ext>
            </a:extLst>
          </p:cNvPr>
          <p:cNvSpPr>
            <a:spLocks noGrp="1"/>
          </p:cNvSpPr>
          <p:nvPr>
            <p:ph type="title"/>
          </p:nvPr>
        </p:nvSpPr>
        <p:spPr>
          <a:xfrm>
            <a:off x="860159" y="998002"/>
            <a:ext cx="2387205" cy="1471959"/>
          </a:xfrm>
        </p:spPr>
        <p:txBody>
          <a:bodyPr>
            <a:normAutofit/>
          </a:bodyPr>
          <a:lstStyle/>
          <a:p>
            <a:r>
              <a:rPr lang="en-US" sz="3100" b="1">
                <a:solidFill>
                  <a:srgbClr val="FFFFFF"/>
                </a:solidFill>
              </a:rPr>
              <a:t>System Design</a:t>
            </a:r>
            <a:endParaRPr lang="en-IN" sz="3100" b="1">
              <a:solidFill>
                <a:srgbClr val="FFFFFF"/>
              </a:solidFill>
            </a:endParaRPr>
          </a:p>
        </p:txBody>
      </p:sp>
      <p:sp>
        <p:nvSpPr>
          <p:cNvPr id="32" name="Content Placeholder 31">
            <a:extLst>
              <a:ext uri="{FF2B5EF4-FFF2-40B4-BE49-F238E27FC236}">
                <a16:creationId xmlns:a16="http://schemas.microsoft.com/office/drawing/2014/main" id="{4166BD47-6A59-4DF4-89F1-379F8ECB78CF}"/>
              </a:ext>
            </a:extLst>
          </p:cNvPr>
          <p:cNvSpPr>
            <a:spLocks noGrp="1"/>
          </p:cNvSpPr>
          <p:nvPr>
            <p:ph idx="1"/>
          </p:nvPr>
        </p:nvSpPr>
        <p:spPr>
          <a:xfrm>
            <a:off x="854726" y="2546161"/>
            <a:ext cx="2400338" cy="2985929"/>
          </a:xfrm>
        </p:spPr>
        <p:txBody>
          <a:bodyPr anchor="t">
            <a:normAutofit/>
          </a:bodyPr>
          <a:lstStyle/>
          <a:p>
            <a:pPr marL="0" indent="0">
              <a:buNone/>
            </a:pPr>
            <a:r>
              <a:rPr lang="en-US" dirty="0">
                <a:solidFill>
                  <a:srgbClr val="FEFFFF"/>
                </a:solidFill>
              </a:rPr>
              <a:t>Working Diagram</a:t>
            </a:r>
          </a:p>
        </p:txBody>
      </p:sp>
      <p:pic>
        <p:nvPicPr>
          <p:cNvPr id="9" name="Content Placeholder 8" descr="Diagram&#10;&#10;Description automatically generated">
            <a:extLst>
              <a:ext uri="{FF2B5EF4-FFF2-40B4-BE49-F238E27FC236}">
                <a16:creationId xmlns:a16="http://schemas.microsoft.com/office/drawing/2014/main" id="{BE34DC6C-3E18-40FC-B573-C26475A32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8701" y="1020524"/>
            <a:ext cx="4904306" cy="4497532"/>
          </a:xfrm>
          <a:prstGeom prst="rect">
            <a:avLst/>
          </a:prstGeom>
        </p:spPr>
      </p:pic>
    </p:spTree>
    <p:extLst>
      <p:ext uri="{BB962C8B-B14F-4D97-AF65-F5344CB8AC3E}">
        <p14:creationId xmlns:p14="http://schemas.microsoft.com/office/powerpoint/2010/main" val="1479076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00762" y="563918"/>
            <a:ext cx="3089954" cy="5978614"/>
            <a:chOff x="7513372" y="803186"/>
            <a:chExt cx="4163968" cy="5978614"/>
          </a:xfrm>
        </p:grpSpPr>
        <p:sp>
          <p:nvSpPr>
            <p:cNvPr id="26"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EC1BE25-FE57-40C9-84DC-012AD63E82DB}"/>
              </a:ext>
            </a:extLst>
          </p:cNvPr>
          <p:cNvSpPr>
            <a:spLocks noGrp="1"/>
          </p:cNvSpPr>
          <p:nvPr>
            <p:ph type="title"/>
          </p:nvPr>
        </p:nvSpPr>
        <p:spPr>
          <a:xfrm>
            <a:off x="823851" y="885651"/>
            <a:ext cx="2422352" cy="1031181"/>
          </a:xfrm>
        </p:spPr>
        <p:txBody>
          <a:bodyPr>
            <a:normAutofit/>
          </a:bodyPr>
          <a:lstStyle/>
          <a:p>
            <a:r>
              <a:rPr lang="en-US" b="1" dirty="0">
                <a:solidFill>
                  <a:srgbClr val="FFFFFF"/>
                </a:solidFill>
              </a:rPr>
              <a:t>System Design</a:t>
            </a:r>
            <a:endParaRPr lang="en-IN" b="1" dirty="0">
              <a:solidFill>
                <a:srgbClr val="FFFFFF"/>
              </a:solidFill>
            </a:endParaRPr>
          </a:p>
        </p:txBody>
      </p:sp>
      <p:sp>
        <p:nvSpPr>
          <p:cNvPr id="3" name="Content Placeholder 2">
            <a:extLst>
              <a:ext uri="{FF2B5EF4-FFF2-40B4-BE49-F238E27FC236}">
                <a16:creationId xmlns:a16="http://schemas.microsoft.com/office/drawing/2014/main" id="{59FD56E5-BBD3-4061-865D-4869011CD991}"/>
              </a:ext>
            </a:extLst>
          </p:cNvPr>
          <p:cNvSpPr>
            <a:spLocks noGrp="1"/>
          </p:cNvSpPr>
          <p:nvPr>
            <p:ph idx="1"/>
          </p:nvPr>
        </p:nvSpPr>
        <p:spPr>
          <a:xfrm>
            <a:off x="3734031" y="885651"/>
            <a:ext cx="4893915" cy="4616849"/>
          </a:xfrm>
        </p:spPr>
        <p:txBody>
          <a:bodyPr anchor="ctr">
            <a:normAutofit/>
          </a:bodyPr>
          <a:lstStyle/>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Caesar Cipher Project/</a:t>
            </a:r>
            <a:endParaRPr lang="en-US" sz="1800" dirty="0">
              <a:effectLst/>
              <a:latin typeface="Times New Roman" panose="02020603050405020304" pitchFamily="18" charset="0"/>
              <a:ea typeface="Times New Roman" panose="02020603050405020304" pitchFamily="18" charset="0"/>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1800" dirty="0">
              <a:effectLst/>
              <a:latin typeface="Times New Roman" panose="02020603050405020304" pitchFamily="18" charset="0"/>
              <a:ea typeface="Times New Roman" panose="02020603050405020304" pitchFamily="18" charset="0"/>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 Caesar Cipher/</a:t>
            </a:r>
            <a:endParaRPr lang="en-US" sz="1800" dirty="0">
              <a:effectLst/>
              <a:latin typeface="Times New Roman" panose="02020603050405020304" pitchFamily="18" charset="0"/>
              <a:ea typeface="Times New Roman" panose="02020603050405020304" pitchFamily="18" charset="0"/>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   ├── __init__.py</a:t>
            </a:r>
            <a:endParaRPr lang="en-US" sz="1800" dirty="0">
              <a:effectLst/>
              <a:latin typeface="Times New Roman" panose="02020603050405020304" pitchFamily="18" charset="0"/>
              <a:ea typeface="Times New Roman" panose="02020603050405020304" pitchFamily="18" charset="0"/>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   ├── source.py</a:t>
            </a:r>
            <a:endParaRPr lang="en-US" sz="1800" dirty="0">
              <a:effectLst/>
              <a:latin typeface="Times New Roman" panose="02020603050405020304" pitchFamily="18" charset="0"/>
              <a:ea typeface="Times New Roman" panose="02020603050405020304" pitchFamily="18" charset="0"/>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   └── helpers.py</a:t>
            </a:r>
            <a:endParaRPr lang="en-US" sz="1800" dirty="0">
              <a:effectLst/>
              <a:latin typeface="Times New Roman" panose="02020603050405020304" pitchFamily="18" charset="0"/>
              <a:ea typeface="Times New Roman" panose="02020603050405020304" pitchFamily="18" charset="0"/>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   └──encryption.py</a:t>
            </a:r>
            <a:endParaRPr lang="en-US" sz="1800" dirty="0">
              <a:effectLst/>
              <a:latin typeface="Times New Roman" panose="02020603050405020304" pitchFamily="18" charset="0"/>
              <a:ea typeface="Times New Roman" panose="02020603050405020304" pitchFamily="18" charset="0"/>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   └──decryption.py</a:t>
            </a:r>
            <a:endParaRPr lang="en-US" sz="1800" dirty="0">
              <a:effectLst/>
              <a:latin typeface="Times New Roman" panose="02020603050405020304" pitchFamily="18" charset="0"/>
              <a:ea typeface="Times New Roman" panose="02020603050405020304" pitchFamily="18" charset="0"/>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US" sz="1800" dirty="0">
              <a:effectLst/>
              <a:latin typeface="Times New Roman" panose="02020603050405020304" pitchFamily="18" charset="0"/>
              <a:ea typeface="Times New Roman" panose="02020603050405020304" pitchFamily="18" charset="0"/>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1800" dirty="0">
              <a:effectLst/>
              <a:latin typeface="Times New Roman" panose="02020603050405020304" pitchFamily="18" charset="0"/>
              <a:ea typeface="Times New Roman" panose="02020603050405020304" pitchFamily="18" charset="0"/>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 tests/</a:t>
            </a:r>
            <a:endParaRPr lang="en-US" sz="1800" dirty="0">
              <a:effectLst/>
              <a:latin typeface="Times New Roman" panose="02020603050405020304" pitchFamily="18" charset="0"/>
              <a:ea typeface="Times New Roman" panose="02020603050405020304" pitchFamily="18" charset="0"/>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   ├── project_test1.py</a:t>
            </a:r>
            <a:endParaRPr lang="en-US" sz="1800" dirty="0">
              <a:effectLst/>
              <a:latin typeface="Times New Roman" panose="02020603050405020304" pitchFamily="18" charset="0"/>
              <a:ea typeface="Times New Roman" panose="02020603050405020304" pitchFamily="18" charset="0"/>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   └── project_test2.py</a:t>
            </a:r>
            <a:endParaRPr lang="en-US" sz="1800" dirty="0">
              <a:effectLst/>
              <a:latin typeface="Times New Roman" panose="02020603050405020304" pitchFamily="18" charset="0"/>
              <a:ea typeface="Times New Roman" panose="02020603050405020304" pitchFamily="18" charset="0"/>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1800" dirty="0">
              <a:effectLst/>
              <a:latin typeface="Times New Roman" panose="02020603050405020304" pitchFamily="18" charset="0"/>
              <a:ea typeface="Times New Roman" panose="02020603050405020304" pitchFamily="18" charset="0"/>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800" dirty="0" err="1">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gitignore</a:t>
            </a:r>
            <a:endParaRPr lang="en-US" sz="1800" dirty="0">
              <a:effectLst/>
              <a:latin typeface="Times New Roman" panose="02020603050405020304" pitchFamily="18" charset="0"/>
              <a:ea typeface="Times New Roman" panose="02020603050405020304" pitchFamily="18" charset="0"/>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 LICENSE</a:t>
            </a:r>
            <a:endParaRPr lang="en-US" sz="1800" dirty="0">
              <a:effectLst/>
              <a:latin typeface="Times New Roman" panose="02020603050405020304" pitchFamily="18" charset="0"/>
              <a:ea typeface="Times New Roman" panose="02020603050405020304" pitchFamily="18" charset="0"/>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 README.md</a:t>
            </a:r>
            <a:endParaRPr lang="en-US" sz="1800" dirty="0">
              <a:effectLst/>
              <a:latin typeface="Times New Roman" panose="02020603050405020304" pitchFamily="18" charset="0"/>
              <a:ea typeface="Times New Roman" panose="02020603050405020304" pitchFamily="18" charset="0"/>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 requirements.txt</a:t>
            </a:r>
            <a:endParaRPr lang="en-US" sz="1800" dirty="0">
              <a:effectLst/>
              <a:latin typeface="Times New Roman" panose="02020603050405020304" pitchFamily="18" charset="0"/>
              <a:ea typeface="Times New Roman" panose="02020603050405020304" pitchFamily="18" charset="0"/>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 setup.py</a:t>
            </a:r>
            <a:endParaRPr lang="en-US" sz="1800" dirty="0">
              <a:effectLst/>
              <a:latin typeface="Times New Roman" panose="02020603050405020304" pitchFamily="18" charset="0"/>
              <a:ea typeface="Times New Roman" panose="02020603050405020304" pitchFamily="18" charset="0"/>
            </a:endParaRPr>
          </a:p>
          <a:p>
            <a:endParaRPr lang="en-IN" dirty="0"/>
          </a:p>
        </p:txBody>
      </p:sp>
      <p:sp>
        <p:nvSpPr>
          <p:cNvPr id="9" name="Content Placeholder 31">
            <a:extLst>
              <a:ext uri="{FF2B5EF4-FFF2-40B4-BE49-F238E27FC236}">
                <a16:creationId xmlns:a16="http://schemas.microsoft.com/office/drawing/2014/main" id="{2537B343-FA69-4A3D-B7F5-B4BEB394DD98}"/>
              </a:ext>
            </a:extLst>
          </p:cNvPr>
          <p:cNvSpPr txBox="1">
            <a:spLocks/>
          </p:cNvSpPr>
          <p:nvPr/>
        </p:nvSpPr>
        <p:spPr>
          <a:xfrm>
            <a:off x="854726" y="2546161"/>
            <a:ext cx="2400338" cy="2985929"/>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EFFFF"/>
                </a:solidFill>
              </a:rPr>
              <a:t>File System Architecture</a:t>
            </a:r>
          </a:p>
        </p:txBody>
      </p:sp>
    </p:spTree>
    <p:extLst>
      <p:ext uri="{BB962C8B-B14F-4D97-AF65-F5344CB8AC3E}">
        <p14:creationId xmlns:p14="http://schemas.microsoft.com/office/powerpoint/2010/main" val="3976755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F4CBFA-B385-4B16-B63B-29D40EBF7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698CE04-5039-4B4D-B676-5DDF9467E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5037" y="563918"/>
            <a:ext cx="3122981" cy="5978614"/>
            <a:chOff x="7513372" y="803186"/>
            <a:chExt cx="4163968" cy="5978614"/>
          </a:xfrm>
        </p:grpSpPr>
        <p:sp>
          <p:nvSpPr>
            <p:cNvPr id="26" name="Freeform 6">
              <a:extLst>
                <a:ext uri="{FF2B5EF4-FFF2-40B4-BE49-F238E27FC236}">
                  <a16:creationId xmlns:a16="http://schemas.microsoft.com/office/drawing/2014/main" id="{A5B7FFC8-6FAA-4120-AC51-F1C9C825A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FF5B224B-4446-4B75-8B12-7FAFA8ED8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C807611F-497E-428E-9B8B-0192C78970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C01593F-487A-4BF9-A97E-57E09F2AB3D3}"/>
              </a:ext>
            </a:extLst>
          </p:cNvPr>
          <p:cNvSpPr>
            <a:spLocks noGrp="1"/>
          </p:cNvSpPr>
          <p:nvPr>
            <p:ph type="title"/>
          </p:nvPr>
        </p:nvSpPr>
        <p:spPr>
          <a:xfrm>
            <a:off x="5876329" y="1132517"/>
            <a:ext cx="2434882" cy="4367531"/>
          </a:xfrm>
        </p:spPr>
        <p:txBody>
          <a:bodyPr>
            <a:normAutofit/>
          </a:bodyPr>
          <a:lstStyle/>
          <a:p>
            <a:r>
              <a:rPr lang="en-US" sz="3100" b="1" dirty="0">
                <a:solidFill>
                  <a:srgbClr val="FFFFFF"/>
                </a:solidFill>
              </a:rPr>
              <a:t>Methodology</a:t>
            </a:r>
            <a:br>
              <a:rPr lang="en-US" sz="3100" b="1" dirty="0">
                <a:solidFill>
                  <a:srgbClr val="FFFFFF"/>
                </a:solidFill>
              </a:rPr>
            </a:br>
            <a:endParaRPr lang="en-IN" sz="3100" b="1" dirty="0">
              <a:solidFill>
                <a:srgbClr val="FFFFFF"/>
              </a:solidFill>
            </a:endParaRPr>
          </a:p>
        </p:txBody>
      </p:sp>
      <p:sp>
        <p:nvSpPr>
          <p:cNvPr id="3" name="Content Placeholder 2">
            <a:extLst>
              <a:ext uri="{FF2B5EF4-FFF2-40B4-BE49-F238E27FC236}">
                <a16:creationId xmlns:a16="http://schemas.microsoft.com/office/drawing/2014/main" id="{06193536-AE46-431F-A252-37FEC4E28E42}"/>
              </a:ext>
            </a:extLst>
          </p:cNvPr>
          <p:cNvSpPr>
            <a:spLocks noGrp="1"/>
          </p:cNvSpPr>
          <p:nvPr>
            <p:ph idx="1"/>
          </p:nvPr>
        </p:nvSpPr>
        <p:spPr>
          <a:xfrm>
            <a:off x="628650" y="1132519"/>
            <a:ext cx="4725731" cy="4367530"/>
          </a:xfrm>
        </p:spPr>
        <p:txBody>
          <a:bodyPr anchor="ctr">
            <a:normAutofit/>
          </a:bodyPr>
          <a:lstStyle/>
          <a:p>
            <a:pPr>
              <a:spcAft>
                <a:spcPts val="700"/>
              </a:spcAft>
            </a:pPr>
            <a:r>
              <a:rPr lang="en-IN" sz="800">
                <a:effectLst/>
                <a:latin typeface="Calibri" panose="020F0502020204030204" pitchFamily="34" charset="0"/>
                <a:ea typeface="Calibri" panose="020F0502020204030204" pitchFamily="34" charset="0"/>
              </a:rPr>
              <a:t>First, we will start by loading the required packages. Then we will make a basic template for our Graphical User Interface (GUI). We will utilise tkinter and pygame library to make out project interactive by creating a root widget, which is a window where we are going to attach our radio buttons and the text bar. We will set the dimensions of our window. We will use the mainloop() method when we want to run our program to get a window as displayed</a:t>
            </a:r>
          </a:p>
          <a:p>
            <a:pPr>
              <a:spcAft>
                <a:spcPts val="800"/>
              </a:spcAft>
            </a:pPr>
            <a:r>
              <a:rPr lang="en-IN" sz="800">
                <a:effectLst/>
                <a:latin typeface="Calibri" panose="020F0502020204030204" pitchFamily="34" charset="0"/>
                <a:ea typeface="Calibri" panose="020F0502020204030204" pitchFamily="34" charset="0"/>
              </a:rPr>
              <a:t>Add a canvas to our window. Canvas is a rectangular area where we can place our text and widgets. We do attach our canvas to the root window, or the parent window and we give the same dimensions as our root window. We will also give a background colour to our canvas.</a:t>
            </a:r>
          </a:p>
          <a:p>
            <a:pPr>
              <a:spcAft>
                <a:spcPts val="800"/>
              </a:spcAft>
            </a:pPr>
            <a:r>
              <a:rPr lang="en-IN" sz="800">
                <a:effectLst/>
                <a:latin typeface="Calibri" panose="020F0502020204030204" pitchFamily="34" charset="0"/>
                <a:ea typeface="Calibri" panose="020F0502020204030204" pitchFamily="34" charset="0"/>
              </a:rPr>
              <a:t>Then, we will create instances to set the font properties like size and style.</a:t>
            </a:r>
          </a:p>
          <a:p>
            <a:pPr>
              <a:spcAft>
                <a:spcPts val="700"/>
              </a:spcAft>
            </a:pPr>
            <a:r>
              <a:rPr lang="en-IN" sz="800">
                <a:effectLst/>
                <a:latin typeface="Calibri" panose="020F0502020204030204" pitchFamily="34" charset="0"/>
                <a:ea typeface="Calibri" panose="020F0502020204030204" pitchFamily="34" charset="0"/>
              </a:rPr>
              <a:t>We will create a text bar where the user can enter the text. We use the Entry widget to enter and display single line of text.</a:t>
            </a:r>
          </a:p>
          <a:p>
            <a:pPr>
              <a:spcAft>
                <a:spcPts val="800"/>
              </a:spcAft>
            </a:pPr>
            <a:r>
              <a:rPr lang="en-IN" sz="800">
                <a:effectLst/>
                <a:latin typeface="Calibri" panose="020F0502020204030204" pitchFamily="34" charset="0"/>
                <a:ea typeface="Calibri" panose="020F0502020204030204" pitchFamily="34" charset="0"/>
              </a:rPr>
              <a:t>We will create another text label which tells the user to “choose an operation” from the given options.</a:t>
            </a:r>
          </a:p>
          <a:p>
            <a:pPr>
              <a:spcAft>
                <a:spcPts val="800"/>
              </a:spcAft>
            </a:pPr>
            <a:r>
              <a:rPr lang="en-IN" sz="800">
                <a:effectLst/>
                <a:latin typeface="Calibri" panose="020F0502020204030204" pitchFamily="34" charset="0"/>
                <a:ea typeface="Calibri" panose="020F0502020204030204" pitchFamily="34" charset="0"/>
              </a:rPr>
              <a:t>We now define a function in which will get the value of the radio button selected by the user and will perform either encryption or decryption based on the option selected by the user. The value of the radio button selected is stored in the variable we created above. To retrieve the value, we use get() method.</a:t>
            </a:r>
          </a:p>
          <a:p>
            <a:pPr>
              <a:spcAft>
                <a:spcPts val="700"/>
              </a:spcAft>
            </a:pPr>
            <a:r>
              <a:rPr lang="en-IN" sz="800">
                <a:effectLst/>
                <a:latin typeface="Calibri" panose="020F0502020204030204" pitchFamily="34" charset="0"/>
                <a:ea typeface="Calibri" panose="020F0502020204030204" pitchFamily="34" charset="0"/>
              </a:rPr>
              <a:t>Now we define our Encryption and decryption function. The function basically traverses through the given text character by character. For each character, we convert it according to the algorithm we defined earlier. Then we return the newly generated text. We also create text labels which will show the output after the execution of the function.</a:t>
            </a:r>
          </a:p>
          <a:p>
            <a:pPr>
              <a:spcAft>
                <a:spcPts val="800"/>
              </a:spcAft>
            </a:pPr>
            <a:r>
              <a:rPr lang="en-IN" sz="800">
                <a:effectLst/>
                <a:latin typeface="Calibri" panose="020F0502020204030204" pitchFamily="34" charset="0"/>
                <a:ea typeface="Calibri" panose="020F0502020204030204" pitchFamily="34" charset="0"/>
              </a:rPr>
              <a:t>We will create the radio buttons and link the radio buttons to the encryption and decryption function defined above.</a:t>
            </a:r>
          </a:p>
          <a:p>
            <a:pPr>
              <a:spcAft>
                <a:spcPts val="700"/>
              </a:spcAft>
            </a:pPr>
            <a:r>
              <a:rPr lang="en-IN" sz="800">
                <a:effectLst/>
                <a:latin typeface="Calibri" panose="020F0502020204030204" pitchFamily="34" charset="0"/>
                <a:ea typeface="Calibri" panose="020F0502020204030204" pitchFamily="34" charset="0"/>
              </a:rPr>
              <a:t>Lastly, we will create a text label “Converted Text” below which the user can find the converted text.</a:t>
            </a:r>
          </a:p>
          <a:p>
            <a:endParaRPr lang="en-IN" sz="800"/>
          </a:p>
        </p:txBody>
      </p:sp>
    </p:spTree>
    <p:extLst>
      <p:ext uri="{BB962C8B-B14F-4D97-AF65-F5344CB8AC3E}">
        <p14:creationId xmlns:p14="http://schemas.microsoft.com/office/powerpoint/2010/main" val="1228313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F4CBFA-B385-4B16-B63B-29D40EBF7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698CE04-5039-4B4D-B676-5DDF9467E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5037" y="563918"/>
            <a:ext cx="3122981" cy="5978614"/>
            <a:chOff x="7513372" y="803186"/>
            <a:chExt cx="4163968" cy="5978614"/>
          </a:xfrm>
        </p:grpSpPr>
        <p:sp>
          <p:nvSpPr>
            <p:cNvPr id="26" name="Freeform 6">
              <a:extLst>
                <a:ext uri="{FF2B5EF4-FFF2-40B4-BE49-F238E27FC236}">
                  <a16:creationId xmlns:a16="http://schemas.microsoft.com/office/drawing/2014/main" id="{A5B7FFC8-6FAA-4120-AC51-F1C9C825A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FF5B224B-4446-4B75-8B12-7FAFA8ED8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C807611F-497E-428E-9B8B-0192C78970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C01593F-487A-4BF9-A97E-57E09F2AB3D3}"/>
              </a:ext>
            </a:extLst>
          </p:cNvPr>
          <p:cNvSpPr>
            <a:spLocks noGrp="1"/>
          </p:cNvSpPr>
          <p:nvPr>
            <p:ph type="title"/>
          </p:nvPr>
        </p:nvSpPr>
        <p:spPr>
          <a:xfrm>
            <a:off x="5876329" y="1132517"/>
            <a:ext cx="2434882" cy="4367531"/>
          </a:xfrm>
        </p:spPr>
        <p:txBody>
          <a:bodyPr>
            <a:normAutofit/>
          </a:bodyPr>
          <a:lstStyle/>
          <a:p>
            <a:pPr algn="ctr"/>
            <a:r>
              <a:rPr lang="en-US" sz="3100" b="1" dirty="0">
                <a:solidFill>
                  <a:srgbClr val="FFFFFF"/>
                </a:solidFill>
              </a:rPr>
              <a:t>Caesar Cipher Working</a:t>
            </a:r>
            <a:br>
              <a:rPr lang="en-US" sz="3100" b="1" dirty="0">
                <a:solidFill>
                  <a:srgbClr val="FFFFFF"/>
                </a:solidFill>
              </a:rPr>
            </a:br>
            <a:endParaRPr lang="en-IN" sz="3100" b="1" dirty="0">
              <a:solidFill>
                <a:srgbClr val="FFFFFF"/>
              </a:solidFill>
            </a:endParaRPr>
          </a:p>
        </p:txBody>
      </p:sp>
      <p:pic>
        <p:nvPicPr>
          <p:cNvPr id="5" name="Content Placeholder 4" descr="Text, letter&#10;&#10;Description automatically generated">
            <a:extLst>
              <a:ext uri="{FF2B5EF4-FFF2-40B4-BE49-F238E27FC236}">
                <a16:creationId xmlns:a16="http://schemas.microsoft.com/office/drawing/2014/main" id="{B65482C8-3FBD-406B-BB08-4BAAE57FD9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942348"/>
            <a:ext cx="4861476" cy="1198620"/>
          </a:xfrm>
        </p:spPr>
      </p:pic>
      <p:pic>
        <p:nvPicPr>
          <p:cNvPr id="7" name="Picture 6" descr="Text, letter&#10;&#10;Description automatically generated">
            <a:extLst>
              <a:ext uri="{FF2B5EF4-FFF2-40B4-BE49-F238E27FC236}">
                <a16:creationId xmlns:a16="http://schemas.microsoft.com/office/drawing/2014/main" id="{C3A71845-1ADB-410F-9C95-E4F3F286BF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501008"/>
            <a:ext cx="4900557" cy="1286054"/>
          </a:xfrm>
          <a:prstGeom prst="rect">
            <a:avLst/>
          </a:prstGeom>
        </p:spPr>
      </p:pic>
    </p:spTree>
    <p:extLst>
      <p:ext uri="{BB962C8B-B14F-4D97-AF65-F5344CB8AC3E}">
        <p14:creationId xmlns:p14="http://schemas.microsoft.com/office/powerpoint/2010/main" val="3266153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F4CBFA-B385-4B16-B63B-29D40EBF7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698CE04-5039-4B4D-B676-5DDF9467E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5037" y="563918"/>
            <a:ext cx="3122981" cy="5978614"/>
            <a:chOff x="7513372" y="803186"/>
            <a:chExt cx="4163968" cy="5978614"/>
          </a:xfrm>
        </p:grpSpPr>
        <p:sp>
          <p:nvSpPr>
            <p:cNvPr id="26" name="Freeform 6">
              <a:extLst>
                <a:ext uri="{FF2B5EF4-FFF2-40B4-BE49-F238E27FC236}">
                  <a16:creationId xmlns:a16="http://schemas.microsoft.com/office/drawing/2014/main" id="{A5B7FFC8-6FAA-4120-AC51-F1C9C825A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FF5B224B-4446-4B75-8B12-7FAFA8ED8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C807611F-497E-428E-9B8B-0192C78970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C01593F-487A-4BF9-A97E-57E09F2AB3D3}"/>
              </a:ext>
            </a:extLst>
          </p:cNvPr>
          <p:cNvSpPr>
            <a:spLocks noGrp="1"/>
          </p:cNvSpPr>
          <p:nvPr>
            <p:ph type="title"/>
          </p:nvPr>
        </p:nvSpPr>
        <p:spPr>
          <a:xfrm>
            <a:off x="5876329" y="1132517"/>
            <a:ext cx="2434882" cy="4367531"/>
          </a:xfrm>
        </p:spPr>
        <p:txBody>
          <a:bodyPr>
            <a:normAutofit/>
          </a:bodyPr>
          <a:lstStyle/>
          <a:p>
            <a:pPr algn="ctr"/>
            <a:r>
              <a:rPr lang="en-US" sz="3100" b="1" dirty="0">
                <a:solidFill>
                  <a:srgbClr val="FFFFFF"/>
                </a:solidFill>
              </a:rPr>
              <a:t>Brute forcer Working</a:t>
            </a:r>
            <a:br>
              <a:rPr lang="en-US" sz="3100" b="1" dirty="0">
                <a:solidFill>
                  <a:srgbClr val="FFFFFF"/>
                </a:solidFill>
              </a:rPr>
            </a:br>
            <a:endParaRPr lang="en-IN" sz="3100" b="1" dirty="0">
              <a:solidFill>
                <a:srgbClr val="FFFFFF"/>
              </a:solidFill>
            </a:endParaRPr>
          </a:p>
        </p:txBody>
      </p:sp>
      <p:pic>
        <p:nvPicPr>
          <p:cNvPr id="8" name="Content Placeholder 7">
            <a:extLst>
              <a:ext uri="{FF2B5EF4-FFF2-40B4-BE49-F238E27FC236}">
                <a16:creationId xmlns:a16="http://schemas.microsoft.com/office/drawing/2014/main" id="{02A5D527-2B24-48D6-9EDE-5D9C8070E635}"/>
              </a:ext>
            </a:extLst>
          </p:cNvPr>
          <p:cNvPicPr>
            <a:picLocks noGrp="1" noChangeAspect="1"/>
          </p:cNvPicPr>
          <p:nvPr>
            <p:ph idx="1"/>
          </p:nvPr>
        </p:nvPicPr>
        <p:blipFill>
          <a:blip r:embed="rId2"/>
          <a:stretch>
            <a:fillRect/>
          </a:stretch>
        </p:blipFill>
        <p:spPr>
          <a:xfrm>
            <a:off x="342599" y="1224069"/>
            <a:ext cx="5087060" cy="4201111"/>
          </a:xfrm>
        </p:spPr>
      </p:pic>
    </p:spTree>
    <p:extLst>
      <p:ext uri="{BB962C8B-B14F-4D97-AF65-F5344CB8AC3E}">
        <p14:creationId xmlns:p14="http://schemas.microsoft.com/office/powerpoint/2010/main" val="3576466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00762" y="563918"/>
            <a:ext cx="3089954"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0AE5517-64BE-446B-A191-ECEE66CA4E0D}"/>
              </a:ext>
            </a:extLst>
          </p:cNvPr>
          <p:cNvSpPr>
            <a:spLocks noGrp="1"/>
          </p:cNvSpPr>
          <p:nvPr>
            <p:ph type="title"/>
          </p:nvPr>
        </p:nvSpPr>
        <p:spPr>
          <a:xfrm>
            <a:off x="823851" y="885651"/>
            <a:ext cx="2422352" cy="4624603"/>
          </a:xfrm>
        </p:spPr>
        <p:txBody>
          <a:bodyPr>
            <a:normAutofit/>
          </a:bodyPr>
          <a:lstStyle/>
          <a:p>
            <a:r>
              <a:rPr lang="en-US" b="1" dirty="0">
                <a:solidFill>
                  <a:srgbClr val="FFFFFF"/>
                </a:solidFill>
              </a:rPr>
              <a:t>Expected Outcome Of project /Result</a:t>
            </a:r>
            <a:br>
              <a:rPr lang="en-US" b="1" dirty="0">
                <a:solidFill>
                  <a:srgbClr val="FFFFFF"/>
                </a:solidFill>
              </a:rPr>
            </a:br>
            <a:endParaRPr lang="en-IN" b="1" dirty="0">
              <a:solidFill>
                <a:srgbClr val="FFFFFF"/>
              </a:solidFill>
            </a:endParaRPr>
          </a:p>
        </p:txBody>
      </p:sp>
      <p:sp>
        <p:nvSpPr>
          <p:cNvPr id="3" name="Content Placeholder 2">
            <a:extLst>
              <a:ext uri="{FF2B5EF4-FFF2-40B4-BE49-F238E27FC236}">
                <a16:creationId xmlns:a16="http://schemas.microsoft.com/office/drawing/2014/main" id="{03A5440F-B54B-4D94-AEAF-E2B13DD6CC89}"/>
              </a:ext>
            </a:extLst>
          </p:cNvPr>
          <p:cNvSpPr>
            <a:spLocks noGrp="1"/>
          </p:cNvSpPr>
          <p:nvPr>
            <p:ph idx="1"/>
          </p:nvPr>
        </p:nvSpPr>
        <p:spPr>
          <a:xfrm>
            <a:off x="3734031" y="885651"/>
            <a:ext cx="4893915" cy="4616849"/>
          </a:xfrm>
        </p:spPr>
        <p:txBody>
          <a:bodyPr anchor="ctr">
            <a:normAutofit/>
          </a:bodyPr>
          <a:lstStyle/>
          <a:p>
            <a:pPr marL="0" indent="0">
              <a:buNone/>
            </a:pPr>
            <a:r>
              <a:rPr lang="en-IN" dirty="0"/>
              <a:t>A simple to use cryptography application written on the Caesar cipher algorithm which can encrypt and decrypt data and visualize it in Realtime and a Brute-forcer of Caesar Cipher which is able to crack any cipher encrypted using this technique without needing the key.</a:t>
            </a:r>
          </a:p>
        </p:txBody>
      </p:sp>
    </p:spTree>
    <p:extLst>
      <p:ext uri="{BB962C8B-B14F-4D97-AF65-F5344CB8AC3E}">
        <p14:creationId xmlns:p14="http://schemas.microsoft.com/office/powerpoint/2010/main" val="4242092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F4CBFA-B385-4B16-B63B-29D40EBF7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698CE04-5039-4B4D-B676-5DDF9467E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5037" y="563918"/>
            <a:ext cx="3122981" cy="5978614"/>
            <a:chOff x="7513372" y="803186"/>
            <a:chExt cx="4163968" cy="5978614"/>
          </a:xfrm>
        </p:grpSpPr>
        <p:sp>
          <p:nvSpPr>
            <p:cNvPr id="11" name="Freeform 6">
              <a:extLst>
                <a:ext uri="{FF2B5EF4-FFF2-40B4-BE49-F238E27FC236}">
                  <a16:creationId xmlns:a16="http://schemas.microsoft.com/office/drawing/2014/main" id="{A5B7FFC8-6FAA-4120-AC51-F1C9C825A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F5B224B-4446-4B75-8B12-7FAFA8ED8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807611F-497E-428E-9B8B-0192C78970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2DA8FC0-6906-406B-B1B2-F564EFBB81AD}"/>
              </a:ext>
            </a:extLst>
          </p:cNvPr>
          <p:cNvSpPr>
            <a:spLocks noGrp="1"/>
          </p:cNvSpPr>
          <p:nvPr>
            <p:ph type="title"/>
          </p:nvPr>
        </p:nvSpPr>
        <p:spPr>
          <a:xfrm>
            <a:off x="5876329" y="1132517"/>
            <a:ext cx="2434882" cy="4367531"/>
          </a:xfrm>
        </p:spPr>
        <p:txBody>
          <a:bodyPr>
            <a:normAutofit/>
          </a:bodyPr>
          <a:lstStyle/>
          <a:p>
            <a:r>
              <a:rPr lang="en-US" b="1" dirty="0">
                <a:solidFill>
                  <a:srgbClr val="FFFFFF"/>
                </a:solidFill>
              </a:rPr>
              <a:t>Conclusion &amp; Future Scope</a:t>
            </a:r>
            <a:br>
              <a:rPr lang="en-US" b="1" dirty="0">
                <a:solidFill>
                  <a:srgbClr val="FFFFFF"/>
                </a:solidFill>
              </a:rPr>
            </a:br>
            <a:endParaRPr lang="en-IN" b="1" dirty="0">
              <a:solidFill>
                <a:srgbClr val="FFFFFF"/>
              </a:solidFill>
            </a:endParaRPr>
          </a:p>
        </p:txBody>
      </p:sp>
      <p:sp>
        <p:nvSpPr>
          <p:cNvPr id="3" name="Content Placeholder 2">
            <a:extLst>
              <a:ext uri="{FF2B5EF4-FFF2-40B4-BE49-F238E27FC236}">
                <a16:creationId xmlns:a16="http://schemas.microsoft.com/office/drawing/2014/main" id="{037C4CA1-CD90-4D0F-85F6-F45F3CE29DDA}"/>
              </a:ext>
            </a:extLst>
          </p:cNvPr>
          <p:cNvSpPr>
            <a:spLocks noGrp="1"/>
          </p:cNvSpPr>
          <p:nvPr>
            <p:ph idx="1"/>
          </p:nvPr>
        </p:nvSpPr>
        <p:spPr>
          <a:xfrm>
            <a:off x="628650" y="1132519"/>
            <a:ext cx="4725731" cy="4367530"/>
          </a:xfrm>
        </p:spPr>
        <p:txBody>
          <a:bodyPr anchor="ctr">
            <a:noAutofit/>
          </a:bodyPr>
          <a:lstStyle/>
          <a:p>
            <a:r>
              <a:rPr lang="en-US" sz="1400" dirty="0">
                <a:solidFill>
                  <a:srgbClr val="202124"/>
                </a:solidFill>
                <a:latin typeface="arial" panose="020B0604020202020204" pitchFamily="34" charset="0"/>
              </a:rPr>
              <a:t>This tool hides the data in transit so that it cannot be intercepted by an attacker and in case if it is intercepted then he won’t be able to make any sense out of it as the data is encrypted</a:t>
            </a:r>
          </a:p>
          <a:p>
            <a:r>
              <a:rPr lang="en-US" sz="1400" b="0" i="0" dirty="0">
                <a:solidFill>
                  <a:srgbClr val="202124"/>
                </a:solidFill>
                <a:effectLst/>
                <a:latin typeface="arial" panose="020B0604020202020204" pitchFamily="34" charset="0"/>
              </a:rPr>
              <a:t>This tool also provides an interactive interface which shows encryption and decryption in Realtime so that students, professors and many others can benefit from our app as it would give them a platform to learn about this amazing technique not just briefly but in a detailed manner and using this they can dive deep into the world of cryptography as it would help in establishing a foundation for various enthusiasts who want to enter the world of cryptography, cybersecurity, etc. which can further open doors for many fields like blockchain technology, encrypted networking etc.</a:t>
            </a:r>
          </a:p>
          <a:p>
            <a:endParaRPr lang="en-US" sz="1400" b="0" i="0" dirty="0">
              <a:solidFill>
                <a:srgbClr val="202124"/>
              </a:solidFill>
              <a:effectLst/>
              <a:latin typeface="arial" panose="020B0604020202020204" pitchFamily="34" charset="0"/>
            </a:endParaRPr>
          </a:p>
          <a:p>
            <a:r>
              <a:rPr lang="en-US" sz="1400" b="0" i="0" dirty="0">
                <a:solidFill>
                  <a:srgbClr val="202124"/>
                </a:solidFill>
                <a:effectLst/>
                <a:latin typeface="arial" panose="020B0604020202020204" pitchFamily="34" charset="0"/>
              </a:rPr>
              <a:t>Caesar cipher can be used today </a:t>
            </a:r>
            <a:r>
              <a:rPr lang="en-US" sz="1400" b="1" i="0" dirty="0">
                <a:solidFill>
                  <a:srgbClr val="202124"/>
                </a:solidFill>
                <a:effectLst/>
                <a:latin typeface="arial" panose="020B0604020202020204" pitchFamily="34" charset="0"/>
              </a:rPr>
              <a:t>in children's toys such as secret decoder rings</a:t>
            </a:r>
            <a:r>
              <a:rPr lang="en-US" sz="1400" b="0" i="0" dirty="0">
                <a:solidFill>
                  <a:srgbClr val="202124"/>
                </a:solidFill>
                <a:effectLst/>
                <a:latin typeface="arial" panose="020B0604020202020204" pitchFamily="34" charset="0"/>
              </a:rPr>
              <a:t>. A Caesar shift of thirteen is also performed in the ROT13 algorithm, a simple method of obfuscating text used in some Internet forums to obscure text (such as joke punchlines and story spoilers), but not used as a method of encryption.</a:t>
            </a:r>
            <a:endParaRPr lang="en-IN" sz="1400" dirty="0"/>
          </a:p>
        </p:txBody>
      </p:sp>
    </p:spTree>
    <p:extLst>
      <p:ext uri="{BB962C8B-B14F-4D97-AF65-F5344CB8AC3E}">
        <p14:creationId xmlns:p14="http://schemas.microsoft.com/office/powerpoint/2010/main" val="3138285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r>
              <a:rPr lang="en-US" sz="3500" b="1" dirty="0">
                <a:solidFill>
                  <a:srgbClr val="FFFFFF"/>
                </a:solidFill>
              </a:rPr>
              <a:t>References</a:t>
            </a:r>
            <a:br>
              <a:rPr lang="en-US" sz="3500" dirty="0">
                <a:solidFill>
                  <a:srgbClr val="FFFFFF"/>
                </a:solidFill>
              </a:rPr>
            </a:br>
            <a:endParaRPr lang="en-US" sz="3500" dirty="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r>
              <a:rPr lang="en-IN" sz="800" b="0" i="0" dirty="0" err="1">
                <a:solidFill>
                  <a:srgbClr val="333333"/>
                </a:solidFill>
                <a:effectLst/>
                <a:latin typeface="-apple-system"/>
              </a:rPr>
              <a:t>Champakamala</a:t>
            </a:r>
            <a:r>
              <a:rPr lang="en-IN" sz="800" b="0" i="0" dirty="0">
                <a:solidFill>
                  <a:srgbClr val="333333"/>
                </a:solidFill>
                <a:effectLst/>
                <a:latin typeface="-apple-system"/>
              </a:rPr>
              <a:t> B.S, Padmini K and Radhika D.K 2014 Least Significant Bit Algorithm for Steganography </a:t>
            </a:r>
            <a:r>
              <a:rPr lang="en-IN" sz="800" b="0" i="1" dirty="0">
                <a:solidFill>
                  <a:srgbClr val="333333"/>
                </a:solidFill>
                <a:effectLst/>
                <a:latin typeface="-apple-system"/>
              </a:rPr>
              <a:t>Int. J. of Advance Computer Technology</a:t>
            </a:r>
            <a:r>
              <a:rPr lang="en-IN" sz="800" b="0" i="0" dirty="0">
                <a:solidFill>
                  <a:srgbClr val="333333"/>
                </a:solidFill>
                <a:effectLst/>
                <a:latin typeface="-apple-system"/>
              </a:rPr>
              <a:t> </a:t>
            </a:r>
            <a:r>
              <a:rPr lang="en-IN" sz="800" b="1" i="0" dirty="0">
                <a:solidFill>
                  <a:srgbClr val="333333"/>
                </a:solidFill>
                <a:effectLst/>
                <a:latin typeface="-apple-system"/>
              </a:rPr>
              <a:t>3</a:t>
            </a:r>
            <a:r>
              <a:rPr lang="en-IN" sz="800" b="0" i="0" dirty="0">
                <a:solidFill>
                  <a:srgbClr val="333333"/>
                </a:solidFill>
                <a:effectLst/>
                <a:latin typeface="-apple-system"/>
              </a:rPr>
              <a:t> 4</a:t>
            </a:r>
          </a:p>
          <a:p>
            <a:r>
              <a:rPr lang="en-IN" sz="800" b="0" i="0" dirty="0" err="1">
                <a:solidFill>
                  <a:srgbClr val="333333"/>
                </a:solidFill>
                <a:effectLst/>
                <a:latin typeface="-apple-system"/>
              </a:rPr>
              <a:t>Emam</a:t>
            </a:r>
            <a:r>
              <a:rPr lang="en-IN" sz="800" b="0" i="0" dirty="0">
                <a:solidFill>
                  <a:srgbClr val="333333"/>
                </a:solidFill>
                <a:effectLst/>
                <a:latin typeface="-apple-system"/>
              </a:rPr>
              <a:t>, Marwa M, Aly </a:t>
            </a:r>
            <a:r>
              <a:rPr lang="en-IN" sz="800" b="0" i="0" dirty="0" err="1">
                <a:solidFill>
                  <a:srgbClr val="333333"/>
                </a:solidFill>
                <a:effectLst/>
                <a:latin typeface="-apple-system"/>
              </a:rPr>
              <a:t>Abdelmgeid</a:t>
            </a:r>
            <a:r>
              <a:rPr lang="en-IN" sz="800" b="0" i="0" dirty="0">
                <a:solidFill>
                  <a:srgbClr val="333333"/>
                </a:solidFill>
                <a:effectLst/>
                <a:latin typeface="-apple-system"/>
              </a:rPr>
              <a:t> A and </a:t>
            </a:r>
            <a:r>
              <a:rPr lang="en-IN" sz="800" b="0" i="0" dirty="0" err="1">
                <a:solidFill>
                  <a:srgbClr val="333333"/>
                </a:solidFill>
                <a:effectLst/>
                <a:latin typeface="-apple-system"/>
              </a:rPr>
              <a:t>Omara</a:t>
            </a:r>
            <a:r>
              <a:rPr lang="en-IN" sz="800" b="0" i="0" dirty="0">
                <a:solidFill>
                  <a:srgbClr val="333333"/>
                </a:solidFill>
                <a:effectLst/>
                <a:latin typeface="-apple-system"/>
              </a:rPr>
              <a:t> Fatma A 2016 An Improved Image Steganography Method Based on LSB Technique with Random Pixel Selection </a:t>
            </a:r>
            <a:r>
              <a:rPr lang="en-IN" sz="800" b="0" i="1" dirty="0" err="1">
                <a:solidFill>
                  <a:srgbClr val="333333"/>
                </a:solidFill>
                <a:effectLst/>
                <a:latin typeface="-apple-system"/>
              </a:rPr>
              <a:t>Int.l</a:t>
            </a:r>
            <a:r>
              <a:rPr lang="en-IN" sz="800" b="0" i="1" dirty="0">
                <a:solidFill>
                  <a:srgbClr val="333333"/>
                </a:solidFill>
                <a:effectLst/>
                <a:latin typeface="-apple-system"/>
              </a:rPr>
              <a:t> J. of Advanced Computer Science and Applications</a:t>
            </a:r>
            <a:r>
              <a:rPr lang="en-IN" sz="800" b="0" i="0" dirty="0">
                <a:solidFill>
                  <a:srgbClr val="333333"/>
                </a:solidFill>
                <a:effectLst/>
                <a:latin typeface="-apple-system"/>
              </a:rPr>
              <a:t> </a:t>
            </a:r>
            <a:r>
              <a:rPr lang="en-IN" sz="800" b="1" i="0" dirty="0">
                <a:solidFill>
                  <a:srgbClr val="333333"/>
                </a:solidFill>
                <a:effectLst/>
                <a:latin typeface="-apple-system"/>
              </a:rPr>
              <a:t>7</a:t>
            </a:r>
            <a:r>
              <a:rPr lang="en-IN" sz="800" b="0" i="0" dirty="0">
                <a:solidFill>
                  <a:srgbClr val="333333"/>
                </a:solidFill>
                <a:effectLst/>
                <a:latin typeface="-apple-system"/>
              </a:rPr>
              <a:t> 17-22</a:t>
            </a:r>
            <a:endParaRPr lang="en-IN" sz="800" dirty="0">
              <a:solidFill>
                <a:srgbClr val="333333"/>
              </a:solidFill>
              <a:latin typeface="-apple-system"/>
            </a:endParaRPr>
          </a:p>
          <a:p>
            <a:r>
              <a:rPr lang="en-US" sz="800" b="0" i="0" dirty="0" err="1">
                <a:effectLst/>
                <a:latin typeface="Arial" panose="020B0604020202020204" pitchFamily="34" charset="0"/>
              </a:rPr>
              <a:t>Inan</a:t>
            </a:r>
            <a:r>
              <a:rPr lang="en-US" sz="800" b="0" i="0" dirty="0">
                <a:effectLst/>
                <a:latin typeface="Arial" panose="020B0604020202020204" pitchFamily="34" charset="0"/>
              </a:rPr>
              <a:t>, Y. (2019). Analyzing the Classic Caesar Method Cryptography. 4th International Conference on Computational Mathematics and Engineering Sciences(pp. 213-220)</a:t>
            </a:r>
            <a:endParaRPr lang="en-IN" sz="800" b="0" i="0" dirty="0">
              <a:solidFill>
                <a:srgbClr val="333333"/>
              </a:solidFill>
              <a:effectLst/>
              <a:latin typeface="-apple-system"/>
            </a:endParaRPr>
          </a:p>
          <a:p>
            <a:r>
              <a:rPr lang="en-IN" sz="800" b="0" i="0" dirty="0" err="1">
                <a:effectLst/>
                <a:latin typeface="Arial" panose="020B0604020202020204" pitchFamily="34" charset="0"/>
              </a:rPr>
              <a:t>Monika,A</a:t>
            </a:r>
            <a:r>
              <a:rPr lang="en-IN" sz="800" b="0" i="0" dirty="0">
                <a:effectLst/>
                <a:latin typeface="Arial" panose="020B0604020202020204" pitchFamily="34" charset="0"/>
              </a:rPr>
              <a:t>.,&amp; </a:t>
            </a:r>
            <a:r>
              <a:rPr lang="en-IN" sz="800" b="0" i="0" dirty="0" err="1">
                <a:effectLst/>
                <a:latin typeface="Arial" panose="020B0604020202020204" pitchFamily="34" charset="0"/>
              </a:rPr>
              <a:t>Pradeep,M</a:t>
            </a:r>
            <a:r>
              <a:rPr lang="en-IN" sz="800" b="0" i="0" dirty="0">
                <a:effectLst/>
                <a:latin typeface="Arial" panose="020B0604020202020204" pitchFamily="34" charset="0"/>
              </a:rPr>
              <a:t>. (2012). A Comparative Survey on Symmetric Key Encryption </a:t>
            </a:r>
            <a:r>
              <a:rPr lang="en-IN" sz="800" b="0" i="0" dirty="0" err="1">
                <a:effectLst/>
                <a:latin typeface="Arial" panose="020B0604020202020204" pitchFamily="34" charset="0"/>
              </a:rPr>
              <a:t>Techniques.International</a:t>
            </a:r>
            <a:r>
              <a:rPr lang="en-IN" sz="800" b="0" i="0" dirty="0">
                <a:effectLst/>
                <a:latin typeface="Arial" panose="020B0604020202020204" pitchFamily="34" charset="0"/>
              </a:rPr>
              <a:t> Journal on Computer Science and Engineering (IJCSE), 877-882.</a:t>
            </a:r>
            <a:endParaRPr lang="en-IN" sz="800" dirty="0">
              <a:solidFill>
                <a:srgbClr val="333333"/>
              </a:solidFill>
              <a:latin typeface="-apple-system"/>
            </a:endParaRPr>
          </a:p>
          <a:p>
            <a:r>
              <a:rPr lang="en-IN" sz="800" b="0" i="0" dirty="0">
                <a:effectLst/>
                <a:latin typeface="Arial" panose="020B0604020202020204" pitchFamily="34" charset="0"/>
              </a:rPr>
              <a:t>Senthil, </a:t>
            </a:r>
            <a:r>
              <a:rPr lang="en-IN" sz="800" b="0" i="0" dirty="0" err="1">
                <a:effectLst/>
                <a:latin typeface="Arial" panose="020B0604020202020204" pitchFamily="34" charset="0"/>
              </a:rPr>
              <a:t>K.,et</a:t>
            </a:r>
            <a:r>
              <a:rPr lang="en-IN" sz="800" b="0" i="0" dirty="0">
                <a:effectLst/>
                <a:latin typeface="Arial" panose="020B0604020202020204" pitchFamily="34" charset="0"/>
              </a:rPr>
              <a:t> al. (2013). A modern avatar of Julius Caesar and </a:t>
            </a:r>
            <a:r>
              <a:rPr lang="en-IN" sz="800" b="0" i="0" dirty="0" err="1">
                <a:effectLst/>
                <a:latin typeface="Arial" panose="020B0604020202020204" pitchFamily="34" charset="0"/>
              </a:rPr>
              <a:t>Vigenere</a:t>
            </a:r>
            <a:r>
              <a:rPr lang="en-IN" sz="800" b="0" i="0" dirty="0">
                <a:effectLst/>
                <a:latin typeface="Arial" panose="020B0604020202020204" pitchFamily="34" charset="0"/>
              </a:rPr>
              <a:t> cipher. IEEE International </a:t>
            </a:r>
            <a:r>
              <a:rPr lang="en-IN" sz="800" b="0" i="0" dirty="0" err="1">
                <a:effectLst/>
                <a:latin typeface="Arial" panose="020B0604020202020204" pitchFamily="34" charset="0"/>
              </a:rPr>
              <a:t>Conference.Computational</a:t>
            </a:r>
            <a:r>
              <a:rPr lang="en-IN" sz="800" b="0" i="0" dirty="0">
                <a:effectLst/>
                <a:latin typeface="Arial" panose="020B0604020202020204" pitchFamily="34" charset="0"/>
              </a:rPr>
              <a:t> Intelligence and Computing Research (ICCIC)</a:t>
            </a:r>
            <a:endParaRPr lang="en-IN" sz="800" b="0" i="0" dirty="0">
              <a:solidFill>
                <a:srgbClr val="333333"/>
              </a:solidFill>
              <a:effectLst/>
              <a:latin typeface="-apple-system"/>
            </a:endParaRPr>
          </a:p>
          <a:p>
            <a:r>
              <a:rPr lang="en-IN" sz="800" b="0" i="0" dirty="0">
                <a:effectLst/>
                <a:latin typeface="Arial" panose="020B0604020202020204" pitchFamily="34" charset="0"/>
              </a:rPr>
              <a:t>Verma, O.P et al. (2011). Performance Analysis Of Data Encryption Algorithms. </a:t>
            </a:r>
            <a:r>
              <a:rPr lang="en-IN" sz="800" b="0" i="0" dirty="0" err="1">
                <a:effectLst/>
                <a:latin typeface="Arial" panose="020B0604020202020204" pitchFamily="34" charset="0"/>
              </a:rPr>
              <a:t>IEEE.Delhi</a:t>
            </a:r>
            <a:r>
              <a:rPr lang="en-IN" sz="800" b="0" i="0" dirty="0">
                <a:effectLst/>
                <a:latin typeface="Arial" panose="020B0604020202020204" pitchFamily="34" charset="0"/>
              </a:rPr>
              <a:t> Technological University India</a:t>
            </a:r>
            <a:endParaRPr lang="en-IN" sz="800" dirty="0">
              <a:solidFill>
                <a:srgbClr val="333333"/>
              </a:solidFill>
              <a:latin typeface="-apple-system"/>
            </a:endParaRPr>
          </a:p>
          <a:p>
            <a:r>
              <a:rPr lang="en-US" sz="800" b="0" i="0" dirty="0" err="1">
                <a:effectLst/>
                <a:latin typeface="Arial" panose="020B0604020202020204" pitchFamily="34" charset="0"/>
              </a:rPr>
              <a:t>Atish,J.,et</a:t>
            </a:r>
            <a:r>
              <a:rPr lang="en-US" sz="800" b="0" i="0" dirty="0">
                <a:effectLst/>
                <a:latin typeface="Arial" panose="020B0604020202020204" pitchFamily="34" charset="0"/>
              </a:rPr>
              <a:t> al.(2015).Enhancing the Security of Caesar Cipher Substitution Method using a Randomized Approach for more Secure Communication. International Journal of Computer Applications, 129(13),6-11.DOI: 10.5120/ijca201590706</a:t>
            </a:r>
            <a:endParaRPr lang="en-IN" sz="800" b="0" i="0" dirty="0">
              <a:solidFill>
                <a:srgbClr val="333333"/>
              </a:solidFill>
              <a:effectLst/>
              <a:latin typeface="-apple-system"/>
            </a:endParaRPr>
          </a:p>
          <a:p>
            <a:br>
              <a:rPr lang="en-US" sz="800" dirty="0"/>
            </a:br>
            <a:r>
              <a:rPr lang="en-US" sz="800" b="0" i="0" dirty="0">
                <a:solidFill>
                  <a:srgbClr val="333333"/>
                </a:solidFill>
                <a:effectLst/>
                <a:latin typeface="Georgia" panose="02040502050405020303" pitchFamily="18" charset="0"/>
              </a:rPr>
              <a:t>Sahai A, Waters B (2005) Fuzzy identity-based encryption. In: Annual international conference on the theory and applications of cryptographic techniques. Springer, Berlin, Heidelberg</a:t>
            </a:r>
            <a:endParaRPr lang="en-IN" sz="800" dirty="0">
              <a:solidFill>
                <a:srgbClr val="333333"/>
              </a:solidFill>
              <a:latin typeface="-apple-syste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r>
              <a:rPr lang="en-US" sz="3500">
                <a:solidFill>
                  <a:srgbClr val="FFFFFF"/>
                </a:solidFill>
              </a:rPr>
              <a:t>References Continued..</a:t>
            </a:r>
          </a:p>
        </p:txBody>
      </p:sp>
      <p:sp>
        <p:nvSpPr>
          <p:cNvPr id="3" name="Content Placeholder 2"/>
          <p:cNvSpPr>
            <a:spLocks noGrp="1"/>
          </p:cNvSpPr>
          <p:nvPr>
            <p:ph idx="1"/>
          </p:nvPr>
        </p:nvSpPr>
        <p:spPr>
          <a:xfrm>
            <a:off x="967775" y="2812887"/>
            <a:ext cx="7281746" cy="3567173"/>
          </a:xfrm>
        </p:spPr>
        <p:txBody>
          <a:bodyPr anchor="ctr">
            <a:normAutofit/>
          </a:bodyPr>
          <a:lstStyle/>
          <a:p>
            <a:r>
              <a:rPr lang="en-US" sz="800" b="0" i="0" dirty="0">
                <a:solidFill>
                  <a:srgbClr val="333333"/>
                </a:solidFill>
                <a:effectLst/>
                <a:latin typeface="Georgia" panose="02040502050405020303" pitchFamily="18" charset="0"/>
              </a:rPr>
              <a:t>Han F et al (2014) A general transformation from KP-ABE to searchable encryption. Future </a:t>
            </a:r>
            <a:r>
              <a:rPr lang="en-US" sz="800" b="0" i="0" dirty="0" err="1">
                <a:solidFill>
                  <a:srgbClr val="333333"/>
                </a:solidFill>
                <a:effectLst/>
                <a:latin typeface="Georgia" panose="02040502050405020303" pitchFamily="18" charset="0"/>
              </a:rPr>
              <a:t>Gener</a:t>
            </a:r>
            <a:r>
              <a:rPr lang="en-US" sz="800" b="0" i="0" dirty="0">
                <a:solidFill>
                  <a:srgbClr val="333333"/>
                </a:solidFill>
                <a:effectLst/>
                <a:latin typeface="Georgia" panose="02040502050405020303" pitchFamily="18" charset="0"/>
              </a:rPr>
              <a:t> </a:t>
            </a:r>
            <a:r>
              <a:rPr lang="en-US" sz="800" b="0" i="0" dirty="0" err="1">
                <a:solidFill>
                  <a:srgbClr val="333333"/>
                </a:solidFill>
                <a:effectLst/>
                <a:latin typeface="Georgia" panose="02040502050405020303" pitchFamily="18" charset="0"/>
              </a:rPr>
              <a:t>Comput</a:t>
            </a:r>
            <a:r>
              <a:rPr lang="en-US" sz="800" b="0" i="0" dirty="0">
                <a:solidFill>
                  <a:srgbClr val="333333"/>
                </a:solidFill>
                <a:effectLst/>
                <a:latin typeface="Georgia" panose="02040502050405020303" pitchFamily="18" charset="0"/>
              </a:rPr>
              <a:t> Syst 30:107–115</a:t>
            </a:r>
          </a:p>
          <a:p>
            <a:r>
              <a:rPr lang="en-US" sz="800" b="0" i="0" dirty="0" err="1">
                <a:solidFill>
                  <a:srgbClr val="333333"/>
                </a:solidFill>
                <a:effectLst/>
                <a:latin typeface="-apple-system"/>
              </a:rPr>
              <a:t>Rachmawati</a:t>
            </a:r>
            <a:r>
              <a:rPr lang="en-US" sz="800" b="0" i="0" dirty="0">
                <a:solidFill>
                  <a:srgbClr val="333333"/>
                </a:solidFill>
                <a:effectLst/>
                <a:latin typeface="-apple-system"/>
              </a:rPr>
              <a:t> Dian and Candra Ade 2015 Implementation of the combination of Caesar Cipher and Affine Cipher for text data security </a:t>
            </a:r>
            <a:r>
              <a:rPr lang="en-US" sz="800" b="0" i="1" dirty="0">
                <a:solidFill>
                  <a:srgbClr val="333333"/>
                </a:solidFill>
                <a:effectLst/>
                <a:latin typeface="-apple-system"/>
              </a:rPr>
              <a:t>Informatics Research and Education Journal (JEPIN)</a:t>
            </a:r>
            <a:r>
              <a:rPr lang="en-US" sz="800" b="0" i="0" dirty="0">
                <a:solidFill>
                  <a:srgbClr val="333333"/>
                </a:solidFill>
                <a:effectLst/>
                <a:latin typeface="-apple-system"/>
              </a:rPr>
              <a:t> </a:t>
            </a:r>
            <a:r>
              <a:rPr lang="en-US" sz="800" b="1" i="0" dirty="0">
                <a:solidFill>
                  <a:srgbClr val="333333"/>
                </a:solidFill>
                <a:effectLst/>
                <a:latin typeface="-apple-system"/>
              </a:rPr>
              <a:t>1</a:t>
            </a:r>
            <a:endParaRPr lang="en-US" sz="800" dirty="0">
              <a:solidFill>
                <a:srgbClr val="333333"/>
              </a:solidFill>
              <a:latin typeface="Georgia" panose="02040502050405020303" pitchFamily="18" charset="0"/>
            </a:endParaRPr>
          </a:p>
          <a:p>
            <a:r>
              <a:rPr lang="en-US" sz="800" b="0" i="0" dirty="0" err="1">
                <a:solidFill>
                  <a:srgbClr val="333333"/>
                </a:solidFill>
                <a:effectLst/>
                <a:latin typeface="-apple-system"/>
              </a:rPr>
              <a:t>Ariyus</a:t>
            </a:r>
            <a:r>
              <a:rPr lang="en-US" sz="800" b="0" i="0" dirty="0">
                <a:solidFill>
                  <a:srgbClr val="333333"/>
                </a:solidFill>
                <a:effectLst/>
                <a:latin typeface="-apple-system"/>
              </a:rPr>
              <a:t> D. 2008 </a:t>
            </a:r>
            <a:r>
              <a:rPr lang="en-US" sz="800" b="0" i="1" dirty="0">
                <a:solidFill>
                  <a:srgbClr val="333333"/>
                </a:solidFill>
                <a:effectLst/>
                <a:latin typeface="-apple-system"/>
              </a:rPr>
              <a:t>Introduction to Cryptography: Theory, analysis and implementation</a:t>
            </a:r>
            <a:r>
              <a:rPr lang="en-US" sz="800" b="0" i="0" dirty="0">
                <a:solidFill>
                  <a:srgbClr val="333333"/>
                </a:solidFill>
                <a:effectLst/>
                <a:latin typeface="-apple-system"/>
              </a:rPr>
              <a:t> (Yogyakarta: Andi)</a:t>
            </a:r>
            <a:endParaRPr lang="en-US" sz="800" b="0" i="0" dirty="0">
              <a:solidFill>
                <a:srgbClr val="333333"/>
              </a:solidFill>
              <a:effectLst/>
              <a:latin typeface="Georgia" panose="02040502050405020303" pitchFamily="18" charset="0"/>
            </a:endParaRPr>
          </a:p>
          <a:p>
            <a:r>
              <a:rPr lang="en-IN" sz="800" b="0" i="0" dirty="0">
                <a:solidFill>
                  <a:srgbClr val="333333"/>
                </a:solidFill>
                <a:effectLst/>
                <a:latin typeface="-apple-system"/>
              </a:rPr>
              <a:t>Basuki, </a:t>
            </a:r>
            <a:r>
              <a:rPr lang="en-IN" sz="800" b="0" i="0" dirty="0" err="1">
                <a:solidFill>
                  <a:srgbClr val="333333"/>
                </a:solidFill>
                <a:effectLst/>
                <a:latin typeface="-apple-system"/>
              </a:rPr>
              <a:t>Paranita</a:t>
            </a:r>
            <a:r>
              <a:rPr lang="en-IN" sz="800" b="0" i="0" dirty="0">
                <a:solidFill>
                  <a:srgbClr val="333333"/>
                </a:solidFill>
                <a:effectLst/>
                <a:latin typeface="-apple-system"/>
              </a:rPr>
              <a:t> and </a:t>
            </a:r>
            <a:r>
              <a:rPr lang="en-IN" sz="800" b="0" i="0" dirty="0" err="1">
                <a:solidFill>
                  <a:srgbClr val="333333"/>
                </a:solidFill>
                <a:effectLst/>
                <a:latin typeface="-apple-system"/>
              </a:rPr>
              <a:t>Hidayat</a:t>
            </a:r>
            <a:r>
              <a:rPr lang="en-IN" sz="800" b="0" i="0" dirty="0">
                <a:solidFill>
                  <a:srgbClr val="333333"/>
                </a:solidFill>
                <a:effectLst/>
                <a:latin typeface="-apple-system"/>
              </a:rPr>
              <a:t> 2016 Design of Layered Cryptography Applications Using Caesar Algorithms, Transpositions, </a:t>
            </a:r>
            <a:r>
              <a:rPr lang="en-IN" sz="800" b="0" i="0" dirty="0" err="1">
                <a:solidFill>
                  <a:srgbClr val="333333"/>
                </a:solidFill>
                <a:effectLst/>
                <a:latin typeface="-apple-system"/>
              </a:rPr>
              <a:t>Vigenere</a:t>
            </a:r>
            <a:r>
              <a:rPr lang="en-IN" sz="800" b="0" i="0" dirty="0">
                <a:solidFill>
                  <a:srgbClr val="333333"/>
                </a:solidFill>
                <a:effectLst/>
                <a:latin typeface="-apple-system"/>
              </a:rPr>
              <a:t> and Block </a:t>
            </a:r>
            <a:r>
              <a:rPr lang="en-IN" sz="800" b="0" i="0" dirty="0" err="1">
                <a:solidFill>
                  <a:srgbClr val="333333"/>
                </a:solidFill>
                <a:effectLst/>
                <a:latin typeface="-apple-system"/>
              </a:rPr>
              <a:t>Cipers</a:t>
            </a:r>
            <a:r>
              <a:rPr lang="en-IN" sz="800" b="0" i="0" dirty="0">
                <a:solidFill>
                  <a:srgbClr val="333333"/>
                </a:solidFill>
                <a:effectLst/>
                <a:latin typeface="-apple-system"/>
              </a:rPr>
              <a:t> Based on Mobile </a:t>
            </a:r>
            <a:r>
              <a:rPr lang="en-IN" sz="800" b="0" i="1" dirty="0">
                <a:solidFill>
                  <a:srgbClr val="333333"/>
                </a:solidFill>
                <a:effectLst/>
                <a:latin typeface="-apple-system"/>
              </a:rPr>
              <a:t>National Seminar on Information and Multimedia Technology. STMIK AMIKOM</a:t>
            </a:r>
            <a:r>
              <a:rPr lang="en-IN" sz="800" b="0" i="0" dirty="0">
                <a:solidFill>
                  <a:srgbClr val="333333"/>
                </a:solidFill>
                <a:effectLst/>
                <a:latin typeface="-apple-system"/>
              </a:rPr>
              <a:t> </a:t>
            </a:r>
            <a:r>
              <a:rPr lang="en-IN" sz="800" b="0" i="1" dirty="0">
                <a:solidFill>
                  <a:srgbClr val="333333"/>
                </a:solidFill>
                <a:effectLst/>
                <a:latin typeface="-apple-system"/>
              </a:rPr>
              <a:t>(Yogyakarta,)</a:t>
            </a:r>
            <a:endParaRPr lang="en-US" sz="800" dirty="0">
              <a:solidFill>
                <a:srgbClr val="333333"/>
              </a:solidFill>
              <a:latin typeface="Georgia" panose="02040502050405020303" pitchFamily="18" charset="0"/>
            </a:endParaRPr>
          </a:p>
          <a:p>
            <a:r>
              <a:rPr lang="en-US" sz="800" b="0" i="0" dirty="0" err="1">
                <a:solidFill>
                  <a:srgbClr val="333333"/>
                </a:solidFill>
                <a:effectLst/>
                <a:latin typeface="Georgia" panose="02040502050405020303" pitchFamily="18" charset="0"/>
              </a:rPr>
              <a:t>Bellare</a:t>
            </a:r>
            <a:r>
              <a:rPr lang="en-US" sz="800" b="0" i="0" dirty="0">
                <a:solidFill>
                  <a:srgbClr val="333333"/>
                </a:solidFill>
                <a:effectLst/>
                <a:latin typeface="Georgia" panose="02040502050405020303" pitchFamily="18" charset="0"/>
              </a:rPr>
              <a:t>, M., Desai, A., </a:t>
            </a:r>
            <a:r>
              <a:rPr lang="en-US" sz="800" b="0" i="0" dirty="0" err="1">
                <a:solidFill>
                  <a:srgbClr val="333333"/>
                </a:solidFill>
                <a:effectLst/>
                <a:latin typeface="Georgia" panose="02040502050405020303" pitchFamily="18" charset="0"/>
              </a:rPr>
              <a:t>Jokipii</a:t>
            </a:r>
            <a:r>
              <a:rPr lang="en-US" sz="800" b="0" i="0" dirty="0">
                <a:solidFill>
                  <a:srgbClr val="333333"/>
                </a:solidFill>
                <a:effectLst/>
                <a:latin typeface="Georgia" panose="02040502050405020303" pitchFamily="18" charset="0"/>
              </a:rPr>
              <a:t>, E., </a:t>
            </a:r>
            <a:r>
              <a:rPr lang="en-US" sz="800" b="0" i="0" dirty="0" err="1">
                <a:solidFill>
                  <a:srgbClr val="333333"/>
                </a:solidFill>
                <a:effectLst/>
                <a:latin typeface="Georgia" panose="02040502050405020303" pitchFamily="18" charset="0"/>
              </a:rPr>
              <a:t>Rogaway</a:t>
            </a:r>
            <a:r>
              <a:rPr lang="en-US" sz="800" b="0" i="0" dirty="0">
                <a:solidFill>
                  <a:srgbClr val="333333"/>
                </a:solidFill>
                <a:effectLst/>
                <a:latin typeface="Georgia" panose="02040502050405020303" pitchFamily="18" charset="0"/>
              </a:rPr>
              <a:t>, P.: A concrete security treatment of symmetric encryption: analysis of the DES modes of operation. In: Proceedings of the 38th Symposium on Foundations of Computer Science. IEEE (1997)</a:t>
            </a:r>
          </a:p>
          <a:p>
            <a:r>
              <a:rPr lang="en-IN" sz="800" b="0" i="0" dirty="0">
                <a:solidFill>
                  <a:srgbClr val="333333"/>
                </a:solidFill>
                <a:effectLst/>
                <a:latin typeface="Arial" panose="020B0604020202020204" pitchFamily="34" charset="0"/>
              </a:rPr>
              <a:t>K. Senthil, K. </a:t>
            </a:r>
            <a:r>
              <a:rPr lang="en-IN" sz="800" b="0" i="0" dirty="0" err="1">
                <a:solidFill>
                  <a:srgbClr val="333333"/>
                </a:solidFill>
                <a:effectLst/>
                <a:latin typeface="Arial" panose="020B0604020202020204" pitchFamily="34" charset="0"/>
              </a:rPr>
              <a:t>Prasanthi</a:t>
            </a:r>
            <a:r>
              <a:rPr lang="en-IN" sz="800" b="0" i="0" dirty="0">
                <a:solidFill>
                  <a:srgbClr val="333333"/>
                </a:solidFill>
                <a:effectLst/>
                <a:latin typeface="Arial" panose="020B0604020202020204" pitchFamily="34" charset="0"/>
              </a:rPr>
              <a:t> and R. Rajaram, "A modern avatar of Julius Caesar and </a:t>
            </a:r>
            <a:r>
              <a:rPr lang="en-IN" sz="800" b="0" i="0" dirty="0" err="1">
                <a:solidFill>
                  <a:srgbClr val="333333"/>
                </a:solidFill>
                <a:effectLst/>
                <a:latin typeface="Arial" panose="020B0604020202020204" pitchFamily="34" charset="0"/>
              </a:rPr>
              <a:t>Vigenere</a:t>
            </a:r>
            <a:r>
              <a:rPr lang="en-IN" sz="800" b="0" i="0" dirty="0">
                <a:solidFill>
                  <a:srgbClr val="333333"/>
                </a:solidFill>
                <a:effectLst/>
                <a:latin typeface="Arial" panose="020B0604020202020204" pitchFamily="34" charset="0"/>
              </a:rPr>
              <a:t> cipher", </a:t>
            </a:r>
            <a:r>
              <a:rPr lang="en-IN" sz="800" b="0" i="1" dirty="0">
                <a:solidFill>
                  <a:srgbClr val="333333"/>
                </a:solidFill>
                <a:effectLst/>
                <a:latin typeface="Arial" panose="020B0604020202020204" pitchFamily="34" charset="0"/>
              </a:rPr>
              <a:t>Computational Intelligence and Computing Research (ICCIC) 2013 IEEE International Conference</a:t>
            </a:r>
            <a:r>
              <a:rPr lang="en-IN" sz="800" b="0" i="0" dirty="0">
                <a:solidFill>
                  <a:srgbClr val="333333"/>
                </a:solidFill>
                <a:effectLst/>
                <a:latin typeface="Arial" panose="020B0604020202020204" pitchFamily="34" charset="0"/>
              </a:rPr>
              <a:t>, pp. 1-3, 2013.</a:t>
            </a:r>
            <a:endParaRPr lang="en-US" sz="800" dirty="0">
              <a:solidFill>
                <a:srgbClr val="333333"/>
              </a:solidFill>
              <a:latin typeface="Georgia" panose="02040502050405020303" pitchFamily="18" charset="0"/>
            </a:endParaRPr>
          </a:p>
          <a:p>
            <a:endParaRPr lang="en-US" sz="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2079" y="1140184"/>
            <a:ext cx="3733183" cy="3639289"/>
          </a:xfrm>
        </p:spPr>
        <p:txBody>
          <a:bodyPr anchor="ctr">
            <a:normAutofit/>
          </a:bodyPr>
          <a:lstStyle/>
          <a:p>
            <a:pPr>
              <a:buNone/>
            </a:pPr>
            <a:endParaRPr lang="en-US" sz="1600" dirty="0">
              <a:solidFill>
                <a:schemeClr val="tx2"/>
              </a:solidFill>
              <a:latin typeface="Berlin Sans FB" pitchFamily="34" charset="0"/>
            </a:endParaRPr>
          </a:p>
          <a:p>
            <a:pPr>
              <a:buNone/>
            </a:pPr>
            <a:r>
              <a:rPr lang="en-US" sz="9600" dirty="0">
                <a:solidFill>
                  <a:schemeClr val="tx2"/>
                </a:solidFill>
                <a:latin typeface="Berlin Sans FB" pitchFamily="34" charset="0"/>
              </a:rPr>
              <a:t>Thank You.</a:t>
            </a:r>
          </a:p>
        </p:txBody>
      </p:sp>
      <p:grpSp>
        <p:nvGrpSpPr>
          <p:cNvPr id="35" name="Group 26">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77422" y="0"/>
            <a:ext cx="4366578" cy="6685267"/>
            <a:chOff x="6357228" y="0"/>
            <a:chExt cx="5822103" cy="6685267"/>
          </a:xfrm>
        </p:grpSpPr>
        <p:sp>
          <p:nvSpPr>
            <p:cNvPr id="36" name="Freeform: Shape 27">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8">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29">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0">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Handshake">
            <a:extLst>
              <a:ext uri="{FF2B5EF4-FFF2-40B4-BE49-F238E27FC236}">
                <a16:creationId xmlns:a16="http://schemas.microsoft.com/office/drawing/2014/main" id="{DCCF4856-C5CA-477C-A335-A1B6171F84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5615" y="2065912"/>
            <a:ext cx="2746374" cy="27463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00762" y="563918"/>
            <a:ext cx="3089954"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3851" y="885651"/>
            <a:ext cx="2422352" cy="4624603"/>
          </a:xfrm>
        </p:spPr>
        <p:txBody>
          <a:bodyPr>
            <a:normAutofit/>
          </a:bodyPr>
          <a:lstStyle/>
          <a:p>
            <a:r>
              <a:rPr lang="en-US" b="1" dirty="0">
                <a:solidFill>
                  <a:srgbClr val="FFFFFF"/>
                </a:solidFill>
              </a:rPr>
              <a:t>Contents</a:t>
            </a:r>
          </a:p>
        </p:txBody>
      </p:sp>
      <p:sp>
        <p:nvSpPr>
          <p:cNvPr id="3" name="Content Placeholder 2"/>
          <p:cNvSpPr>
            <a:spLocks noGrp="1"/>
          </p:cNvSpPr>
          <p:nvPr>
            <p:ph idx="1"/>
          </p:nvPr>
        </p:nvSpPr>
        <p:spPr>
          <a:xfrm>
            <a:off x="3734031" y="885651"/>
            <a:ext cx="4893915" cy="4616849"/>
          </a:xfrm>
        </p:spPr>
        <p:txBody>
          <a:bodyPr anchor="ctr">
            <a:normAutofit/>
          </a:bodyPr>
          <a:lstStyle/>
          <a:p>
            <a:r>
              <a:rPr lang="en-US" dirty="0"/>
              <a:t>Introduction</a:t>
            </a:r>
          </a:p>
          <a:p>
            <a:r>
              <a:rPr lang="en-US" dirty="0"/>
              <a:t>Problem Statements</a:t>
            </a:r>
          </a:p>
          <a:p>
            <a:r>
              <a:rPr lang="en-US" dirty="0"/>
              <a:t>Objectives</a:t>
            </a:r>
          </a:p>
          <a:p>
            <a:r>
              <a:rPr lang="en-US" dirty="0"/>
              <a:t>Hardware and software requirements</a:t>
            </a:r>
          </a:p>
          <a:p>
            <a:r>
              <a:rPr lang="en-US" dirty="0"/>
              <a:t>Literature Review</a:t>
            </a:r>
          </a:p>
          <a:p>
            <a:r>
              <a:rPr lang="en-US" dirty="0"/>
              <a:t>System Design</a:t>
            </a:r>
          </a:p>
          <a:p>
            <a:r>
              <a:rPr lang="en-US" dirty="0"/>
              <a:t>Methodology</a:t>
            </a:r>
          </a:p>
          <a:p>
            <a:r>
              <a:rPr lang="en-US" dirty="0"/>
              <a:t>Expected Outcome Of project /Result</a:t>
            </a:r>
          </a:p>
          <a:p>
            <a:r>
              <a:rPr lang="en-US" dirty="0"/>
              <a:t>Conclusion &amp; Future Scope</a:t>
            </a:r>
          </a:p>
          <a:p>
            <a:r>
              <a:rPr lang="en-US" dirty="0"/>
              <a:t>References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F4CBFA-B385-4B16-B63B-29D40EBF7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698CE04-5039-4B4D-B676-5DDF9467E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5037" y="563918"/>
            <a:ext cx="3122981" cy="5978614"/>
            <a:chOff x="7513372" y="803186"/>
            <a:chExt cx="4163968" cy="5978614"/>
          </a:xfrm>
        </p:grpSpPr>
        <p:sp>
          <p:nvSpPr>
            <p:cNvPr id="26" name="Freeform 6">
              <a:extLst>
                <a:ext uri="{FF2B5EF4-FFF2-40B4-BE49-F238E27FC236}">
                  <a16:creationId xmlns:a16="http://schemas.microsoft.com/office/drawing/2014/main" id="{A5B7FFC8-6FAA-4120-AC51-F1C9C825A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FF5B224B-4446-4B75-8B12-7FAFA8ED8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C807611F-497E-428E-9B8B-0192C78970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876329" y="1132517"/>
            <a:ext cx="2434882" cy="4367531"/>
          </a:xfrm>
        </p:spPr>
        <p:txBody>
          <a:bodyPr>
            <a:normAutofit/>
          </a:bodyPr>
          <a:lstStyle/>
          <a:p>
            <a:r>
              <a:rPr lang="en-US" b="1" dirty="0">
                <a:solidFill>
                  <a:srgbClr val="FFFFFF"/>
                </a:solidFill>
              </a:rPr>
              <a:t>Introduction</a:t>
            </a:r>
          </a:p>
        </p:txBody>
      </p:sp>
      <p:sp>
        <p:nvSpPr>
          <p:cNvPr id="3" name="Content Placeholder 2"/>
          <p:cNvSpPr>
            <a:spLocks noGrp="1"/>
          </p:cNvSpPr>
          <p:nvPr>
            <p:ph idx="1"/>
          </p:nvPr>
        </p:nvSpPr>
        <p:spPr>
          <a:xfrm>
            <a:off x="628650" y="1132519"/>
            <a:ext cx="4725731" cy="4367530"/>
          </a:xfrm>
        </p:spPr>
        <p:txBody>
          <a:bodyPr anchor="ctr">
            <a:normAutofit/>
          </a:bodyPr>
          <a:lstStyle/>
          <a:p>
            <a:pPr marL="0" indent="0">
              <a:buNone/>
            </a:pPr>
            <a:r>
              <a:rPr lang="en-US" dirty="0"/>
              <a:t>The Caesar-cipher is an ancient encryption algorithm used by Julius Caesar. It encrypts letters by shifting them over by a certain number of places in the alphabet order. We call the length of shift as the key. For example, if the key is 3, then A becomes D, B becomes E, C becomes F, and so on. To decrypt the message, you must shift the encrypted letters in the opposite direction. This tool lets the user encrypt and decrypt messages according to this algorithm.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descr="Diagram&#10;&#10;Description automatically generated">
            <a:extLst>
              <a:ext uri="{FF2B5EF4-FFF2-40B4-BE49-F238E27FC236}">
                <a16:creationId xmlns:a16="http://schemas.microsoft.com/office/drawing/2014/main" id="{EC3D6516-D852-4A61-AC44-7CFD932D1F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144176"/>
            <a:ext cx="8196172" cy="4569647"/>
          </a:xfrm>
        </p:spPr>
      </p:pic>
    </p:spTree>
    <p:extLst>
      <p:ext uri="{BB962C8B-B14F-4D97-AF65-F5344CB8AC3E}">
        <p14:creationId xmlns:p14="http://schemas.microsoft.com/office/powerpoint/2010/main" val="3400675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390858" y="911116"/>
            <a:ext cx="515815"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395419"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00123" y="643467"/>
            <a:ext cx="307028"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6646" y="644382"/>
            <a:ext cx="289201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860159" y="998002"/>
            <a:ext cx="2387205" cy="1471959"/>
          </a:xfrm>
        </p:spPr>
        <p:txBody>
          <a:bodyPr>
            <a:normAutofit/>
          </a:bodyPr>
          <a:lstStyle/>
          <a:p>
            <a:r>
              <a:rPr lang="en-US" sz="3100" b="1" dirty="0">
                <a:solidFill>
                  <a:srgbClr val="FFFFFF"/>
                </a:solidFill>
              </a:rPr>
              <a:t>Problem Statement</a:t>
            </a:r>
          </a:p>
        </p:txBody>
      </p:sp>
      <p:pic>
        <p:nvPicPr>
          <p:cNvPr id="5" name="Content Placeholder 4" descr="Text&#10;&#10;Description automatically generated with medium confidence">
            <a:extLst>
              <a:ext uri="{FF2B5EF4-FFF2-40B4-BE49-F238E27FC236}">
                <a16:creationId xmlns:a16="http://schemas.microsoft.com/office/drawing/2014/main" id="{C7EAA178-D755-406D-8B21-50BAC37F1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7689" y="3991895"/>
            <a:ext cx="4904306" cy="1560461"/>
          </a:xfrm>
          <a:prstGeom prst="rect">
            <a:avLst/>
          </a:prstGeom>
        </p:spPr>
      </p:pic>
      <p:sp>
        <p:nvSpPr>
          <p:cNvPr id="6" name="TextBox 5">
            <a:extLst>
              <a:ext uri="{FF2B5EF4-FFF2-40B4-BE49-F238E27FC236}">
                <a16:creationId xmlns:a16="http://schemas.microsoft.com/office/drawing/2014/main" id="{4B6F14F5-7218-4BD4-9193-901C52611E93}"/>
              </a:ext>
            </a:extLst>
          </p:cNvPr>
          <p:cNvSpPr txBox="1"/>
          <p:nvPr/>
        </p:nvSpPr>
        <p:spPr>
          <a:xfrm>
            <a:off x="3838128" y="1072171"/>
            <a:ext cx="4752528" cy="2862322"/>
          </a:xfrm>
          <a:prstGeom prst="rect">
            <a:avLst/>
          </a:prstGeom>
          <a:noFill/>
        </p:spPr>
        <p:txBody>
          <a:bodyPr wrap="square" rtlCol="0">
            <a:spAutoFit/>
          </a:bodyPr>
          <a:lstStyle/>
          <a:p>
            <a:r>
              <a:rPr lang="en-US" b="0" i="0" dirty="0">
                <a:solidFill>
                  <a:srgbClr val="202124"/>
                </a:solidFill>
                <a:effectLst/>
                <a:latin typeface="arial" panose="020B0604020202020204" pitchFamily="34" charset="0"/>
              </a:rPr>
              <a:t>As data is considered a public wealth in the today’s technological era and is very vulnerable, it needs to be secured so that it doesn’t end up in hands of wrong people.</a:t>
            </a:r>
          </a:p>
          <a:p>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Because there are only 25 possible keys, Caesar ciphers are </a:t>
            </a:r>
            <a:r>
              <a:rPr lang="en-US" b="1" i="0" dirty="0">
                <a:solidFill>
                  <a:srgbClr val="202124"/>
                </a:solidFill>
                <a:effectLst/>
                <a:latin typeface="arial" panose="020B0604020202020204" pitchFamily="34" charset="0"/>
              </a:rPr>
              <a:t>very vulnerable to a “brute force” attack</a:t>
            </a:r>
            <a:r>
              <a:rPr lang="en-US" b="0" i="0" dirty="0">
                <a:solidFill>
                  <a:srgbClr val="202124"/>
                </a:solidFill>
                <a:effectLst/>
                <a:latin typeface="arial" panose="020B0604020202020204" pitchFamily="34" charset="0"/>
              </a:rPr>
              <a:t>, where the decoder simply tries each possible combination of letters.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F4CBFA-B385-4B16-B63B-29D40EBF7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698CE04-5039-4B4D-B676-5DDF9467E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5037" y="563918"/>
            <a:ext cx="3122981" cy="5978614"/>
            <a:chOff x="7513372" y="803186"/>
            <a:chExt cx="4163968" cy="5978614"/>
          </a:xfrm>
        </p:grpSpPr>
        <p:sp>
          <p:nvSpPr>
            <p:cNvPr id="26" name="Freeform 6">
              <a:extLst>
                <a:ext uri="{FF2B5EF4-FFF2-40B4-BE49-F238E27FC236}">
                  <a16:creationId xmlns:a16="http://schemas.microsoft.com/office/drawing/2014/main" id="{A5B7FFC8-6FAA-4120-AC51-F1C9C825A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FF5B224B-4446-4B75-8B12-7FAFA8ED8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C807611F-497E-428E-9B8B-0192C78970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876329" y="1132517"/>
            <a:ext cx="2434882" cy="4367531"/>
          </a:xfrm>
        </p:spPr>
        <p:txBody>
          <a:bodyPr>
            <a:normAutofit/>
          </a:bodyPr>
          <a:lstStyle/>
          <a:p>
            <a:r>
              <a:rPr lang="en-US" b="1" dirty="0">
                <a:solidFill>
                  <a:srgbClr val="FFFFFF"/>
                </a:solidFill>
              </a:rPr>
              <a:t>Objectives</a:t>
            </a:r>
          </a:p>
        </p:txBody>
      </p:sp>
      <p:sp>
        <p:nvSpPr>
          <p:cNvPr id="3" name="Content Placeholder 2"/>
          <p:cNvSpPr>
            <a:spLocks noGrp="1"/>
          </p:cNvSpPr>
          <p:nvPr>
            <p:ph idx="1"/>
          </p:nvPr>
        </p:nvSpPr>
        <p:spPr>
          <a:xfrm>
            <a:off x="628650" y="1132519"/>
            <a:ext cx="4725731" cy="4367530"/>
          </a:xfrm>
        </p:spPr>
        <p:txBody>
          <a:bodyPr anchor="ctr">
            <a:normAutofit/>
          </a:bodyPr>
          <a:lstStyle/>
          <a:p>
            <a:pPr>
              <a:spcAft>
                <a:spcPts val="800"/>
              </a:spcAft>
            </a:pPr>
            <a:r>
              <a:rPr lang="en-IN" sz="1600">
                <a:effectLst/>
                <a:latin typeface="Calibri" panose="020F0502020204030204" pitchFamily="34" charset="0"/>
                <a:ea typeface="Calibri" panose="020F0502020204030204" pitchFamily="34" charset="0"/>
              </a:rPr>
              <a:t>1.The main purpose of our project is to protect digital data confidentiality using an old school encryption technique known as </a:t>
            </a:r>
            <a:r>
              <a:rPr lang="en-IN" sz="1600" b="1">
                <a:effectLst/>
                <a:latin typeface="Calibri" panose="020F0502020204030204" pitchFamily="34" charset="0"/>
                <a:ea typeface="Calibri" panose="020F0502020204030204" pitchFamily="34" charset="0"/>
              </a:rPr>
              <a:t>Caesar-Cipher</a:t>
            </a:r>
            <a:r>
              <a:rPr lang="en-IN" sz="1600">
                <a:effectLst/>
                <a:latin typeface="Calibri" panose="020F0502020204030204" pitchFamily="34" charset="0"/>
                <a:ea typeface="Calibri" panose="020F0502020204030204" pitchFamily="34" charset="0"/>
              </a:rPr>
              <a:t>.</a:t>
            </a:r>
          </a:p>
          <a:p>
            <a:pPr>
              <a:spcAft>
                <a:spcPts val="800"/>
              </a:spcAft>
            </a:pPr>
            <a:r>
              <a:rPr lang="en-IN" sz="1600">
                <a:effectLst/>
                <a:latin typeface="Calibri" panose="020F0502020204030204" pitchFamily="34" charset="0"/>
                <a:ea typeface="Calibri" panose="020F0502020204030204" pitchFamily="34" charset="0"/>
              </a:rPr>
              <a:t>2. Another objective of our project can be to make an interactive app which shows the decryption of various messages (Cipher-Text) in real time so that students, professors and many others can benefit from our app as it would give them a platform to learn about this amazing technique not just briefly but in a detailed manner and using this they can dive deep into the world of cryptography as it would help in establishing a foundation for various enthusiasts who want to enter the world of cryptography, cybersecurity, etc. which can further open doors for many fields like blockchain technology, encrypted networking etc.</a:t>
            </a:r>
          </a:p>
          <a:p>
            <a:pPr marL="0" indent="0">
              <a:buNone/>
            </a:pPr>
            <a:endParaRPr 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00762" y="563918"/>
            <a:ext cx="3089954" cy="5978614"/>
            <a:chOff x="7513372" y="803186"/>
            <a:chExt cx="4163968" cy="5978614"/>
          </a:xfrm>
        </p:grpSpPr>
        <p:sp>
          <p:nvSpPr>
            <p:cNvPr id="26"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B15632D-0A9B-4557-B272-AAE53DEA76DA}"/>
              </a:ext>
            </a:extLst>
          </p:cNvPr>
          <p:cNvSpPr>
            <a:spLocks noGrp="1"/>
          </p:cNvSpPr>
          <p:nvPr>
            <p:ph type="title"/>
          </p:nvPr>
        </p:nvSpPr>
        <p:spPr>
          <a:xfrm>
            <a:off x="823851" y="885651"/>
            <a:ext cx="2422352" cy="4624603"/>
          </a:xfrm>
        </p:spPr>
        <p:txBody>
          <a:bodyPr>
            <a:normAutofit/>
          </a:bodyPr>
          <a:lstStyle/>
          <a:p>
            <a:r>
              <a:rPr lang="en-US" sz="3100" b="1" dirty="0">
                <a:solidFill>
                  <a:srgbClr val="FFFFFF"/>
                </a:solidFill>
              </a:rPr>
              <a:t>Hardware and software requirements</a:t>
            </a:r>
            <a:br>
              <a:rPr lang="en-US" sz="3100" b="1" dirty="0">
                <a:solidFill>
                  <a:srgbClr val="FFFFFF"/>
                </a:solidFill>
              </a:rPr>
            </a:br>
            <a:endParaRPr lang="en-IN" sz="3100" b="1" dirty="0">
              <a:solidFill>
                <a:srgbClr val="FFFFFF"/>
              </a:solidFill>
            </a:endParaRPr>
          </a:p>
        </p:txBody>
      </p:sp>
      <p:sp>
        <p:nvSpPr>
          <p:cNvPr id="3" name="Content Placeholder 2">
            <a:extLst>
              <a:ext uri="{FF2B5EF4-FFF2-40B4-BE49-F238E27FC236}">
                <a16:creationId xmlns:a16="http://schemas.microsoft.com/office/drawing/2014/main" id="{CDAD8ABD-72B1-451A-B3F3-99955897A0DA}"/>
              </a:ext>
            </a:extLst>
          </p:cNvPr>
          <p:cNvSpPr>
            <a:spLocks noGrp="1"/>
          </p:cNvSpPr>
          <p:nvPr>
            <p:ph idx="1"/>
          </p:nvPr>
        </p:nvSpPr>
        <p:spPr>
          <a:xfrm>
            <a:off x="3734031" y="885651"/>
            <a:ext cx="4893915" cy="4616849"/>
          </a:xfrm>
        </p:spPr>
        <p:txBody>
          <a:bodyPr anchor="ctr">
            <a:normAutofit/>
          </a:bodyPr>
          <a:lstStyle/>
          <a:p>
            <a:r>
              <a:rPr lang="en-IN" dirty="0"/>
              <a:t>PC/Laptop</a:t>
            </a:r>
          </a:p>
          <a:p>
            <a:r>
              <a:rPr lang="en-IN" dirty="0"/>
              <a:t>Software: Visual Studio Code/ </a:t>
            </a:r>
            <a:r>
              <a:rPr lang="en-IN" dirty="0" err="1"/>
              <a:t>Jupyter</a:t>
            </a:r>
            <a:r>
              <a:rPr lang="en-IN" dirty="0"/>
              <a:t>-Notebook/Sublime/</a:t>
            </a:r>
            <a:r>
              <a:rPr lang="en-IN" dirty="0" err="1"/>
              <a:t>Pycharm</a:t>
            </a:r>
            <a:r>
              <a:rPr lang="en-IN" dirty="0"/>
              <a:t>.</a:t>
            </a:r>
          </a:p>
          <a:p>
            <a:r>
              <a:rPr lang="en-IN" dirty="0"/>
              <a:t>All modern operating systems viz. </a:t>
            </a:r>
            <a:r>
              <a:rPr lang="en-IN" dirty="0" err="1"/>
              <a:t>Windows,Linux,MacOS,RedHat</a:t>
            </a:r>
            <a:r>
              <a:rPr lang="en-IN" dirty="0"/>
              <a:t> CentOS etc.</a:t>
            </a:r>
          </a:p>
          <a:p>
            <a:r>
              <a:rPr lang="en-IN" dirty="0"/>
              <a:t>2GB RAM</a:t>
            </a:r>
          </a:p>
        </p:txBody>
      </p:sp>
    </p:spTree>
    <p:extLst>
      <p:ext uri="{BB962C8B-B14F-4D97-AF65-F5344CB8AC3E}">
        <p14:creationId xmlns:p14="http://schemas.microsoft.com/office/powerpoint/2010/main" val="3539243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F4CBFA-B385-4B16-B63B-29D40EBF7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698CE04-5039-4B4D-B676-5DDF9467E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5037" y="563918"/>
            <a:ext cx="3122981" cy="5978614"/>
            <a:chOff x="7513372" y="803186"/>
            <a:chExt cx="4163968" cy="5978614"/>
          </a:xfrm>
        </p:grpSpPr>
        <p:sp>
          <p:nvSpPr>
            <p:cNvPr id="26" name="Freeform 6">
              <a:extLst>
                <a:ext uri="{FF2B5EF4-FFF2-40B4-BE49-F238E27FC236}">
                  <a16:creationId xmlns:a16="http://schemas.microsoft.com/office/drawing/2014/main" id="{A5B7FFC8-6FAA-4120-AC51-F1C9C825A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FF5B224B-4446-4B75-8B12-7FAFA8ED8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C807611F-497E-428E-9B8B-0192C78970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96ABD63-B62A-43B0-98C9-EC2960F3E412}"/>
              </a:ext>
            </a:extLst>
          </p:cNvPr>
          <p:cNvSpPr>
            <a:spLocks noGrp="1"/>
          </p:cNvSpPr>
          <p:nvPr>
            <p:ph type="title"/>
          </p:nvPr>
        </p:nvSpPr>
        <p:spPr>
          <a:xfrm>
            <a:off x="5876329" y="1132517"/>
            <a:ext cx="2434882" cy="4367531"/>
          </a:xfrm>
        </p:spPr>
        <p:txBody>
          <a:bodyPr>
            <a:normAutofit/>
          </a:bodyPr>
          <a:lstStyle/>
          <a:p>
            <a:r>
              <a:rPr lang="en-US" b="1" dirty="0">
                <a:solidFill>
                  <a:srgbClr val="FFFFFF"/>
                </a:solidFill>
              </a:rPr>
              <a:t>Literature Review</a:t>
            </a:r>
            <a:br>
              <a:rPr lang="en-US" b="1" dirty="0">
                <a:solidFill>
                  <a:srgbClr val="FFFFFF"/>
                </a:solidFill>
              </a:rPr>
            </a:br>
            <a:endParaRPr lang="en-IN" b="1" dirty="0">
              <a:solidFill>
                <a:srgbClr val="FFFFFF"/>
              </a:solidFill>
            </a:endParaRPr>
          </a:p>
        </p:txBody>
      </p:sp>
      <p:sp>
        <p:nvSpPr>
          <p:cNvPr id="3" name="Content Placeholder 2">
            <a:extLst>
              <a:ext uri="{FF2B5EF4-FFF2-40B4-BE49-F238E27FC236}">
                <a16:creationId xmlns:a16="http://schemas.microsoft.com/office/drawing/2014/main" id="{4C104E83-D35F-4734-8E57-D3DBA546CF2B}"/>
              </a:ext>
            </a:extLst>
          </p:cNvPr>
          <p:cNvSpPr>
            <a:spLocks noGrp="1"/>
          </p:cNvSpPr>
          <p:nvPr>
            <p:ph idx="1"/>
          </p:nvPr>
        </p:nvSpPr>
        <p:spPr>
          <a:xfrm>
            <a:off x="628650" y="1132518"/>
            <a:ext cx="4725731" cy="4600737"/>
          </a:xfrm>
        </p:spPr>
        <p:txBody>
          <a:bodyPr anchor="ctr">
            <a:normAutofit fontScale="77500" lnSpcReduction="20000"/>
          </a:bodyPr>
          <a:lstStyle/>
          <a:p>
            <a:pPr marL="0" indent="0">
              <a:buNone/>
            </a:pPr>
            <a:r>
              <a:rPr lang="en-US" dirty="0"/>
              <a:t>Cryptology, which is the investigation of cryptosystems, includes two disciplines: cryptography and cryptanalysis. Cryptography is worried about the plan of cryptosystems, while cryptanalysis concentrates on the breaking of cryptosystems (Henk and Van, 2000).The part of science which manages secure correspondence on presence of gatecrashers is cryptography(Henk&amp; Van, 2000).It is one of the significant spaces of study in data security. Others incorporate, yet not restricted to, steganography and organization security. Cryptography is characterized as the science and specialty of encoding and unscrambling information utilizing some extraordinary measures. Encryption is the strategy for masking plaintext so as to conceal its substance while unscrambling (which is something contrary to encryption) is unhiding the substance by changing the ciphertext to its unique plaintext (Rhodes-Ousley, 2013). Cryptanalysis, then again, is the part of science which manages breaking the codes and removing the profound significance, while the entire framework which involves both cryptography and cryptanalysis is called cryptosystem (</a:t>
            </a:r>
            <a:r>
              <a:rPr lang="en-US" dirty="0" err="1"/>
              <a:t>Paar</a:t>
            </a:r>
            <a:r>
              <a:rPr lang="en-US" dirty="0"/>
              <a:t>&amp; </a:t>
            </a:r>
            <a:r>
              <a:rPr lang="en-US" dirty="0" err="1"/>
              <a:t>Pelzl</a:t>
            </a:r>
            <a:r>
              <a:rPr lang="en-US" dirty="0"/>
              <a:t>, 2010).</a:t>
            </a:r>
            <a:endParaRPr lang="en-IN" dirty="0"/>
          </a:p>
        </p:txBody>
      </p:sp>
    </p:spTree>
    <p:extLst>
      <p:ext uri="{BB962C8B-B14F-4D97-AF65-F5344CB8AC3E}">
        <p14:creationId xmlns:p14="http://schemas.microsoft.com/office/powerpoint/2010/main" val="4099070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2">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390858" y="911116"/>
            <a:ext cx="515815"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395419"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00123" y="643467"/>
            <a:ext cx="307028"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6646" y="644382"/>
            <a:ext cx="289201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EC1BE25-FE57-40C9-84DC-012AD63E82DB}"/>
              </a:ext>
            </a:extLst>
          </p:cNvPr>
          <p:cNvSpPr>
            <a:spLocks noGrp="1"/>
          </p:cNvSpPr>
          <p:nvPr>
            <p:ph type="title"/>
          </p:nvPr>
        </p:nvSpPr>
        <p:spPr>
          <a:xfrm>
            <a:off x="860159" y="998002"/>
            <a:ext cx="2387205" cy="1471959"/>
          </a:xfrm>
        </p:spPr>
        <p:txBody>
          <a:bodyPr>
            <a:normAutofit/>
          </a:bodyPr>
          <a:lstStyle/>
          <a:p>
            <a:r>
              <a:rPr lang="en-US" sz="3100" b="1">
                <a:solidFill>
                  <a:srgbClr val="FFFFFF"/>
                </a:solidFill>
              </a:rPr>
              <a:t>System Design</a:t>
            </a:r>
            <a:endParaRPr lang="en-IN" sz="3100" b="1">
              <a:solidFill>
                <a:srgbClr val="FFFFFF"/>
              </a:solidFill>
            </a:endParaRPr>
          </a:p>
        </p:txBody>
      </p:sp>
      <p:sp>
        <p:nvSpPr>
          <p:cNvPr id="3" name="Content Placeholder 2">
            <a:extLst>
              <a:ext uri="{FF2B5EF4-FFF2-40B4-BE49-F238E27FC236}">
                <a16:creationId xmlns:a16="http://schemas.microsoft.com/office/drawing/2014/main" id="{59FD56E5-BBD3-4061-865D-4869011CD991}"/>
              </a:ext>
            </a:extLst>
          </p:cNvPr>
          <p:cNvSpPr>
            <a:spLocks noGrp="1"/>
          </p:cNvSpPr>
          <p:nvPr>
            <p:ph idx="1"/>
          </p:nvPr>
        </p:nvSpPr>
        <p:spPr>
          <a:xfrm>
            <a:off x="854726" y="2546161"/>
            <a:ext cx="2400338" cy="2985929"/>
          </a:xfrm>
        </p:spPr>
        <p:txBody>
          <a:bodyPr anchor="t">
            <a:normAutofit/>
          </a:bodyPr>
          <a:lstStyle/>
          <a:p>
            <a:pPr marL="0" indent="0">
              <a:buNone/>
            </a:pPr>
            <a:r>
              <a:rPr lang="en-IN" dirty="0">
                <a:solidFill>
                  <a:srgbClr val="FEFFFF"/>
                </a:solidFill>
              </a:rPr>
              <a:t>Use-Case Diagram</a:t>
            </a:r>
          </a:p>
          <a:p>
            <a:pPr marL="0" indent="0">
              <a:buNone/>
            </a:pPr>
            <a:endParaRPr lang="en-IN" dirty="0">
              <a:solidFill>
                <a:srgbClr val="FEFFFF"/>
              </a:solidFill>
            </a:endParaRPr>
          </a:p>
        </p:txBody>
      </p:sp>
      <p:pic>
        <p:nvPicPr>
          <p:cNvPr id="9" name="Picture 8" descr="Diagram&#10;&#10;Description automatically generated">
            <a:extLst>
              <a:ext uri="{FF2B5EF4-FFF2-40B4-BE49-F238E27FC236}">
                <a16:creationId xmlns:a16="http://schemas.microsoft.com/office/drawing/2014/main" id="{57AEC9B0-EB3A-49BF-85FA-8453E1EAF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8701" y="1420255"/>
            <a:ext cx="4904306" cy="3698069"/>
          </a:xfrm>
          <a:prstGeom prst="rect">
            <a:avLst/>
          </a:prstGeom>
        </p:spPr>
      </p:pic>
    </p:spTree>
    <p:extLst>
      <p:ext uri="{BB962C8B-B14F-4D97-AF65-F5344CB8AC3E}">
        <p14:creationId xmlns:p14="http://schemas.microsoft.com/office/powerpoint/2010/main" val="1433390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TotalTime>
  <Words>1851</Words>
  <Application>Microsoft Office PowerPoint</Application>
  <PresentationFormat>On-screen Show (4:3)</PresentationFormat>
  <Paragraphs>109</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-apple-system</vt:lpstr>
      <vt:lpstr>Arial</vt:lpstr>
      <vt:lpstr>Arial</vt:lpstr>
      <vt:lpstr>Berlin Sans FB</vt:lpstr>
      <vt:lpstr>Calibri</vt:lpstr>
      <vt:lpstr>Calibri Light</vt:lpstr>
      <vt:lpstr>Consolas</vt:lpstr>
      <vt:lpstr>Georgia</vt:lpstr>
      <vt:lpstr>Times New Roman</vt:lpstr>
      <vt:lpstr>Office Theme</vt:lpstr>
      <vt:lpstr>PowerPoint Presentation</vt:lpstr>
      <vt:lpstr>Contents</vt:lpstr>
      <vt:lpstr>Introduction</vt:lpstr>
      <vt:lpstr>PowerPoint Presentation</vt:lpstr>
      <vt:lpstr>Problem Statement</vt:lpstr>
      <vt:lpstr>Objectives</vt:lpstr>
      <vt:lpstr>Hardware and software requirements </vt:lpstr>
      <vt:lpstr>Literature Review </vt:lpstr>
      <vt:lpstr>System Design</vt:lpstr>
      <vt:lpstr>System Design</vt:lpstr>
      <vt:lpstr>System Design</vt:lpstr>
      <vt:lpstr>Methodology </vt:lpstr>
      <vt:lpstr>Caesar Cipher Working </vt:lpstr>
      <vt:lpstr>Brute forcer Working </vt:lpstr>
      <vt:lpstr>Expected Outcome Of project /Result </vt:lpstr>
      <vt:lpstr>Conclusion &amp; Future Scope </vt:lpstr>
      <vt:lpstr>References </vt:lpstr>
      <vt:lpstr>References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Shubh Gaur</cp:lastModifiedBy>
  <cp:revision>2</cp:revision>
  <dcterms:created xsi:type="dcterms:W3CDTF">2018-10-04T03:11:57Z</dcterms:created>
  <dcterms:modified xsi:type="dcterms:W3CDTF">2021-10-25T17:48:08Z</dcterms:modified>
</cp:coreProperties>
</file>