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9"/>
  </p:notesMasterIdLst>
  <p:sldIdLst>
    <p:sldId id="257" r:id="rId2"/>
    <p:sldId id="258" r:id="rId3"/>
    <p:sldId id="275" r:id="rId4"/>
    <p:sldId id="276" r:id="rId5"/>
    <p:sldId id="279" r:id="rId6"/>
    <p:sldId id="280" r:id="rId7"/>
    <p:sldId id="281" r:id="rId8"/>
    <p:sldId id="288" r:id="rId9"/>
    <p:sldId id="292" r:id="rId10"/>
    <p:sldId id="290" r:id="rId11"/>
    <p:sldId id="293" r:id="rId12"/>
    <p:sldId id="284" r:id="rId13"/>
    <p:sldId id="285" r:id="rId14"/>
    <p:sldId id="294" r:id="rId15"/>
    <p:sldId id="269" r:id="rId16"/>
    <p:sldId id="270"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8" d="100"/>
          <a:sy n="58" d="100"/>
        </p:scale>
        <p:origin x="132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9AE24-4273-4972-B3AA-CBCB31A4777D}" type="datetimeFigureOut">
              <a:rPr lang="en-US" smtClean="0"/>
              <a:pPr/>
              <a:t>11/25/2021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0474D-1615-4673-8E1A-830D037379F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5AD1-2DE8-483D-9F4F-3B08B65F0F2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ABFBEF1-51F7-4654-8F26-C168D990B37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C58B20-2F24-49D2-9A47-833831DD2C79}"/>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DAD2FE17-333E-45CB-884D-6FC36D736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F192E-243C-49AD-B577-6551820922B1}"/>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80217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35FA-152A-4C9A-9E42-98CDB04BD6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9D4BD-2166-45B3-8736-2682E7DEB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EA8660-CA86-4A54-AAA6-CAB9D3E3A508}"/>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2AB5D84F-60D6-406A-9E1A-3BA62B7B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8D521-D4B7-4B00-A087-A35A0B6D8449}"/>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49693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F7973-37D0-43BB-BECC-52814D676FF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4B6B5-39C4-437C-9B16-BC9F614CB84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9C878-E155-4320-9C78-0F8294456412}"/>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E0E68240-BDB6-4E56-BC45-79BF39DE8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9ED82-4C07-46D4-A585-EF7639CC8DF2}"/>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9496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10B-A93D-48F7-A0B7-8E74BB8AA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694A34-F6CA-46C4-9CC0-FC377511F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774AF-E2D5-4C49-87A6-135A49502414}"/>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E1490F74-F41D-4BB1-A53D-EA5DA99BF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14F99-740C-4ACD-B613-429C125BE92A}"/>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51931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6561-84EB-4C38-8DF1-F58B3BCA633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013D0F-C9EF-48FF-85BB-0B72F62F8C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BB4F8-BB5B-4E48-B179-95C253AC6BFB}"/>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66536BA4-2B83-4ECB-9E04-A92EB332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8BCC9-4637-4776-AE29-460C93F1E5F5}"/>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61995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9DB9-5843-4D76-913A-5171FE67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0E2B-082F-4516-B698-24889A05894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3A73C8-F28F-436B-BE54-E38C855C484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8023DD-43B1-465E-8DE2-6CE14964F05D}"/>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6" name="Footer Placeholder 5">
            <a:extLst>
              <a:ext uri="{FF2B5EF4-FFF2-40B4-BE49-F238E27FC236}">
                <a16:creationId xmlns:a16="http://schemas.microsoft.com/office/drawing/2014/main" id="{86B0924C-AD9E-495A-AAC0-1341DEC95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E9D87-898F-4BC0-AAAA-48E2A0A66421}"/>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79797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D0EC-7A64-43D2-A4F1-3BB6F164F42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8D5F9-2ADD-44EB-8AB7-224D6D34DCE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0F264-9AE9-4FB6-8A97-BB602E125E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95A5A6-BD41-4D09-9847-A7E9599A600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8DEF3-8B60-4A82-AE41-3B5CF2D4CB4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01FE2A-F0B4-410E-93E1-1F6D39B3167D}"/>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8" name="Footer Placeholder 7">
            <a:extLst>
              <a:ext uri="{FF2B5EF4-FFF2-40B4-BE49-F238E27FC236}">
                <a16:creationId xmlns:a16="http://schemas.microsoft.com/office/drawing/2014/main" id="{4B9129DA-3F78-48D2-AD08-D0A4F7DD5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23E9-3D2A-405B-9038-05BA0DBD7C4E}"/>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23816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531A-4AEC-4511-8928-7DD78D1657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5E94FC-4D7C-445C-BA3F-4FF5C7E55AC3}"/>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4" name="Footer Placeholder 3">
            <a:extLst>
              <a:ext uri="{FF2B5EF4-FFF2-40B4-BE49-F238E27FC236}">
                <a16:creationId xmlns:a16="http://schemas.microsoft.com/office/drawing/2014/main" id="{B70F43B8-A7E6-4D66-AD6B-65DE55D94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4CDC2B-9C1A-4859-A786-1910FB7C5FB8}"/>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42372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0F096-9840-46A8-A8EA-CE509AF39828}"/>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3" name="Footer Placeholder 2">
            <a:extLst>
              <a:ext uri="{FF2B5EF4-FFF2-40B4-BE49-F238E27FC236}">
                <a16:creationId xmlns:a16="http://schemas.microsoft.com/office/drawing/2014/main" id="{79C09C02-80AB-4C6A-AC53-A68304BC1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621E5A-7A17-4322-A9C8-6AE81B4BAA7C}"/>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93455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FDB4-0569-4D01-9F1A-6EAB6F24D53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30B3F5-411A-4128-AA20-73B4B78062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DC9AC-D133-4ADA-8445-FB2F1B98DA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EBA585-BD34-4649-A837-111B23C170E5}"/>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6" name="Footer Placeholder 5">
            <a:extLst>
              <a:ext uri="{FF2B5EF4-FFF2-40B4-BE49-F238E27FC236}">
                <a16:creationId xmlns:a16="http://schemas.microsoft.com/office/drawing/2014/main" id="{BF5B5A7D-79E7-462E-9504-A13E89B78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87B91-C36F-43C6-8AEC-6FC0DC91665F}"/>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76516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846-F885-4CA1-A57F-C8D2FA654E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2EFD9-4AF8-4313-8D66-5CB5E17A1BC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4FC793B-00E2-4249-B077-CD2EFB2999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29A8DE-8465-4DA6-957B-C8112B51D98A}"/>
              </a:ext>
            </a:extLst>
          </p:cNvPr>
          <p:cNvSpPr>
            <a:spLocks noGrp="1"/>
          </p:cNvSpPr>
          <p:nvPr>
            <p:ph type="dt" sz="half" idx="10"/>
          </p:nvPr>
        </p:nvSpPr>
        <p:spPr/>
        <p:txBody>
          <a:bodyPr/>
          <a:lstStyle/>
          <a:p>
            <a:fld id="{1AE34932-9E2F-4F68-B085-9B0C796AA898}" type="datetimeFigureOut">
              <a:rPr lang="en-US" smtClean="0"/>
              <a:pPr/>
              <a:t>11/25/2021</a:t>
            </a:fld>
            <a:endParaRPr lang="en-US"/>
          </a:p>
        </p:txBody>
      </p:sp>
      <p:sp>
        <p:nvSpPr>
          <p:cNvPr id="6" name="Footer Placeholder 5">
            <a:extLst>
              <a:ext uri="{FF2B5EF4-FFF2-40B4-BE49-F238E27FC236}">
                <a16:creationId xmlns:a16="http://schemas.microsoft.com/office/drawing/2014/main" id="{308533CE-80D9-4E39-B77D-B7AC53201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BC39A-5742-403B-937B-F885D6E35C09}"/>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43361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F8C06-5AC7-4231-95CC-34B2D1D41B0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EEBA0-9F53-45C2-92A3-C40879E758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46838-FD7C-4970-B576-97EF5E6BA47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E34932-9E2F-4F68-B085-9B0C796AA898}" type="datetimeFigureOut">
              <a:rPr lang="en-US" smtClean="0"/>
              <a:pPr/>
              <a:t>11/25/2021</a:t>
            </a:fld>
            <a:endParaRPr lang="en-US"/>
          </a:p>
        </p:txBody>
      </p:sp>
      <p:sp>
        <p:nvSpPr>
          <p:cNvPr id="5" name="Footer Placeholder 4">
            <a:extLst>
              <a:ext uri="{FF2B5EF4-FFF2-40B4-BE49-F238E27FC236}">
                <a16:creationId xmlns:a16="http://schemas.microsoft.com/office/drawing/2014/main" id="{DEA582A6-D891-47AC-B740-8D5E0D833E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24B93-6AF6-461E-9F0E-E3774D35FD2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7C3CD4-7BFA-46DA-B7F3-07EA620A4198}" type="slidenum">
              <a:rPr lang="en-US" smtClean="0"/>
              <a:pPr/>
              <a:t>‹#›</a:t>
            </a:fld>
            <a:endParaRPr lang="en-US"/>
          </a:p>
        </p:txBody>
      </p:sp>
    </p:spTree>
    <p:extLst>
      <p:ext uri="{BB962C8B-B14F-4D97-AF65-F5344CB8AC3E}">
        <p14:creationId xmlns:p14="http://schemas.microsoft.com/office/powerpoint/2010/main" val="3895617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287" y="512676"/>
            <a:ext cx="5734030" cy="5832648"/>
          </a:xfrm>
        </p:spPr>
        <p:txBody>
          <a:bodyPr spcCol="36000" anchor="ctr">
            <a:noAutofit/>
          </a:bodyPr>
          <a:lstStyle/>
          <a:p>
            <a:pPr algn="ctr">
              <a:buNone/>
            </a:pPr>
            <a:r>
              <a:rPr lang="en-US" sz="1200" b="1" dirty="0"/>
              <a:t>Caesar Cipher</a:t>
            </a:r>
          </a:p>
          <a:p>
            <a:pPr algn="ctr">
              <a:buNone/>
            </a:pPr>
            <a:r>
              <a:rPr lang="en-US" sz="1200" b="1" dirty="0"/>
              <a:t>SYNOPSIS</a:t>
            </a:r>
            <a:endParaRPr lang="en-US" sz="1200" dirty="0"/>
          </a:p>
          <a:p>
            <a:pPr algn="ctr">
              <a:buNone/>
            </a:pPr>
            <a:r>
              <a:rPr lang="en-US" sz="1200" i="1" dirty="0"/>
              <a:t>Submitted in partial fulfillment of the requirement of the degree of</a:t>
            </a:r>
            <a:endParaRPr lang="en-US" sz="1200" dirty="0"/>
          </a:p>
          <a:p>
            <a:pPr algn="ctr">
              <a:buNone/>
            </a:pPr>
            <a:r>
              <a:rPr lang="en-US" sz="1200" i="1" dirty="0"/>
              <a:t> </a:t>
            </a:r>
            <a:endParaRPr lang="en-US" sz="1200" dirty="0"/>
          </a:p>
          <a:p>
            <a:pPr algn="ctr">
              <a:buNone/>
            </a:pPr>
            <a:r>
              <a:rPr lang="en-IN" sz="1200" b="1" dirty="0"/>
              <a:t>BACHELOR OF TECHNOLOGY</a:t>
            </a:r>
            <a:endParaRPr lang="en-US" sz="1200" b="1" dirty="0"/>
          </a:p>
          <a:p>
            <a:pPr algn="ctr">
              <a:buNone/>
            </a:pPr>
            <a:r>
              <a:rPr lang="en-IN" sz="1200" i="1" dirty="0"/>
              <a:t>In</a:t>
            </a:r>
            <a:endParaRPr lang="en-US" sz="1200" i="1" dirty="0"/>
          </a:p>
          <a:p>
            <a:pPr algn="ctr">
              <a:buNone/>
            </a:pPr>
            <a:r>
              <a:rPr lang="en-IN" sz="1200" i="1" dirty="0"/>
              <a:t>Computer Science and Engineering</a:t>
            </a:r>
            <a:endParaRPr lang="en-US" sz="1200" i="1" dirty="0"/>
          </a:p>
          <a:p>
            <a:pPr algn="ctr">
              <a:buNone/>
            </a:pPr>
            <a:r>
              <a:rPr lang="en-US" sz="1200" i="1" dirty="0"/>
              <a:t> by</a:t>
            </a:r>
            <a:endParaRPr lang="en-US" sz="1200" dirty="0"/>
          </a:p>
          <a:p>
            <a:pPr algn="ctr">
              <a:buNone/>
            </a:pPr>
            <a:r>
              <a:rPr lang="en-US" sz="1200" dirty="0"/>
              <a:t>Shubh Gaur (1/18/FET/BCS/185)</a:t>
            </a:r>
          </a:p>
          <a:p>
            <a:pPr algn="ctr">
              <a:buNone/>
            </a:pPr>
            <a:r>
              <a:rPr lang="en-US" sz="1200" dirty="0"/>
              <a:t>Harsh Vardhan (19/FET/CS(L)/003)</a:t>
            </a:r>
          </a:p>
          <a:p>
            <a:pPr algn="ctr">
              <a:buNone/>
            </a:pPr>
            <a:r>
              <a:rPr lang="en-US" sz="1200" dirty="0" err="1"/>
              <a:t>Shivam</a:t>
            </a:r>
            <a:r>
              <a:rPr lang="en-US" sz="1200" dirty="0"/>
              <a:t> Sharma (1/18/FET/BCS/207)</a:t>
            </a:r>
          </a:p>
          <a:p>
            <a:pPr algn="ctr">
              <a:buNone/>
            </a:pPr>
            <a:r>
              <a:rPr lang="en-US" sz="1200" dirty="0" err="1"/>
              <a:t>Madhusudhan</a:t>
            </a:r>
            <a:r>
              <a:rPr lang="en-US" sz="1200" dirty="0"/>
              <a:t> Mishra (1/18/FET/BCS/199)</a:t>
            </a:r>
          </a:p>
          <a:p>
            <a:pPr algn="ctr">
              <a:buNone/>
            </a:pPr>
            <a:endParaRPr lang="en-US" sz="1200" dirty="0"/>
          </a:p>
          <a:p>
            <a:pPr algn="ctr">
              <a:buNone/>
            </a:pPr>
            <a:r>
              <a:rPr lang="en-US" sz="1200" dirty="0"/>
              <a:t>Under the supervision of</a:t>
            </a:r>
          </a:p>
          <a:p>
            <a:pPr algn="ctr">
              <a:buNone/>
            </a:pPr>
            <a:endParaRPr lang="en-US" sz="1200" b="1" dirty="0"/>
          </a:p>
          <a:p>
            <a:pPr algn="ctr">
              <a:buNone/>
            </a:pPr>
            <a:r>
              <a:rPr lang="en-US" sz="1200" b="1" dirty="0"/>
              <a:t>Ms. </a:t>
            </a:r>
            <a:r>
              <a:rPr lang="en-US" sz="1200" b="1" dirty="0" err="1"/>
              <a:t>Pronika</a:t>
            </a:r>
            <a:r>
              <a:rPr lang="en-US" sz="1200" b="1" dirty="0"/>
              <a:t> Chawla</a:t>
            </a:r>
            <a:endParaRPr lang="en-US" sz="1200" dirty="0"/>
          </a:p>
          <a:p>
            <a:pPr algn="ctr">
              <a:buNone/>
            </a:pPr>
            <a:r>
              <a:rPr lang="en-US" sz="1200" b="1" dirty="0"/>
              <a:t>Associate Professor</a:t>
            </a:r>
          </a:p>
          <a:p>
            <a:pPr algn="ctr">
              <a:buNone/>
            </a:pPr>
            <a:r>
              <a:rPr lang="en-US" sz="1200" b="1" dirty="0"/>
              <a:t>Faculty of Engineering &amp; Technology</a:t>
            </a:r>
            <a:endParaRPr lang="en-US" sz="1200" dirty="0"/>
          </a:p>
          <a:p>
            <a:pPr algn="ctr">
              <a:buNone/>
            </a:pPr>
            <a:r>
              <a:rPr lang="en-US" sz="1200" b="1" dirty="0"/>
              <a:t>Manav Rachna International Institute of Research and Studies</a:t>
            </a:r>
          </a:p>
          <a:p>
            <a:pPr algn="ctr">
              <a:buNone/>
            </a:pPr>
            <a:r>
              <a:rPr lang="en-US" sz="1200" b="1" dirty="0"/>
              <a:t>SECTOR-43, SURAJKUND –DELHI ROAD, FARIDABAD – 121001</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425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ED7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image1.jpeg"/>
          <p:cNvPicPr/>
          <p:nvPr/>
        </p:nvPicPr>
        <p:blipFill>
          <a:blip r:embed="rId2" cstate="print"/>
          <a:stretch>
            <a:fillRect/>
          </a:stretch>
        </p:blipFill>
        <p:spPr>
          <a:xfrm>
            <a:off x="6465356" y="3196899"/>
            <a:ext cx="1462672" cy="4799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01593F-487A-4BF9-A97E-57E09F2AB3D3}"/>
              </a:ext>
            </a:extLst>
          </p:cNvPr>
          <p:cNvSpPr>
            <a:spLocks noGrp="1"/>
          </p:cNvSpPr>
          <p:nvPr>
            <p:ph type="title"/>
          </p:nvPr>
        </p:nvSpPr>
        <p:spPr>
          <a:xfrm>
            <a:off x="5631504" y="1132517"/>
            <a:ext cx="2900936" cy="4367531"/>
          </a:xfrm>
        </p:spPr>
        <p:txBody>
          <a:bodyPr>
            <a:normAutofit/>
          </a:bodyPr>
          <a:lstStyle/>
          <a:p>
            <a:pPr algn="ctr"/>
            <a:r>
              <a:rPr lang="en-US" sz="3100" b="1" dirty="0">
                <a:solidFill>
                  <a:srgbClr val="FFFFFF"/>
                </a:solidFill>
              </a:rPr>
              <a:t>Implementation</a:t>
            </a:r>
            <a:br>
              <a:rPr lang="en-US" sz="3100" b="1" dirty="0">
                <a:solidFill>
                  <a:srgbClr val="FFFFFF"/>
                </a:solidFill>
              </a:rPr>
            </a:br>
            <a:br>
              <a:rPr lang="en-US" sz="3100" b="1" dirty="0">
                <a:solidFill>
                  <a:srgbClr val="FFFFFF"/>
                </a:solidFill>
              </a:rPr>
            </a:br>
            <a:br>
              <a:rPr lang="en-US" sz="3100" b="1" dirty="0">
                <a:solidFill>
                  <a:srgbClr val="FFFFFF"/>
                </a:solidFill>
              </a:rPr>
            </a:br>
            <a:br>
              <a:rPr lang="en-US" sz="3100" b="1" dirty="0">
                <a:solidFill>
                  <a:srgbClr val="FFFFFF"/>
                </a:solidFill>
              </a:rPr>
            </a:br>
            <a:r>
              <a:rPr lang="en-US" sz="3100" b="1" dirty="0">
                <a:solidFill>
                  <a:srgbClr val="FFFFFF"/>
                </a:solidFill>
              </a:rPr>
              <a:t>Encryption</a:t>
            </a:r>
            <a:endParaRPr lang="en-IN" sz="3100" b="1" dirty="0">
              <a:solidFill>
                <a:srgbClr val="FFFFFF"/>
              </a:solidFill>
            </a:endParaRPr>
          </a:p>
        </p:txBody>
      </p:sp>
      <p:pic>
        <p:nvPicPr>
          <p:cNvPr id="2050" name="Picture 2">
            <a:extLst>
              <a:ext uri="{FF2B5EF4-FFF2-40B4-BE49-F238E27FC236}">
                <a16:creationId xmlns:a16="http://schemas.microsoft.com/office/drawing/2014/main" id="{41B342F5-3E7B-4307-9E95-B7588F2977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619" y="573517"/>
            <a:ext cx="5314734" cy="571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5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01593F-487A-4BF9-A97E-57E09F2AB3D3}"/>
              </a:ext>
            </a:extLst>
          </p:cNvPr>
          <p:cNvSpPr>
            <a:spLocks noGrp="1"/>
          </p:cNvSpPr>
          <p:nvPr>
            <p:ph type="title"/>
          </p:nvPr>
        </p:nvSpPr>
        <p:spPr>
          <a:xfrm>
            <a:off x="5631504" y="1132517"/>
            <a:ext cx="2900936" cy="4367531"/>
          </a:xfrm>
        </p:spPr>
        <p:txBody>
          <a:bodyPr>
            <a:normAutofit/>
          </a:bodyPr>
          <a:lstStyle/>
          <a:p>
            <a:pPr algn="ctr"/>
            <a:r>
              <a:rPr lang="en-US" sz="3100" b="1" dirty="0">
                <a:solidFill>
                  <a:srgbClr val="FFFFFF"/>
                </a:solidFill>
              </a:rPr>
              <a:t>Implementation</a:t>
            </a:r>
            <a:br>
              <a:rPr lang="en-US" sz="3100" b="1" dirty="0">
                <a:solidFill>
                  <a:srgbClr val="FFFFFF"/>
                </a:solidFill>
              </a:rPr>
            </a:br>
            <a:br>
              <a:rPr lang="en-US" sz="3100" b="1" dirty="0">
                <a:solidFill>
                  <a:srgbClr val="FFFFFF"/>
                </a:solidFill>
              </a:rPr>
            </a:br>
            <a:br>
              <a:rPr lang="en-US" sz="3100" b="1" dirty="0">
                <a:solidFill>
                  <a:srgbClr val="FFFFFF"/>
                </a:solidFill>
              </a:rPr>
            </a:br>
            <a:br>
              <a:rPr lang="en-US" sz="3100" b="1" dirty="0">
                <a:solidFill>
                  <a:srgbClr val="FFFFFF"/>
                </a:solidFill>
              </a:rPr>
            </a:br>
            <a:r>
              <a:rPr lang="en-US" sz="3100" b="1" dirty="0">
                <a:solidFill>
                  <a:srgbClr val="FFFFFF"/>
                </a:solidFill>
              </a:rPr>
              <a:t>Decryption</a:t>
            </a:r>
            <a:endParaRPr lang="en-IN" sz="3100" b="1" dirty="0">
              <a:solidFill>
                <a:srgbClr val="FFFFFF"/>
              </a:solidFill>
            </a:endParaRPr>
          </a:p>
        </p:txBody>
      </p:sp>
      <p:pic>
        <p:nvPicPr>
          <p:cNvPr id="1026" name="Picture 2">
            <a:extLst>
              <a:ext uri="{FF2B5EF4-FFF2-40B4-BE49-F238E27FC236}">
                <a16:creationId xmlns:a16="http://schemas.microsoft.com/office/drawing/2014/main" id="{BC55D445-49F3-4D72-A5F4-A46A6D06895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0580" y="557816"/>
            <a:ext cx="4757228" cy="547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3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0AE5517-64BE-446B-A191-ECEE66CA4E0D}"/>
              </a:ext>
            </a:extLst>
          </p:cNvPr>
          <p:cNvSpPr>
            <a:spLocks noGrp="1"/>
          </p:cNvSpPr>
          <p:nvPr>
            <p:ph type="title"/>
          </p:nvPr>
        </p:nvSpPr>
        <p:spPr>
          <a:xfrm>
            <a:off x="823851" y="885651"/>
            <a:ext cx="2422352" cy="4624603"/>
          </a:xfrm>
        </p:spPr>
        <p:txBody>
          <a:bodyPr>
            <a:normAutofit/>
          </a:bodyPr>
          <a:lstStyle/>
          <a:p>
            <a:r>
              <a:rPr lang="en-US" b="1" dirty="0">
                <a:solidFill>
                  <a:srgbClr val="FFFFFF"/>
                </a:solidFill>
              </a:rPr>
              <a:t>Expected Outcome Of project /Result</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03A5440F-B54B-4D94-AEAF-E2B13DD6CC89}"/>
              </a:ext>
            </a:extLst>
          </p:cNvPr>
          <p:cNvSpPr>
            <a:spLocks noGrp="1"/>
          </p:cNvSpPr>
          <p:nvPr>
            <p:ph idx="1"/>
          </p:nvPr>
        </p:nvSpPr>
        <p:spPr>
          <a:xfrm>
            <a:off x="3734031" y="885651"/>
            <a:ext cx="4893915" cy="4616849"/>
          </a:xfrm>
        </p:spPr>
        <p:txBody>
          <a:bodyPr anchor="ctr">
            <a:normAutofit/>
          </a:bodyPr>
          <a:lstStyle/>
          <a:p>
            <a:pPr marL="0" indent="0">
              <a:buNone/>
            </a:pPr>
            <a:r>
              <a:rPr lang="en-US" b="0" i="0" dirty="0">
                <a:solidFill>
                  <a:srgbClr val="000000"/>
                </a:solidFill>
                <a:effectLst/>
                <a:latin typeface="inherit"/>
              </a:rPr>
              <a:t>A simple cryptography application written on the three commonly used ciphers namely Caesar cipher, Vigenère cipher, and Playfair cipher with slight modifications in the original algorithm to overcome the limitations of these techniques and make them harder to crack.</a:t>
            </a:r>
          </a:p>
          <a:p>
            <a:pPr marL="0" indent="0">
              <a:buNone/>
            </a:pPr>
            <a:endParaRPr lang="en-IN" dirty="0"/>
          </a:p>
        </p:txBody>
      </p:sp>
    </p:spTree>
    <p:extLst>
      <p:ext uri="{BB962C8B-B14F-4D97-AF65-F5344CB8AC3E}">
        <p14:creationId xmlns:p14="http://schemas.microsoft.com/office/powerpoint/2010/main" val="424209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DA8FC0-6906-406B-B1B2-F564EFBB81AD}"/>
              </a:ext>
            </a:extLst>
          </p:cNvPr>
          <p:cNvSpPr>
            <a:spLocks noGrp="1"/>
          </p:cNvSpPr>
          <p:nvPr>
            <p:ph type="title"/>
          </p:nvPr>
        </p:nvSpPr>
        <p:spPr>
          <a:xfrm>
            <a:off x="5876329" y="1132517"/>
            <a:ext cx="2434882" cy="4367531"/>
          </a:xfrm>
        </p:spPr>
        <p:txBody>
          <a:bodyPr>
            <a:normAutofit/>
          </a:bodyPr>
          <a:lstStyle/>
          <a:p>
            <a:r>
              <a:rPr lang="en-US" b="1" dirty="0">
                <a:solidFill>
                  <a:srgbClr val="FFFFFF"/>
                </a:solidFill>
              </a:rPr>
              <a:t>Conclusion</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037C4CA1-CD90-4D0F-85F6-F45F3CE29DDA}"/>
              </a:ext>
            </a:extLst>
          </p:cNvPr>
          <p:cNvSpPr>
            <a:spLocks noGrp="1"/>
          </p:cNvSpPr>
          <p:nvPr>
            <p:ph idx="1"/>
          </p:nvPr>
        </p:nvSpPr>
        <p:spPr>
          <a:xfrm>
            <a:off x="628650" y="1132519"/>
            <a:ext cx="4725731" cy="4367530"/>
          </a:xfrm>
        </p:spPr>
        <p:txBody>
          <a:bodyPr anchor="ctr">
            <a:noAutofit/>
          </a:bodyPr>
          <a:lstStyle/>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Our project started from the Caesar Cipher and ended up becoming a triple layered encryption algorithm with its basic architecture being the Caesar cipher, the Playfair cipher and the Vigenère cipher. We aimed to create an encryption algorithm that would be hybrid and better suited to providing confidentiality, integrity and authenticity of the data that the user wants to encrypt.</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The algorithm we created is extremely difficult to crack, albeit near impossible because of the number of permutation and combinations one would have to try to hope to crack the algorithm and get to the critical information.</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Our algorithm is new and absolutely original, no one has been able to or tried to cover up the limitations of the existing encryption algorithms while turning them into a unique hybrid like this one. </a:t>
            </a:r>
            <a:endParaRPr lang="en-US" sz="1400" spc="-5" dirty="0">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en-US" sz="1400" dirty="0">
                <a:solidFill>
                  <a:srgbClr val="202124"/>
                </a:solidFill>
                <a:latin typeface="arial" panose="020B0604020202020204" pitchFamily="34" charset="0"/>
              </a:rPr>
              <a:t>This tool hides the data in transit so that it cannot be intercepted by an attacker and in case if it is intercepted then he won’t be able to make any sense out of it as the data is encrypted.</a:t>
            </a:r>
          </a:p>
          <a:p>
            <a:endParaRPr lang="en-US" sz="1400" dirty="0">
              <a:solidFill>
                <a:srgbClr val="202124"/>
              </a:solidFill>
              <a:latin typeface="arial" panose="020B0604020202020204" pitchFamily="34" charset="0"/>
            </a:endParaRPr>
          </a:p>
        </p:txBody>
      </p:sp>
    </p:spTree>
    <p:extLst>
      <p:ext uri="{BB962C8B-B14F-4D97-AF65-F5344CB8AC3E}">
        <p14:creationId xmlns:p14="http://schemas.microsoft.com/office/powerpoint/2010/main" val="313828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DA8FC0-6906-406B-B1B2-F564EFBB81AD}"/>
              </a:ext>
            </a:extLst>
          </p:cNvPr>
          <p:cNvSpPr>
            <a:spLocks noGrp="1"/>
          </p:cNvSpPr>
          <p:nvPr>
            <p:ph type="title"/>
          </p:nvPr>
        </p:nvSpPr>
        <p:spPr>
          <a:xfrm>
            <a:off x="5876329" y="1132517"/>
            <a:ext cx="2434882" cy="4367531"/>
          </a:xfrm>
        </p:spPr>
        <p:txBody>
          <a:bodyPr>
            <a:normAutofit/>
          </a:bodyPr>
          <a:lstStyle/>
          <a:p>
            <a:r>
              <a:rPr lang="en-US" b="1" dirty="0">
                <a:solidFill>
                  <a:srgbClr val="FFFFFF"/>
                </a:solidFill>
              </a:rPr>
              <a:t>Future Scope</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037C4CA1-CD90-4D0F-85F6-F45F3CE29DDA}"/>
              </a:ext>
            </a:extLst>
          </p:cNvPr>
          <p:cNvSpPr>
            <a:spLocks noGrp="1"/>
          </p:cNvSpPr>
          <p:nvPr>
            <p:ph idx="1"/>
          </p:nvPr>
        </p:nvSpPr>
        <p:spPr>
          <a:xfrm>
            <a:off x="628650" y="1132519"/>
            <a:ext cx="4725731" cy="4367530"/>
          </a:xfrm>
        </p:spPr>
        <p:txBody>
          <a:bodyPr anchor="ctr">
            <a:noAutofit/>
          </a:bodyPr>
          <a:lstStyle/>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Our project aims to help people by giving them the opportunity to step into the inconceivable huge field of cryptography. This project shall be about giving people a new option to encrypt their data and store it securely.</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The project shall have a huge scope of improvement, be it related to adding more cryptographic algorithms in the already existing hybrid algorithm or improvement of the UI and frontend. </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It would prove to be most useful to teachers, professors, students and cybersecurity enthusiasts who aim to teach and learn the ways of cryptographic algorithms and the processes involved in it. The field of cryptography should be filled with people who are well informed and aim to improve the currently existing architectures and procedures.</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pPr marL="0" marR="0" indent="182880" algn="just">
              <a:lnSpc>
                <a:spcPct val="95000"/>
              </a:lnSpc>
              <a:spcBef>
                <a:spcPts val="0"/>
              </a:spcBef>
              <a:spcAft>
                <a:spcPts val="600"/>
              </a:spcAft>
              <a:tabLst>
                <a:tab pos="182880" algn="l"/>
              </a:tabLst>
            </a:pPr>
            <a:r>
              <a:rPr lang="x-none" sz="1400" spc="-5" dirty="0">
                <a:effectLst/>
                <a:latin typeface="Arial" panose="020B0604020202020204" pitchFamily="34" charset="0"/>
                <a:ea typeface="SimSun" panose="02010600030101010101" pitchFamily="2" charset="-122"/>
                <a:cs typeface="Arial" panose="020B0604020202020204" pitchFamily="34" charset="0"/>
              </a:rPr>
              <a:t>Thus, our project’s idea is simple but an efficient way to give back to the community with a lot of scope of improvement in the sustainable future.</a:t>
            </a:r>
            <a:endParaRPr lang="en-US" sz="1400" spc="-5" dirty="0">
              <a:effectLst/>
              <a:latin typeface="Arial" panose="020B0604020202020204" pitchFamily="34" charset="0"/>
              <a:ea typeface="SimSun" panose="02010600030101010101" pitchFamily="2" charset="-122"/>
              <a:cs typeface="Arial" panose="020B0604020202020204" pitchFamily="34" charset="0"/>
            </a:endParaRPr>
          </a:p>
          <a:p>
            <a:endParaRPr lang="en-US" sz="1400" dirty="0">
              <a:solidFill>
                <a:srgbClr val="20212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82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b="1" dirty="0">
                <a:solidFill>
                  <a:srgbClr val="FFFFFF"/>
                </a:solidFill>
              </a:rPr>
              <a:t>References</a:t>
            </a:r>
            <a:br>
              <a:rPr lang="en-US" sz="3500" dirty="0">
                <a:solidFill>
                  <a:srgbClr val="FFFFFF"/>
                </a:solidFill>
              </a:rPr>
            </a:br>
            <a:endParaRPr lang="en-US" sz="3500" dirty="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800" b="0" i="0" dirty="0" err="1">
                <a:solidFill>
                  <a:srgbClr val="333333"/>
                </a:solidFill>
                <a:effectLst/>
                <a:latin typeface="-apple-system"/>
              </a:rPr>
              <a:t>Champakamala</a:t>
            </a:r>
            <a:r>
              <a:rPr lang="en-IN" sz="800" b="0" i="0" dirty="0">
                <a:solidFill>
                  <a:srgbClr val="333333"/>
                </a:solidFill>
                <a:effectLst/>
                <a:latin typeface="-apple-system"/>
              </a:rPr>
              <a:t> B.S, Padmini K and Radhika D.K 2014 Least Significant Bit Algorithm for Steganography </a:t>
            </a:r>
            <a:r>
              <a:rPr lang="en-IN" sz="800" b="0" i="1" dirty="0">
                <a:solidFill>
                  <a:srgbClr val="333333"/>
                </a:solidFill>
                <a:effectLst/>
                <a:latin typeface="-apple-system"/>
              </a:rPr>
              <a:t>Int. J. of Advance Computer Technology</a:t>
            </a:r>
            <a:r>
              <a:rPr lang="en-IN" sz="800" b="0" i="0" dirty="0">
                <a:solidFill>
                  <a:srgbClr val="333333"/>
                </a:solidFill>
                <a:effectLst/>
                <a:latin typeface="-apple-system"/>
              </a:rPr>
              <a:t> </a:t>
            </a:r>
            <a:r>
              <a:rPr lang="en-IN" sz="800" b="1" i="0" dirty="0">
                <a:solidFill>
                  <a:srgbClr val="333333"/>
                </a:solidFill>
                <a:effectLst/>
                <a:latin typeface="-apple-system"/>
              </a:rPr>
              <a:t>3</a:t>
            </a:r>
            <a:r>
              <a:rPr lang="en-IN" sz="800" b="0" i="0" dirty="0">
                <a:solidFill>
                  <a:srgbClr val="333333"/>
                </a:solidFill>
                <a:effectLst/>
                <a:latin typeface="-apple-system"/>
              </a:rPr>
              <a:t> 4</a:t>
            </a:r>
          </a:p>
          <a:p>
            <a:r>
              <a:rPr lang="en-IN" sz="800" b="0" i="0" dirty="0" err="1">
                <a:solidFill>
                  <a:srgbClr val="333333"/>
                </a:solidFill>
                <a:effectLst/>
                <a:latin typeface="-apple-system"/>
              </a:rPr>
              <a:t>Emam</a:t>
            </a:r>
            <a:r>
              <a:rPr lang="en-IN" sz="800" b="0" i="0" dirty="0">
                <a:solidFill>
                  <a:srgbClr val="333333"/>
                </a:solidFill>
                <a:effectLst/>
                <a:latin typeface="-apple-system"/>
              </a:rPr>
              <a:t>, Marwa M, Aly </a:t>
            </a:r>
            <a:r>
              <a:rPr lang="en-IN" sz="800" b="0" i="0" dirty="0" err="1">
                <a:solidFill>
                  <a:srgbClr val="333333"/>
                </a:solidFill>
                <a:effectLst/>
                <a:latin typeface="-apple-system"/>
              </a:rPr>
              <a:t>Abdelmgeid</a:t>
            </a:r>
            <a:r>
              <a:rPr lang="en-IN" sz="800" b="0" i="0" dirty="0">
                <a:solidFill>
                  <a:srgbClr val="333333"/>
                </a:solidFill>
                <a:effectLst/>
                <a:latin typeface="-apple-system"/>
              </a:rPr>
              <a:t> A and </a:t>
            </a:r>
            <a:r>
              <a:rPr lang="en-IN" sz="800" b="0" i="0" dirty="0" err="1">
                <a:solidFill>
                  <a:srgbClr val="333333"/>
                </a:solidFill>
                <a:effectLst/>
                <a:latin typeface="-apple-system"/>
              </a:rPr>
              <a:t>Omara</a:t>
            </a:r>
            <a:r>
              <a:rPr lang="en-IN" sz="800" b="0" i="0" dirty="0">
                <a:solidFill>
                  <a:srgbClr val="333333"/>
                </a:solidFill>
                <a:effectLst/>
                <a:latin typeface="-apple-system"/>
              </a:rPr>
              <a:t> Fatma A 2016 An Improved Image Steganography Method Based on LSB Technique with Random Pixel Selection </a:t>
            </a:r>
            <a:r>
              <a:rPr lang="en-IN" sz="800" b="0" i="1" dirty="0" err="1">
                <a:solidFill>
                  <a:srgbClr val="333333"/>
                </a:solidFill>
                <a:effectLst/>
                <a:latin typeface="-apple-system"/>
              </a:rPr>
              <a:t>Int.l</a:t>
            </a:r>
            <a:r>
              <a:rPr lang="en-IN" sz="800" b="0" i="1" dirty="0">
                <a:solidFill>
                  <a:srgbClr val="333333"/>
                </a:solidFill>
                <a:effectLst/>
                <a:latin typeface="-apple-system"/>
              </a:rPr>
              <a:t> J. of Advanced Computer Science and Applications</a:t>
            </a:r>
            <a:r>
              <a:rPr lang="en-IN" sz="800" b="0" i="0" dirty="0">
                <a:solidFill>
                  <a:srgbClr val="333333"/>
                </a:solidFill>
                <a:effectLst/>
                <a:latin typeface="-apple-system"/>
              </a:rPr>
              <a:t> </a:t>
            </a:r>
            <a:r>
              <a:rPr lang="en-IN" sz="800" b="1" i="0" dirty="0">
                <a:solidFill>
                  <a:srgbClr val="333333"/>
                </a:solidFill>
                <a:effectLst/>
                <a:latin typeface="-apple-system"/>
              </a:rPr>
              <a:t>7</a:t>
            </a:r>
            <a:r>
              <a:rPr lang="en-IN" sz="800" b="0" i="0" dirty="0">
                <a:solidFill>
                  <a:srgbClr val="333333"/>
                </a:solidFill>
                <a:effectLst/>
                <a:latin typeface="-apple-system"/>
              </a:rPr>
              <a:t> 17-22</a:t>
            </a:r>
            <a:endParaRPr lang="en-IN" sz="800" dirty="0">
              <a:solidFill>
                <a:srgbClr val="333333"/>
              </a:solidFill>
              <a:latin typeface="-apple-system"/>
            </a:endParaRPr>
          </a:p>
          <a:p>
            <a:r>
              <a:rPr lang="en-US" sz="800" b="0" i="0" dirty="0" err="1">
                <a:effectLst/>
                <a:latin typeface="Arial" panose="020B0604020202020204" pitchFamily="34" charset="0"/>
              </a:rPr>
              <a:t>Inan</a:t>
            </a:r>
            <a:r>
              <a:rPr lang="en-US" sz="800" b="0" i="0" dirty="0">
                <a:effectLst/>
                <a:latin typeface="Arial" panose="020B0604020202020204" pitchFamily="34" charset="0"/>
              </a:rPr>
              <a:t>, Y. (2019). Analyzing the Classic Caesar Method Cryptography. 4th International Conference on Computational Mathematics and Engineering Sciences(pp. 213-220)</a:t>
            </a:r>
            <a:endParaRPr lang="en-IN" sz="800" b="0" i="0" dirty="0">
              <a:solidFill>
                <a:srgbClr val="333333"/>
              </a:solidFill>
              <a:effectLst/>
              <a:latin typeface="-apple-system"/>
            </a:endParaRPr>
          </a:p>
          <a:p>
            <a:r>
              <a:rPr lang="en-IN" sz="800" b="0" i="0" dirty="0" err="1">
                <a:effectLst/>
                <a:latin typeface="Arial" panose="020B0604020202020204" pitchFamily="34" charset="0"/>
              </a:rPr>
              <a:t>Monika,A</a:t>
            </a:r>
            <a:r>
              <a:rPr lang="en-IN" sz="800" b="0" i="0" dirty="0">
                <a:effectLst/>
                <a:latin typeface="Arial" panose="020B0604020202020204" pitchFamily="34" charset="0"/>
              </a:rPr>
              <a:t>.,&amp; </a:t>
            </a:r>
            <a:r>
              <a:rPr lang="en-IN" sz="800" b="0" i="0" dirty="0" err="1">
                <a:effectLst/>
                <a:latin typeface="Arial" panose="020B0604020202020204" pitchFamily="34" charset="0"/>
              </a:rPr>
              <a:t>Pradeep,M</a:t>
            </a:r>
            <a:r>
              <a:rPr lang="en-IN" sz="800" b="0" i="0" dirty="0">
                <a:effectLst/>
                <a:latin typeface="Arial" panose="020B0604020202020204" pitchFamily="34" charset="0"/>
              </a:rPr>
              <a:t>. (2012). A Comparative Survey on Symmetric Key Encryption </a:t>
            </a:r>
            <a:r>
              <a:rPr lang="en-IN" sz="800" b="0" i="0" dirty="0" err="1">
                <a:effectLst/>
                <a:latin typeface="Arial" panose="020B0604020202020204" pitchFamily="34" charset="0"/>
              </a:rPr>
              <a:t>Techniques.International</a:t>
            </a:r>
            <a:r>
              <a:rPr lang="en-IN" sz="800" b="0" i="0" dirty="0">
                <a:effectLst/>
                <a:latin typeface="Arial" panose="020B0604020202020204" pitchFamily="34" charset="0"/>
              </a:rPr>
              <a:t> Journal on Computer Science and Engineering (IJCSE), 877-882.</a:t>
            </a:r>
            <a:endParaRPr lang="en-IN" sz="800" dirty="0">
              <a:solidFill>
                <a:srgbClr val="333333"/>
              </a:solidFill>
              <a:latin typeface="-apple-system"/>
            </a:endParaRPr>
          </a:p>
          <a:p>
            <a:r>
              <a:rPr lang="en-IN" sz="800" b="0" i="0" dirty="0">
                <a:effectLst/>
                <a:latin typeface="Arial" panose="020B0604020202020204" pitchFamily="34" charset="0"/>
              </a:rPr>
              <a:t>Senthil, </a:t>
            </a:r>
            <a:r>
              <a:rPr lang="en-IN" sz="800" b="0" i="0" dirty="0" err="1">
                <a:effectLst/>
                <a:latin typeface="Arial" panose="020B0604020202020204" pitchFamily="34" charset="0"/>
              </a:rPr>
              <a:t>K.,et</a:t>
            </a:r>
            <a:r>
              <a:rPr lang="en-IN" sz="800" b="0" i="0" dirty="0">
                <a:effectLst/>
                <a:latin typeface="Arial" panose="020B0604020202020204" pitchFamily="34" charset="0"/>
              </a:rPr>
              <a:t> al. (2013). A modern avatar of Julius Caesar and </a:t>
            </a:r>
            <a:r>
              <a:rPr lang="en-IN" sz="800" b="0" i="0" dirty="0" err="1">
                <a:effectLst/>
                <a:latin typeface="Arial" panose="020B0604020202020204" pitchFamily="34" charset="0"/>
              </a:rPr>
              <a:t>Vigenere</a:t>
            </a:r>
            <a:r>
              <a:rPr lang="en-IN" sz="800" b="0" i="0" dirty="0">
                <a:effectLst/>
                <a:latin typeface="Arial" panose="020B0604020202020204" pitchFamily="34" charset="0"/>
              </a:rPr>
              <a:t> cipher. IEEE International </a:t>
            </a:r>
            <a:r>
              <a:rPr lang="en-IN" sz="800" b="0" i="0" dirty="0" err="1">
                <a:effectLst/>
                <a:latin typeface="Arial" panose="020B0604020202020204" pitchFamily="34" charset="0"/>
              </a:rPr>
              <a:t>Conference.Computational</a:t>
            </a:r>
            <a:r>
              <a:rPr lang="en-IN" sz="800" b="0" i="0" dirty="0">
                <a:effectLst/>
                <a:latin typeface="Arial" panose="020B0604020202020204" pitchFamily="34" charset="0"/>
              </a:rPr>
              <a:t> Intelligence and Computing Research (ICCIC)</a:t>
            </a:r>
            <a:endParaRPr lang="en-IN" sz="800" b="0" i="0" dirty="0">
              <a:solidFill>
                <a:srgbClr val="333333"/>
              </a:solidFill>
              <a:effectLst/>
              <a:latin typeface="-apple-system"/>
            </a:endParaRPr>
          </a:p>
          <a:p>
            <a:r>
              <a:rPr lang="en-IN" sz="800" b="0" i="0" dirty="0">
                <a:effectLst/>
                <a:latin typeface="Arial" panose="020B0604020202020204" pitchFamily="34" charset="0"/>
              </a:rPr>
              <a:t>Verma, O.P et al. (2011). Performance Analysis Of Data Encryption Algorithms. </a:t>
            </a:r>
            <a:r>
              <a:rPr lang="en-IN" sz="800" b="0" i="0" dirty="0" err="1">
                <a:effectLst/>
                <a:latin typeface="Arial" panose="020B0604020202020204" pitchFamily="34" charset="0"/>
              </a:rPr>
              <a:t>IEEE.Delhi</a:t>
            </a:r>
            <a:r>
              <a:rPr lang="en-IN" sz="800" b="0" i="0" dirty="0">
                <a:effectLst/>
                <a:latin typeface="Arial" panose="020B0604020202020204" pitchFamily="34" charset="0"/>
              </a:rPr>
              <a:t> Technological University India</a:t>
            </a:r>
            <a:endParaRPr lang="en-IN" sz="800" dirty="0">
              <a:solidFill>
                <a:srgbClr val="333333"/>
              </a:solidFill>
              <a:latin typeface="-apple-system"/>
            </a:endParaRPr>
          </a:p>
          <a:p>
            <a:r>
              <a:rPr lang="en-US" sz="800" b="0" i="0" dirty="0" err="1">
                <a:effectLst/>
                <a:latin typeface="Arial" panose="020B0604020202020204" pitchFamily="34" charset="0"/>
              </a:rPr>
              <a:t>Atish,J.,et</a:t>
            </a:r>
            <a:r>
              <a:rPr lang="en-US" sz="800" b="0" i="0" dirty="0">
                <a:effectLst/>
                <a:latin typeface="Arial" panose="020B0604020202020204" pitchFamily="34" charset="0"/>
              </a:rPr>
              <a:t> al.(2015).Enhancing the Security of Caesar Cipher Substitution Method using a Randomized Approach for more Secure Communication. International Journal of Computer Applications, 129(13),6-11.DOI: 10.5120/ijca201590706</a:t>
            </a:r>
            <a:endParaRPr lang="en-IN" sz="800" b="0" i="0" dirty="0">
              <a:solidFill>
                <a:srgbClr val="333333"/>
              </a:solidFill>
              <a:effectLst/>
              <a:latin typeface="-apple-system"/>
            </a:endParaRPr>
          </a:p>
          <a:p>
            <a:br>
              <a:rPr lang="en-US" sz="800" dirty="0"/>
            </a:br>
            <a:r>
              <a:rPr lang="en-US" sz="800" b="0" i="0" dirty="0">
                <a:solidFill>
                  <a:srgbClr val="333333"/>
                </a:solidFill>
                <a:effectLst/>
                <a:latin typeface="Georgia" panose="02040502050405020303" pitchFamily="18" charset="0"/>
              </a:rPr>
              <a:t>Sahai A, Waters B (2005) Fuzzy identity-based encryption. In: Annual international conference on the theory and applications of cryptographic techniques. Springer, Berlin, Heidelberg</a:t>
            </a:r>
            <a:endParaRPr lang="en-IN" sz="800" dirty="0">
              <a:solidFill>
                <a:srgbClr val="333333"/>
              </a:solidFill>
              <a:latin typeface="-apple-syste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References Continued..</a:t>
            </a:r>
          </a:p>
        </p:txBody>
      </p:sp>
      <p:sp>
        <p:nvSpPr>
          <p:cNvPr id="3" name="Content Placeholder 2"/>
          <p:cNvSpPr>
            <a:spLocks noGrp="1"/>
          </p:cNvSpPr>
          <p:nvPr>
            <p:ph idx="1"/>
          </p:nvPr>
        </p:nvSpPr>
        <p:spPr>
          <a:xfrm>
            <a:off x="967775" y="2812887"/>
            <a:ext cx="7281746" cy="3567173"/>
          </a:xfrm>
        </p:spPr>
        <p:txBody>
          <a:bodyPr anchor="ctr">
            <a:normAutofit/>
          </a:bodyPr>
          <a:lstStyle/>
          <a:p>
            <a:r>
              <a:rPr lang="en-US" sz="800" b="0" i="0" dirty="0">
                <a:solidFill>
                  <a:srgbClr val="333333"/>
                </a:solidFill>
                <a:effectLst/>
                <a:latin typeface="Georgia" panose="02040502050405020303" pitchFamily="18" charset="0"/>
              </a:rPr>
              <a:t>Han F et al (2014) A general transformation from KP-ABE to searchable encryption. Future </a:t>
            </a:r>
            <a:r>
              <a:rPr lang="en-US" sz="800" b="0" i="0" dirty="0" err="1">
                <a:solidFill>
                  <a:srgbClr val="333333"/>
                </a:solidFill>
                <a:effectLst/>
                <a:latin typeface="Georgia" panose="02040502050405020303" pitchFamily="18" charset="0"/>
              </a:rPr>
              <a:t>Gener</a:t>
            </a:r>
            <a:r>
              <a:rPr lang="en-US" sz="800" b="0" i="0" dirty="0">
                <a:solidFill>
                  <a:srgbClr val="333333"/>
                </a:solidFill>
                <a:effectLst/>
                <a:latin typeface="Georgia" panose="02040502050405020303" pitchFamily="18" charset="0"/>
              </a:rPr>
              <a:t> </a:t>
            </a:r>
            <a:r>
              <a:rPr lang="en-US" sz="800" b="0" i="0" dirty="0" err="1">
                <a:solidFill>
                  <a:srgbClr val="333333"/>
                </a:solidFill>
                <a:effectLst/>
                <a:latin typeface="Georgia" panose="02040502050405020303" pitchFamily="18" charset="0"/>
              </a:rPr>
              <a:t>Comput</a:t>
            </a:r>
            <a:r>
              <a:rPr lang="en-US" sz="800" b="0" i="0" dirty="0">
                <a:solidFill>
                  <a:srgbClr val="333333"/>
                </a:solidFill>
                <a:effectLst/>
                <a:latin typeface="Georgia" panose="02040502050405020303" pitchFamily="18" charset="0"/>
              </a:rPr>
              <a:t> Syst 30:107–115</a:t>
            </a:r>
          </a:p>
          <a:p>
            <a:r>
              <a:rPr lang="en-US" sz="800" b="0" i="0" dirty="0" err="1">
                <a:solidFill>
                  <a:srgbClr val="333333"/>
                </a:solidFill>
                <a:effectLst/>
                <a:latin typeface="-apple-system"/>
              </a:rPr>
              <a:t>Rachmawati</a:t>
            </a:r>
            <a:r>
              <a:rPr lang="en-US" sz="800" b="0" i="0" dirty="0">
                <a:solidFill>
                  <a:srgbClr val="333333"/>
                </a:solidFill>
                <a:effectLst/>
                <a:latin typeface="-apple-system"/>
              </a:rPr>
              <a:t> Dian and Candra Ade 2015 Implementation of the combination of Caesar Cipher and Affine Cipher for text data security </a:t>
            </a:r>
            <a:r>
              <a:rPr lang="en-US" sz="800" b="0" i="1" dirty="0">
                <a:solidFill>
                  <a:srgbClr val="333333"/>
                </a:solidFill>
                <a:effectLst/>
                <a:latin typeface="-apple-system"/>
              </a:rPr>
              <a:t>Informatics Research and Education Journal (JEPIN)</a:t>
            </a:r>
            <a:r>
              <a:rPr lang="en-US" sz="800" b="0" i="0" dirty="0">
                <a:solidFill>
                  <a:srgbClr val="333333"/>
                </a:solidFill>
                <a:effectLst/>
                <a:latin typeface="-apple-system"/>
              </a:rPr>
              <a:t> </a:t>
            </a:r>
            <a:r>
              <a:rPr lang="en-US" sz="800" b="1" i="0" dirty="0">
                <a:solidFill>
                  <a:srgbClr val="333333"/>
                </a:solidFill>
                <a:effectLst/>
                <a:latin typeface="-apple-system"/>
              </a:rPr>
              <a:t>1</a:t>
            </a:r>
            <a:endParaRPr lang="en-US" sz="800" dirty="0">
              <a:solidFill>
                <a:srgbClr val="333333"/>
              </a:solidFill>
              <a:latin typeface="Georgia" panose="02040502050405020303" pitchFamily="18" charset="0"/>
            </a:endParaRPr>
          </a:p>
          <a:p>
            <a:r>
              <a:rPr lang="en-US" sz="800" b="0" i="0" dirty="0" err="1">
                <a:solidFill>
                  <a:srgbClr val="333333"/>
                </a:solidFill>
                <a:effectLst/>
                <a:latin typeface="-apple-system"/>
              </a:rPr>
              <a:t>Ariyus</a:t>
            </a:r>
            <a:r>
              <a:rPr lang="en-US" sz="800" b="0" i="0" dirty="0">
                <a:solidFill>
                  <a:srgbClr val="333333"/>
                </a:solidFill>
                <a:effectLst/>
                <a:latin typeface="-apple-system"/>
              </a:rPr>
              <a:t> D. 2008 </a:t>
            </a:r>
            <a:r>
              <a:rPr lang="en-US" sz="800" b="0" i="1" dirty="0">
                <a:solidFill>
                  <a:srgbClr val="333333"/>
                </a:solidFill>
                <a:effectLst/>
                <a:latin typeface="-apple-system"/>
              </a:rPr>
              <a:t>Introduction to Cryptography: Theory, analysis and implementation</a:t>
            </a:r>
            <a:r>
              <a:rPr lang="en-US" sz="800" b="0" i="0" dirty="0">
                <a:solidFill>
                  <a:srgbClr val="333333"/>
                </a:solidFill>
                <a:effectLst/>
                <a:latin typeface="-apple-system"/>
              </a:rPr>
              <a:t> (Yogyakarta: Andi)</a:t>
            </a:r>
            <a:endParaRPr lang="en-US" sz="800" b="0" i="0" dirty="0">
              <a:solidFill>
                <a:srgbClr val="333333"/>
              </a:solidFill>
              <a:effectLst/>
              <a:latin typeface="Georgia" panose="02040502050405020303" pitchFamily="18" charset="0"/>
            </a:endParaRPr>
          </a:p>
          <a:p>
            <a:r>
              <a:rPr lang="en-IN" sz="800" b="0" i="0" dirty="0">
                <a:solidFill>
                  <a:srgbClr val="333333"/>
                </a:solidFill>
                <a:effectLst/>
                <a:latin typeface="-apple-system"/>
              </a:rPr>
              <a:t>Basuki, </a:t>
            </a:r>
            <a:r>
              <a:rPr lang="en-IN" sz="800" b="0" i="0" dirty="0" err="1">
                <a:solidFill>
                  <a:srgbClr val="333333"/>
                </a:solidFill>
                <a:effectLst/>
                <a:latin typeface="-apple-system"/>
              </a:rPr>
              <a:t>Paranita</a:t>
            </a:r>
            <a:r>
              <a:rPr lang="en-IN" sz="800" b="0" i="0" dirty="0">
                <a:solidFill>
                  <a:srgbClr val="333333"/>
                </a:solidFill>
                <a:effectLst/>
                <a:latin typeface="-apple-system"/>
              </a:rPr>
              <a:t> and </a:t>
            </a:r>
            <a:r>
              <a:rPr lang="en-IN" sz="800" b="0" i="0" dirty="0" err="1">
                <a:solidFill>
                  <a:srgbClr val="333333"/>
                </a:solidFill>
                <a:effectLst/>
                <a:latin typeface="-apple-system"/>
              </a:rPr>
              <a:t>Hidayat</a:t>
            </a:r>
            <a:r>
              <a:rPr lang="en-IN" sz="800" b="0" i="0" dirty="0">
                <a:solidFill>
                  <a:srgbClr val="333333"/>
                </a:solidFill>
                <a:effectLst/>
                <a:latin typeface="-apple-system"/>
              </a:rPr>
              <a:t> 2016 Design of Layered Cryptography Applications Using Caesar Algorithms, Transpositions, </a:t>
            </a:r>
            <a:r>
              <a:rPr lang="en-IN" sz="800" b="0" i="0" dirty="0" err="1">
                <a:solidFill>
                  <a:srgbClr val="333333"/>
                </a:solidFill>
                <a:effectLst/>
                <a:latin typeface="-apple-system"/>
              </a:rPr>
              <a:t>Vigenere</a:t>
            </a:r>
            <a:r>
              <a:rPr lang="en-IN" sz="800" b="0" i="0" dirty="0">
                <a:solidFill>
                  <a:srgbClr val="333333"/>
                </a:solidFill>
                <a:effectLst/>
                <a:latin typeface="-apple-system"/>
              </a:rPr>
              <a:t> and Block </a:t>
            </a:r>
            <a:r>
              <a:rPr lang="en-IN" sz="800" b="0" i="0" dirty="0" err="1">
                <a:solidFill>
                  <a:srgbClr val="333333"/>
                </a:solidFill>
                <a:effectLst/>
                <a:latin typeface="-apple-system"/>
              </a:rPr>
              <a:t>Cipers</a:t>
            </a:r>
            <a:r>
              <a:rPr lang="en-IN" sz="800" b="0" i="0" dirty="0">
                <a:solidFill>
                  <a:srgbClr val="333333"/>
                </a:solidFill>
                <a:effectLst/>
                <a:latin typeface="-apple-system"/>
              </a:rPr>
              <a:t> Based on Mobile </a:t>
            </a:r>
            <a:r>
              <a:rPr lang="en-IN" sz="800" b="0" i="1" dirty="0">
                <a:solidFill>
                  <a:srgbClr val="333333"/>
                </a:solidFill>
                <a:effectLst/>
                <a:latin typeface="-apple-system"/>
              </a:rPr>
              <a:t>National Seminar on Information and Multimedia Technology. STMIK AMIKOM</a:t>
            </a:r>
            <a:r>
              <a:rPr lang="en-IN" sz="800" b="0" i="0" dirty="0">
                <a:solidFill>
                  <a:srgbClr val="333333"/>
                </a:solidFill>
                <a:effectLst/>
                <a:latin typeface="-apple-system"/>
              </a:rPr>
              <a:t> </a:t>
            </a:r>
            <a:r>
              <a:rPr lang="en-IN" sz="800" b="0" i="1" dirty="0">
                <a:solidFill>
                  <a:srgbClr val="333333"/>
                </a:solidFill>
                <a:effectLst/>
                <a:latin typeface="-apple-system"/>
              </a:rPr>
              <a:t>(Yogyakarta,)</a:t>
            </a:r>
            <a:endParaRPr lang="en-US" sz="800" dirty="0">
              <a:solidFill>
                <a:srgbClr val="333333"/>
              </a:solidFill>
              <a:latin typeface="Georgia" panose="02040502050405020303" pitchFamily="18" charset="0"/>
            </a:endParaRPr>
          </a:p>
          <a:p>
            <a:r>
              <a:rPr lang="en-US" sz="800" b="0" i="0" dirty="0" err="1">
                <a:solidFill>
                  <a:srgbClr val="333333"/>
                </a:solidFill>
                <a:effectLst/>
                <a:latin typeface="Georgia" panose="02040502050405020303" pitchFamily="18" charset="0"/>
              </a:rPr>
              <a:t>Bellare</a:t>
            </a:r>
            <a:r>
              <a:rPr lang="en-US" sz="800" b="0" i="0" dirty="0">
                <a:solidFill>
                  <a:srgbClr val="333333"/>
                </a:solidFill>
                <a:effectLst/>
                <a:latin typeface="Georgia" panose="02040502050405020303" pitchFamily="18" charset="0"/>
              </a:rPr>
              <a:t>, M., Desai, A., </a:t>
            </a:r>
            <a:r>
              <a:rPr lang="en-US" sz="800" b="0" i="0" dirty="0" err="1">
                <a:solidFill>
                  <a:srgbClr val="333333"/>
                </a:solidFill>
                <a:effectLst/>
                <a:latin typeface="Georgia" panose="02040502050405020303" pitchFamily="18" charset="0"/>
              </a:rPr>
              <a:t>Jokipii</a:t>
            </a:r>
            <a:r>
              <a:rPr lang="en-US" sz="800" b="0" i="0" dirty="0">
                <a:solidFill>
                  <a:srgbClr val="333333"/>
                </a:solidFill>
                <a:effectLst/>
                <a:latin typeface="Georgia" panose="02040502050405020303" pitchFamily="18" charset="0"/>
              </a:rPr>
              <a:t>, E., </a:t>
            </a:r>
            <a:r>
              <a:rPr lang="en-US" sz="800" b="0" i="0" dirty="0" err="1">
                <a:solidFill>
                  <a:srgbClr val="333333"/>
                </a:solidFill>
                <a:effectLst/>
                <a:latin typeface="Georgia" panose="02040502050405020303" pitchFamily="18" charset="0"/>
              </a:rPr>
              <a:t>Rogaway</a:t>
            </a:r>
            <a:r>
              <a:rPr lang="en-US" sz="800" b="0" i="0" dirty="0">
                <a:solidFill>
                  <a:srgbClr val="333333"/>
                </a:solidFill>
                <a:effectLst/>
                <a:latin typeface="Georgia" panose="02040502050405020303" pitchFamily="18" charset="0"/>
              </a:rPr>
              <a:t>, P.: A concrete security treatment of symmetric encryption: analysis of the DES modes of operation. In: Proceedings of the 38th Symposium on Foundations of Computer Science. IEEE (1997)</a:t>
            </a:r>
          </a:p>
          <a:p>
            <a:r>
              <a:rPr lang="en-IN" sz="800" b="0" i="0" dirty="0">
                <a:solidFill>
                  <a:srgbClr val="333333"/>
                </a:solidFill>
                <a:effectLst/>
                <a:latin typeface="Arial" panose="020B0604020202020204" pitchFamily="34" charset="0"/>
              </a:rPr>
              <a:t>K. Senthil, K. </a:t>
            </a:r>
            <a:r>
              <a:rPr lang="en-IN" sz="800" b="0" i="0" dirty="0" err="1">
                <a:solidFill>
                  <a:srgbClr val="333333"/>
                </a:solidFill>
                <a:effectLst/>
                <a:latin typeface="Arial" panose="020B0604020202020204" pitchFamily="34" charset="0"/>
              </a:rPr>
              <a:t>Prasanthi</a:t>
            </a:r>
            <a:r>
              <a:rPr lang="en-IN" sz="800" b="0" i="0" dirty="0">
                <a:solidFill>
                  <a:srgbClr val="333333"/>
                </a:solidFill>
                <a:effectLst/>
                <a:latin typeface="Arial" panose="020B0604020202020204" pitchFamily="34" charset="0"/>
              </a:rPr>
              <a:t> and R. Rajaram, "A modern avatar of Julius Caesar and </a:t>
            </a:r>
            <a:r>
              <a:rPr lang="en-IN" sz="800" b="0" i="0" dirty="0" err="1">
                <a:solidFill>
                  <a:srgbClr val="333333"/>
                </a:solidFill>
                <a:effectLst/>
                <a:latin typeface="Arial" panose="020B0604020202020204" pitchFamily="34" charset="0"/>
              </a:rPr>
              <a:t>Vigenere</a:t>
            </a:r>
            <a:r>
              <a:rPr lang="en-IN" sz="800" b="0" i="0" dirty="0">
                <a:solidFill>
                  <a:srgbClr val="333333"/>
                </a:solidFill>
                <a:effectLst/>
                <a:latin typeface="Arial" panose="020B0604020202020204" pitchFamily="34" charset="0"/>
              </a:rPr>
              <a:t> cipher", </a:t>
            </a:r>
            <a:r>
              <a:rPr lang="en-IN" sz="800" b="0" i="1" dirty="0">
                <a:solidFill>
                  <a:srgbClr val="333333"/>
                </a:solidFill>
                <a:effectLst/>
                <a:latin typeface="Arial" panose="020B0604020202020204" pitchFamily="34" charset="0"/>
              </a:rPr>
              <a:t>Computational Intelligence and Computing Research (ICCIC) 2013 IEEE International Conference</a:t>
            </a:r>
            <a:r>
              <a:rPr lang="en-IN" sz="800" b="0" i="0" dirty="0">
                <a:solidFill>
                  <a:srgbClr val="333333"/>
                </a:solidFill>
                <a:effectLst/>
                <a:latin typeface="Arial" panose="020B0604020202020204" pitchFamily="34" charset="0"/>
              </a:rPr>
              <a:t>, pp. 1-3, 2013.</a:t>
            </a:r>
            <a:endParaRPr lang="en-US" sz="800" dirty="0">
              <a:solidFill>
                <a:srgbClr val="333333"/>
              </a:solidFill>
              <a:latin typeface="Georgia" panose="02040502050405020303" pitchFamily="18" charset="0"/>
            </a:endParaRPr>
          </a:p>
          <a:p>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2079" y="1140184"/>
            <a:ext cx="3733183" cy="3639289"/>
          </a:xfrm>
        </p:spPr>
        <p:txBody>
          <a:bodyPr anchor="ctr">
            <a:normAutofit/>
          </a:bodyPr>
          <a:lstStyle/>
          <a:p>
            <a:pPr>
              <a:buNone/>
            </a:pPr>
            <a:endParaRPr lang="en-US" sz="1600" dirty="0">
              <a:solidFill>
                <a:schemeClr val="tx2"/>
              </a:solidFill>
              <a:latin typeface="Berlin Sans FB" pitchFamily="34" charset="0"/>
            </a:endParaRPr>
          </a:p>
          <a:p>
            <a:pPr>
              <a:buNone/>
            </a:pPr>
            <a:r>
              <a:rPr lang="en-US" sz="9600" dirty="0">
                <a:solidFill>
                  <a:schemeClr val="tx2"/>
                </a:solidFill>
                <a:latin typeface="Berlin Sans FB" pitchFamily="34" charset="0"/>
              </a:rPr>
              <a:t>Thank You.</a:t>
            </a:r>
          </a:p>
        </p:txBody>
      </p:sp>
      <p:grpSp>
        <p:nvGrpSpPr>
          <p:cNvPr id="35"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6685267"/>
            <a:chOff x="6357228" y="0"/>
            <a:chExt cx="5822103" cy="6685267"/>
          </a:xfrm>
        </p:grpSpPr>
        <p:sp>
          <p:nvSpPr>
            <p:cNvPr id="36"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andshake">
            <a:extLst>
              <a:ext uri="{FF2B5EF4-FFF2-40B4-BE49-F238E27FC236}">
                <a16:creationId xmlns:a16="http://schemas.microsoft.com/office/drawing/2014/main" id="{DCCF4856-C5CA-477C-A335-A1B6171F84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615" y="2065912"/>
            <a:ext cx="2746374" cy="27463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3851" y="885651"/>
            <a:ext cx="2422352" cy="4624603"/>
          </a:xfrm>
        </p:spPr>
        <p:txBody>
          <a:bodyPr>
            <a:normAutofit/>
          </a:bodyPr>
          <a:lstStyle/>
          <a:p>
            <a:r>
              <a:rPr lang="en-US" b="1" dirty="0">
                <a:solidFill>
                  <a:srgbClr val="FFFFFF"/>
                </a:solidFill>
              </a:rPr>
              <a:t>Contents</a:t>
            </a:r>
          </a:p>
        </p:txBody>
      </p:sp>
      <p:sp>
        <p:nvSpPr>
          <p:cNvPr id="3" name="Content Placeholder 2"/>
          <p:cNvSpPr>
            <a:spLocks noGrp="1"/>
          </p:cNvSpPr>
          <p:nvPr>
            <p:ph idx="1"/>
          </p:nvPr>
        </p:nvSpPr>
        <p:spPr>
          <a:xfrm>
            <a:off x="3734031" y="885651"/>
            <a:ext cx="4893915" cy="4616849"/>
          </a:xfrm>
        </p:spPr>
        <p:txBody>
          <a:bodyPr anchor="ctr">
            <a:normAutofit/>
          </a:bodyPr>
          <a:lstStyle/>
          <a:p>
            <a:r>
              <a:rPr lang="en-US" dirty="0"/>
              <a:t>Introduction</a:t>
            </a:r>
          </a:p>
          <a:p>
            <a:r>
              <a:rPr lang="en-US" dirty="0"/>
              <a:t>Problem Statements</a:t>
            </a:r>
          </a:p>
          <a:p>
            <a:r>
              <a:rPr lang="en-US" dirty="0"/>
              <a:t>Objectives</a:t>
            </a:r>
          </a:p>
          <a:p>
            <a:r>
              <a:rPr lang="en-US" dirty="0"/>
              <a:t>Hardware and software requirements</a:t>
            </a:r>
          </a:p>
          <a:p>
            <a:r>
              <a:rPr lang="en-US" dirty="0"/>
              <a:t>Literature Review</a:t>
            </a:r>
          </a:p>
          <a:p>
            <a:r>
              <a:rPr lang="en-US" dirty="0"/>
              <a:t>Designing Part</a:t>
            </a:r>
          </a:p>
          <a:p>
            <a:r>
              <a:rPr lang="en-US" dirty="0"/>
              <a:t>Implementation</a:t>
            </a:r>
          </a:p>
          <a:p>
            <a:r>
              <a:rPr lang="en-US" dirty="0"/>
              <a:t>Expected Outcome Of project /Result</a:t>
            </a:r>
          </a:p>
          <a:p>
            <a:r>
              <a:rPr lang="en-US" dirty="0"/>
              <a:t>Conclusion </a:t>
            </a:r>
          </a:p>
          <a:p>
            <a:r>
              <a:rPr lang="en-US" dirty="0"/>
              <a:t>Future Scope</a:t>
            </a:r>
          </a:p>
          <a:p>
            <a:r>
              <a:rPr lang="en-US" dirty="0"/>
              <a:t>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76329" y="1132517"/>
            <a:ext cx="2434882" cy="4367531"/>
          </a:xfrm>
        </p:spPr>
        <p:txBody>
          <a:bodyPr>
            <a:normAutofit/>
          </a:bodyPr>
          <a:lstStyle/>
          <a:p>
            <a:r>
              <a:rPr lang="en-US" b="1" dirty="0">
                <a:solidFill>
                  <a:srgbClr val="FFFFFF"/>
                </a:solidFill>
              </a:rPr>
              <a:t>Introduction</a:t>
            </a:r>
          </a:p>
        </p:txBody>
      </p:sp>
      <p:sp>
        <p:nvSpPr>
          <p:cNvPr id="3" name="Content Placeholder 2"/>
          <p:cNvSpPr>
            <a:spLocks noGrp="1"/>
          </p:cNvSpPr>
          <p:nvPr>
            <p:ph idx="1"/>
          </p:nvPr>
        </p:nvSpPr>
        <p:spPr>
          <a:xfrm>
            <a:off x="546578" y="476672"/>
            <a:ext cx="4725731" cy="4367530"/>
          </a:xfrm>
        </p:spPr>
        <p:txBody>
          <a:bodyPr anchor="ctr">
            <a:normAutofit/>
          </a:bodyPr>
          <a:lstStyle/>
          <a:p>
            <a:pPr marL="0" indent="0">
              <a:buNone/>
            </a:pPr>
            <a:r>
              <a:rPr lang="en-US" b="0" i="0" dirty="0">
                <a:effectLst/>
                <a:latin typeface="Whitney"/>
              </a:rPr>
              <a:t>In our project, we have integrated three encryption algorithms together to generate a hybrid cipher which will not be easy to crack because not only we are integrating the three algorithms but also modifying the working of two encryption algorithms used and using the third encryption as it is in our hybrid cipher.</a:t>
            </a:r>
            <a:endParaRPr lang="en-US" dirty="0"/>
          </a:p>
        </p:txBody>
      </p:sp>
      <p:pic>
        <p:nvPicPr>
          <p:cNvPr id="9" name="Picture 8" descr="Diagram&#10;&#10;Description automatically generated">
            <a:extLst>
              <a:ext uri="{FF2B5EF4-FFF2-40B4-BE49-F238E27FC236}">
                <a16:creationId xmlns:a16="http://schemas.microsoft.com/office/drawing/2014/main" id="{44AF1928-A7B8-4F3D-8FBD-67898164DF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4221088"/>
            <a:ext cx="2047435" cy="15438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60159" y="998002"/>
            <a:ext cx="2387205" cy="1471959"/>
          </a:xfrm>
        </p:spPr>
        <p:txBody>
          <a:bodyPr>
            <a:normAutofit/>
          </a:bodyPr>
          <a:lstStyle/>
          <a:p>
            <a:r>
              <a:rPr lang="en-US" sz="3100" b="1" dirty="0">
                <a:solidFill>
                  <a:srgbClr val="FFFFFF"/>
                </a:solidFill>
              </a:rPr>
              <a:t>Problem Statement</a:t>
            </a:r>
          </a:p>
        </p:txBody>
      </p:sp>
      <p:sp>
        <p:nvSpPr>
          <p:cNvPr id="6" name="TextBox 5">
            <a:extLst>
              <a:ext uri="{FF2B5EF4-FFF2-40B4-BE49-F238E27FC236}">
                <a16:creationId xmlns:a16="http://schemas.microsoft.com/office/drawing/2014/main" id="{4B6F14F5-7218-4BD4-9193-901C52611E93}"/>
              </a:ext>
            </a:extLst>
          </p:cNvPr>
          <p:cNvSpPr txBox="1"/>
          <p:nvPr/>
        </p:nvSpPr>
        <p:spPr>
          <a:xfrm>
            <a:off x="3838128" y="1072171"/>
            <a:ext cx="4752528" cy="5355312"/>
          </a:xfrm>
          <a:prstGeom prst="rect">
            <a:avLst/>
          </a:prstGeom>
          <a:noFill/>
        </p:spPr>
        <p:txBody>
          <a:bodyPr wrap="square" rtlCol="0">
            <a:spAutoFit/>
          </a:bodyPr>
          <a:lstStyle/>
          <a:p>
            <a:pPr algn="l" fontAlgn="base">
              <a:buFont typeface="+mj-lt"/>
              <a:buAutoNum type="arabicPeriod"/>
            </a:pPr>
            <a:r>
              <a:rPr lang="en-US" b="0" i="0" dirty="0">
                <a:solidFill>
                  <a:srgbClr val="000000"/>
                </a:solidFill>
                <a:effectLst/>
                <a:latin typeface="inherit"/>
              </a:rPr>
              <a:t>Using the old traditional Caesar cipher technique is obsolete as one can easily decipher it using brute-forcing, as there are not a wide range of keys available. At any time, key will be in the range of 0-25 only and the same key will be used to shift each character of the plain text.</a:t>
            </a:r>
          </a:p>
          <a:p>
            <a:pPr fontAlgn="base">
              <a:buFont typeface="+mj-lt"/>
              <a:buAutoNum type="arabicPeriod"/>
            </a:pPr>
            <a:r>
              <a:rPr lang="en-US" dirty="0">
                <a:solidFill>
                  <a:srgbClr val="000000"/>
                </a:solidFill>
                <a:latin typeface="inherit"/>
              </a:rPr>
              <a:t> O</a:t>
            </a:r>
            <a:r>
              <a:rPr lang="en-US" b="0" i="0" dirty="0">
                <a:solidFill>
                  <a:srgbClr val="000000"/>
                </a:solidFill>
                <a:effectLst/>
                <a:latin typeface="inherit"/>
              </a:rPr>
              <a:t>ne of the limitations of Playfair technique is that J and I are considered equal, there is no way to find out during decryption whether the character that has just been decrypted was J or I which leads to inconsistency.</a:t>
            </a:r>
          </a:p>
          <a:p>
            <a:pPr fontAlgn="base">
              <a:buFont typeface="+mj-lt"/>
              <a:buAutoNum type="arabicPeriod"/>
            </a:pPr>
            <a:r>
              <a:rPr lang="en-US" dirty="0">
                <a:solidFill>
                  <a:srgbClr val="000000"/>
                </a:solidFill>
                <a:latin typeface="inherit"/>
              </a:rPr>
              <a:t> Second limitation of Playfair is that </a:t>
            </a:r>
            <a:r>
              <a:rPr lang="en-US" b="0" i="0" dirty="0">
                <a:solidFill>
                  <a:srgbClr val="000000"/>
                </a:solidFill>
                <a:effectLst/>
                <a:latin typeface="inherit"/>
              </a:rPr>
              <a:t>If X is present side by side in the text that we want to encrypt, then we won’t be able to pair it with another X as it will generate the same result and will also lead to the violation of the rule that no two characters can be together.</a:t>
            </a:r>
          </a:p>
          <a:p>
            <a:pPr fontAlgn="base"/>
            <a:endParaRPr lang="en-US" b="0" i="0" dirty="0">
              <a:solidFill>
                <a:srgbClr val="000000"/>
              </a:solidFill>
              <a:effectLst/>
              <a:latin typeface="inherit"/>
            </a:endParaRPr>
          </a:p>
          <a:p>
            <a:pPr algn="l" fontAlgn="base">
              <a:buFont typeface="+mj-lt"/>
              <a:buAutoNum type="arabicPeriod"/>
            </a:pPr>
            <a:endParaRPr lang="en-US" b="0" i="0" dirty="0">
              <a:solidFill>
                <a:srgbClr val="000000"/>
              </a:solidFill>
              <a:effectLst/>
              <a:latin typeface="inheri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76329" y="1132517"/>
            <a:ext cx="2434882" cy="4367531"/>
          </a:xfrm>
        </p:spPr>
        <p:txBody>
          <a:bodyPr>
            <a:normAutofit/>
          </a:bodyPr>
          <a:lstStyle/>
          <a:p>
            <a:r>
              <a:rPr lang="en-US" b="1" dirty="0">
                <a:solidFill>
                  <a:srgbClr val="FFFFFF"/>
                </a:solidFill>
              </a:rPr>
              <a:t>Objectives</a:t>
            </a:r>
          </a:p>
        </p:txBody>
      </p:sp>
      <p:sp>
        <p:nvSpPr>
          <p:cNvPr id="3" name="Content Placeholder 2"/>
          <p:cNvSpPr>
            <a:spLocks noGrp="1"/>
          </p:cNvSpPr>
          <p:nvPr>
            <p:ph idx="1"/>
          </p:nvPr>
        </p:nvSpPr>
        <p:spPr>
          <a:xfrm>
            <a:off x="628650" y="831567"/>
            <a:ext cx="4725731" cy="4668482"/>
          </a:xfrm>
        </p:spPr>
        <p:txBody>
          <a:bodyPr anchor="ctr">
            <a:normAutofit/>
          </a:bodyPr>
          <a:lstStyle/>
          <a:p>
            <a:pPr>
              <a:spcAft>
                <a:spcPts val="800"/>
              </a:spcAft>
            </a:pPr>
            <a:r>
              <a:rPr lang="en-US" sz="1600" dirty="0">
                <a:effectLst/>
                <a:latin typeface="Calibri" panose="020F0502020204030204" pitchFamily="34" charset="0"/>
                <a:ea typeface="Calibri" panose="020F0502020204030204" pitchFamily="34" charset="0"/>
              </a:rPr>
              <a:t>One of the objective of our project is to come up with a solution to overcome the limitations of the three encryption techniques used in the project and modify their working to enforce them.</a:t>
            </a:r>
            <a:endParaRPr lang="en-IN" sz="1600" dirty="0">
              <a:effectLst/>
              <a:latin typeface="Calibri" panose="020F0502020204030204" pitchFamily="34" charset="0"/>
              <a:ea typeface="Calibri" panose="020F0502020204030204" pitchFamily="34" charset="0"/>
            </a:endParaRPr>
          </a:p>
          <a:p>
            <a:pPr>
              <a:spcAft>
                <a:spcPts val="800"/>
              </a:spcAft>
            </a:pPr>
            <a:r>
              <a:rPr lang="en-IN" sz="1600" dirty="0">
                <a:effectLst/>
                <a:latin typeface="Calibri" panose="020F0502020204030204" pitchFamily="34" charset="0"/>
                <a:ea typeface="Calibri" panose="020F0502020204030204" pitchFamily="34" charset="0"/>
              </a:rPr>
              <a:t>The main purpose of our project is to protect digital data confidentiality using three layered hybrid </a:t>
            </a:r>
            <a:r>
              <a:rPr lang="en-IN" sz="1600" dirty="0">
                <a:latin typeface="Calibri" panose="020F0502020204030204" pitchFamily="34" charset="0"/>
                <a:ea typeface="Calibri" panose="020F0502020204030204" pitchFamily="34" charset="0"/>
              </a:rPr>
              <a:t>e</a:t>
            </a:r>
            <a:r>
              <a:rPr lang="en-IN" sz="1600" dirty="0">
                <a:effectLst/>
                <a:latin typeface="Calibri" panose="020F0502020204030204" pitchFamily="34" charset="0"/>
                <a:ea typeface="Calibri" panose="020F0502020204030204" pitchFamily="34" charset="0"/>
              </a:rPr>
              <a:t>ncryption </a:t>
            </a:r>
            <a:r>
              <a:rPr lang="en-US" sz="1600" b="0" i="0" dirty="0">
                <a:effectLst/>
                <a:latin typeface="Whitney"/>
              </a:rPr>
              <a:t>implemented by combining three of the popular techniques namely Caesar cipher, </a:t>
            </a:r>
            <a:r>
              <a:rPr lang="en-US" sz="1600" b="0" i="0" dirty="0" err="1">
                <a:effectLst/>
                <a:latin typeface="Whitney"/>
              </a:rPr>
              <a:t>Vigenere</a:t>
            </a:r>
            <a:r>
              <a:rPr lang="en-US" sz="1600" b="0" i="0" dirty="0">
                <a:effectLst/>
                <a:latin typeface="Whitney"/>
              </a:rPr>
              <a:t> cipher and Playfair cipher.</a:t>
            </a:r>
            <a:endParaRPr lang="en-IN" sz="2000" dirty="0">
              <a:effectLst/>
              <a:latin typeface="Calibri" panose="020F0502020204030204" pitchFamily="34" charset="0"/>
              <a:ea typeface="Calibri" panose="020F0502020204030204" pitchFamily="34" charset="0"/>
            </a:endParaRPr>
          </a:p>
          <a:p>
            <a:pPr>
              <a:spcAft>
                <a:spcPts val="800"/>
              </a:spcAft>
            </a:pPr>
            <a:endParaRPr lang="en-IN" sz="1600" dirty="0">
              <a:effectLst/>
              <a:latin typeface="Calibri" panose="020F0502020204030204" pitchFamily="34" charset="0"/>
              <a:ea typeface="Calibri" panose="020F0502020204030204" pitchFamily="34" charset="0"/>
            </a:endParaRPr>
          </a:p>
          <a:p>
            <a:pPr marL="0" indent="0">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2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15632D-0A9B-4557-B272-AAE53DEA76DA}"/>
              </a:ext>
            </a:extLst>
          </p:cNvPr>
          <p:cNvSpPr>
            <a:spLocks noGrp="1"/>
          </p:cNvSpPr>
          <p:nvPr>
            <p:ph type="title"/>
          </p:nvPr>
        </p:nvSpPr>
        <p:spPr>
          <a:xfrm>
            <a:off x="823851" y="885651"/>
            <a:ext cx="2422352" cy="4624603"/>
          </a:xfrm>
        </p:spPr>
        <p:txBody>
          <a:bodyPr>
            <a:normAutofit/>
          </a:bodyPr>
          <a:lstStyle/>
          <a:p>
            <a:r>
              <a:rPr lang="en-US" sz="3100" b="1" dirty="0">
                <a:solidFill>
                  <a:srgbClr val="FFFFFF"/>
                </a:solidFill>
              </a:rPr>
              <a:t>Hardware and software requirements</a:t>
            </a:r>
            <a:br>
              <a:rPr lang="en-US" sz="3100" b="1" dirty="0">
                <a:solidFill>
                  <a:srgbClr val="FFFFFF"/>
                </a:solidFill>
              </a:rPr>
            </a:br>
            <a:endParaRPr lang="en-IN" sz="3100" b="1" dirty="0">
              <a:solidFill>
                <a:srgbClr val="FFFFFF"/>
              </a:solidFill>
            </a:endParaRPr>
          </a:p>
        </p:txBody>
      </p:sp>
      <p:sp>
        <p:nvSpPr>
          <p:cNvPr id="3" name="Content Placeholder 2">
            <a:extLst>
              <a:ext uri="{FF2B5EF4-FFF2-40B4-BE49-F238E27FC236}">
                <a16:creationId xmlns:a16="http://schemas.microsoft.com/office/drawing/2014/main" id="{CDAD8ABD-72B1-451A-B3F3-99955897A0DA}"/>
              </a:ext>
            </a:extLst>
          </p:cNvPr>
          <p:cNvSpPr>
            <a:spLocks noGrp="1"/>
          </p:cNvSpPr>
          <p:nvPr>
            <p:ph idx="1"/>
          </p:nvPr>
        </p:nvSpPr>
        <p:spPr>
          <a:xfrm>
            <a:off x="3734031" y="885651"/>
            <a:ext cx="4893915" cy="4616849"/>
          </a:xfrm>
        </p:spPr>
        <p:txBody>
          <a:bodyPr anchor="ctr">
            <a:normAutofit/>
          </a:bodyPr>
          <a:lstStyle/>
          <a:p>
            <a:r>
              <a:rPr lang="en-IN" dirty="0"/>
              <a:t>PC/Laptop</a:t>
            </a:r>
          </a:p>
          <a:p>
            <a:r>
              <a:rPr lang="en-IN" dirty="0"/>
              <a:t>Software: Visual Studio Code/ </a:t>
            </a:r>
            <a:r>
              <a:rPr lang="en-IN" dirty="0" err="1"/>
              <a:t>Jupyter</a:t>
            </a:r>
            <a:r>
              <a:rPr lang="en-IN" dirty="0"/>
              <a:t>-Notebook/Sublime/</a:t>
            </a:r>
            <a:r>
              <a:rPr lang="en-IN" dirty="0" err="1"/>
              <a:t>Pycharm</a:t>
            </a:r>
            <a:r>
              <a:rPr lang="en-IN" dirty="0"/>
              <a:t>.</a:t>
            </a:r>
          </a:p>
          <a:p>
            <a:r>
              <a:rPr lang="en-IN" dirty="0"/>
              <a:t>All modern operating systems viz. Windows, Linux, MacOS, RedHat CentOS etc.</a:t>
            </a:r>
          </a:p>
          <a:p>
            <a:r>
              <a:rPr lang="en-IN" dirty="0"/>
              <a:t>2GB RAM</a:t>
            </a:r>
          </a:p>
        </p:txBody>
      </p:sp>
    </p:spTree>
    <p:extLst>
      <p:ext uri="{BB962C8B-B14F-4D97-AF65-F5344CB8AC3E}">
        <p14:creationId xmlns:p14="http://schemas.microsoft.com/office/powerpoint/2010/main" val="3539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6ABD63-B62A-43B0-98C9-EC2960F3E412}"/>
              </a:ext>
            </a:extLst>
          </p:cNvPr>
          <p:cNvSpPr>
            <a:spLocks noGrp="1"/>
          </p:cNvSpPr>
          <p:nvPr>
            <p:ph type="title"/>
          </p:nvPr>
        </p:nvSpPr>
        <p:spPr>
          <a:xfrm>
            <a:off x="5876329" y="1132517"/>
            <a:ext cx="2434882" cy="4367531"/>
          </a:xfrm>
        </p:spPr>
        <p:txBody>
          <a:bodyPr>
            <a:normAutofit/>
          </a:bodyPr>
          <a:lstStyle/>
          <a:p>
            <a:r>
              <a:rPr lang="en-US" b="1" dirty="0">
                <a:solidFill>
                  <a:srgbClr val="FFFFFF"/>
                </a:solidFill>
              </a:rPr>
              <a:t>Literature Review</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4C104E83-D35F-4734-8E57-D3DBA546CF2B}"/>
              </a:ext>
            </a:extLst>
          </p:cNvPr>
          <p:cNvSpPr>
            <a:spLocks noGrp="1"/>
          </p:cNvSpPr>
          <p:nvPr>
            <p:ph idx="1"/>
          </p:nvPr>
        </p:nvSpPr>
        <p:spPr>
          <a:xfrm>
            <a:off x="628650" y="1132518"/>
            <a:ext cx="4725731" cy="4600737"/>
          </a:xfrm>
        </p:spPr>
        <p:txBody>
          <a:bodyPr anchor="ctr">
            <a:normAutofit fontScale="77500" lnSpcReduction="20000"/>
          </a:bodyPr>
          <a:lstStyle/>
          <a:p>
            <a:pPr marL="0" indent="0">
              <a:buNone/>
            </a:pPr>
            <a:r>
              <a:rPr lang="en-US" dirty="0"/>
              <a:t>Cryptology, which is the investigation of cryptosystems, includes two disciplines: cryptography and cryptanalysis. Cryptography is worried about the plan of cryptosystems, while cryptanalysis concentrates on the breaking of cryptosystems (Henk and Van, 2000).The part of science which manages secure correspondence on presence of gatecrashers is cryptography(Henk&amp; Van, 2000).It is one of the significant spaces of study in data security. Others incorporate, yet not restricted to, steganography and organization security. Cryptography is characterized as the science and specialty of encoding and unscrambling information utilizing some extraordinary measures. Encryption is the strategy for masking plaintext so as to conceal its substance while unscrambling (which is something contrary to encryption) is unhiding the substance by changing the ciphertext to its unique plaintext (Rhodes-Ousley, 2013). Cryptanalysis, then again, is the part of science which manages breaking the codes and removing the profound significance, while the entire framework which involves both cryptography and cryptanalysis is called cryptosystem (</a:t>
            </a:r>
            <a:r>
              <a:rPr lang="en-US" dirty="0" err="1"/>
              <a:t>Paar</a:t>
            </a:r>
            <a:r>
              <a:rPr lang="en-US" dirty="0"/>
              <a:t>&amp; </a:t>
            </a:r>
            <a:r>
              <a:rPr lang="en-US" dirty="0" err="1"/>
              <a:t>Pelzl</a:t>
            </a:r>
            <a:r>
              <a:rPr lang="en-US" dirty="0"/>
              <a:t>, 2010).</a:t>
            </a:r>
            <a:endParaRPr lang="en-IN" dirty="0"/>
          </a:p>
        </p:txBody>
      </p:sp>
    </p:spTree>
    <p:extLst>
      <p:ext uri="{BB962C8B-B14F-4D97-AF65-F5344CB8AC3E}">
        <p14:creationId xmlns:p14="http://schemas.microsoft.com/office/powerpoint/2010/main" val="409907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C1BE25-FE57-40C9-84DC-012AD63E82DB}"/>
              </a:ext>
            </a:extLst>
          </p:cNvPr>
          <p:cNvSpPr>
            <a:spLocks noGrp="1"/>
          </p:cNvSpPr>
          <p:nvPr>
            <p:ph type="title"/>
          </p:nvPr>
        </p:nvSpPr>
        <p:spPr>
          <a:xfrm>
            <a:off x="834738" y="911116"/>
            <a:ext cx="2387205" cy="4822140"/>
          </a:xfrm>
        </p:spPr>
        <p:txBody>
          <a:bodyPr>
            <a:normAutofit/>
          </a:bodyPr>
          <a:lstStyle/>
          <a:p>
            <a:pPr algn="ctr"/>
            <a:r>
              <a:rPr lang="en-US" sz="3100" b="1" dirty="0">
                <a:solidFill>
                  <a:srgbClr val="FFFFFF"/>
                </a:solidFill>
              </a:rPr>
              <a:t>UI Design</a:t>
            </a:r>
            <a:br>
              <a:rPr lang="en-US" sz="3100" b="1" dirty="0">
                <a:solidFill>
                  <a:srgbClr val="FFFFFF"/>
                </a:solidFill>
              </a:rPr>
            </a:br>
            <a:br>
              <a:rPr lang="en-US" sz="3100" b="1" dirty="0">
                <a:solidFill>
                  <a:srgbClr val="FFFFFF"/>
                </a:solidFill>
              </a:rPr>
            </a:br>
            <a:br>
              <a:rPr lang="en-US" sz="3100" b="1" dirty="0">
                <a:solidFill>
                  <a:srgbClr val="FFFFFF"/>
                </a:solidFill>
              </a:rPr>
            </a:br>
            <a:r>
              <a:rPr lang="en-US" sz="3100" b="1" dirty="0">
                <a:solidFill>
                  <a:srgbClr val="FFFFFF"/>
                </a:solidFill>
              </a:rPr>
              <a:t>Encryption</a:t>
            </a:r>
            <a:br>
              <a:rPr lang="en-US" sz="3100" b="1" dirty="0">
                <a:solidFill>
                  <a:srgbClr val="FFFFFF"/>
                </a:solidFill>
              </a:rPr>
            </a:br>
            <a:endParaRPr lang="en-IN" sz="3100" b="1" dirty="0">
              <a:solidFill>
                <a:srgbClr val="FFFFFF"/>
              </a:solidFill>
            </a:endParaRPr>
          </a:p>
        </p:txBody>
      </p:sp>
      <p:pic>
        <p:nvPicPr>
          <p:cNvPr id="11" name="Picture 10" descr="Graphical user interface, application&#10;&#10;Description automatically generated">
            <a:extLst>
              <a:ext uri="{FF2B5EF4-FFF2-40B4-BE49-F238E27FC236}">
                <a16:creationId xmlns:a16="http://schemas.microsoft.com/office/drawing/2014/main" id="{C314C201-8E45-4E54-9AE2-26CFDA963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700" y="736730"/>
            <a:ext cx="4935893" cy="5356565"/>
          </a:xfrm>
          <a:prstGeom prst="rect">
            <a:avLst/>
          </a:prstGeom>
        </p:spPr>
      </p:pic>
    </p:spTree>
    <p:extLst>
      <p:ext uri="{BB962C8B-B14F-4D97-AF65-F5344CB8AC3E}">
        <p14:creationId xmlns:p14="http://schemas.microsoft.com/office/powerpoint/2010/main" val="147907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C1BE25-FE57-40C9-84DC-012AD63E82DB}"/>
              </a:ext>
            </a:extLst>
          </p:cNvPr>
          <p:cNvSpPr>
            <a:spLocks noGrp="1"/>
          </p:cNvSpPr>
          <p:nvPr>
            <p:ph type="title"/>
          </p:nvPr>
        </p:nvSpPr>
        <p:spPr>
          <a:xfrm>
            <a:off x="834738" y="911116"/>
            <a:ext cx="2387205" cy="4822140"/>
          </a:xfrm>
        </p:spPr>
        <p:txBody>
          <a:bodyPr>
            <a:normAutofit/>
          </a:bodyPr>
          <a:lstStyle/>
          <a:p>
            <a:pPr algn="ctr"/>
            <a:r>
              <a:rPr lang="en-US" sz="3100" b="1" dirty="0">
                <a:solidFill>
                  <a:srgbClr val="FFFFFF"/>
                </a:solidFill>
              </a:rPr>
              <a:t>UI Design</a:t>
            </a:r>
            <a:br>
              <a:rPr lang="en-US" sz="3100" b="1" dirty="0">
                <a:solidFill>
                  <a:srgbClr val="FFFFFF"/>
                </a:solidFill>
              </a:rPr>
            </a:br>
            <a:br>
              <a:rPr lang="en-US" sz="3100" b="1" dirty="0">
                <a:solidFill>
                  <a:srgbClr val="FFFFFF"/>
                </a:solidFill>
              </a:rPr>
            </a:br>
            <a:br>
              <a:rPr lang="en-US" sz="3100" b="1" dirty="0">
                <a:solidFill>
                  <a:srgbClr val="FFFFFF"/>
                </a:solidFill>
              </a:rPr>
            </a:br>
            <a:r>
              <a:rPr lang="en-US" sz="3100" b="1" dirty="0">
                <a:solidFill>
                  <a:srgbClr val="FFFFFF"/>
                </a:solidFill>
              </a:rPr>
              <a:t>Decryption</a:t>
            </a:r>
            <a:br>
              <a:rPr lang="en-US" sz="3100" b="1" dirty="0">
                <a:solidFill>
                  <a:srgbClr val="FFFFFF"/>
                </a:solidFill>
              </a:rPr>
            </a:br>
            <a:endParaRPr lang="en-IN" sz="3100" b="1" dirty="0">
              <a:solidFill>
                <a:srgbClr val="FFFFFF"/>
              </a:solidFill>
            </a:endParaRPr>
          </a:p>
        </p:txBody>
      </p:sp>
      <p:pic>
        <p:nvPicPr>
          <p:cNvPr id="4" name="Picture 3" descr="Graphical user interface, application&#10;&#10;Description automatically generated">
            <a:extLst>
              <a:ext uri="{FF2B5EF4-FFF2-40B4-BE49-F238E27FC236}">
                <a16:creationId xmlns:a16="http://schemas.microsoft.com/office/drawing/2014/main" id="{FBDEA3B9-FFF3-4837-9F94-11CA647F6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277" y="601640"/>
            <a:ext cx="5227203" cy="5672702"/>
          </a:xfrm>
          <a:prstGeom prst="rect">
            <a:avLst/>
          </a:prstGeom>
        </p:spPr>
      </p:pic>
    </p:spTree>
    <p:extLst>
      <p:ext uri="{BB962C8B-B14F-4D97-AF65-F5344CB8AC3E}">
        <p14:creationId xmlns:p14="http://schemas.microsoft.com/office/powerpoint/2010/main" val="3905266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TotalTime>
  <Words>1526</Words>
  <Application>Microsoft Office PowerPoint</Application>
  <PresentationFormat>On-screen Show (4:3)</PresentationFormat>
  <Paragraphs>82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Arial</vt:lpstr>
      <vt:lpstr>Berlin Sans FB</vt:lpstr>
      <vt:lpstr>Calibri</vt:lpstr>
      <vt:lpstr>Calibri Light</vt:lpstr>
      <vt:lpstr>Georgia</vt:lpstr>
      <vt:lpstr>inherit</vt:lpstr>
      <vt:lpstr>Whitney</vt:lpstr>
      <vt:lpstr>Office Theme</vt:lpstr>
      <vt:lpstr>PowerPoint Presentation</vt:lpstr>
      <vt:lpstr>Contents</vt:lpstr>
      <vt:lpstr>Introduction</vt:lpstr>
      <vt:lpstr>Problem Statement</vt:lpstr>
      <vt:lpstr>Objectives</vt:lpstr>
      <vt:lpstr>Hardware and software requirements </vt:lpstr>
      <vt:lpstr>Literature Review </vt:lpstr>
      <vt:lpstr>UI Design   Encryption </vt:lpstr>
      <vt:lpstr>UI Design   Decryption </vt:lpstr>
      <vt:lpstr>Implementation    Encryption</vt:lpstr>
      <vt:lpstr>Implementation    Decryption</vt:lpstr>
      <vt:lpstr>Expected Outcome Of project /Result </vt:lpstr>
      <vt:lpstr>Conclusion </vt:lpstr>
      <vt:lpstr>Future Scope </vt:lpstr>
      <vt:lpstr>References </vt:lpstr>
      <vt:lpstr>References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 Gaur</cp:lastModifiedBy>
  <cp:revision>6</cp:revision>
  <dcterms:created xsi:type="dcterms:W3CDTF">2018-10-04T03:11:57Z</dcterms:created>
  <dcterms:modified xsi:type="dcterms:W3CDTF">2021-11-25T17:40:52Z</dcterms:modified>
</cp:coreProperties>
</file>