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IN" sz="3570" spc="-1" strike="noStrike">
              <a:solidFill>
                <a:srgbClr val="ffffff"/>
              </a:solidFill>
              <a:latin typeface="Arial"/>
            </a:endParaRPr>
          </a:p>
        </p:txBody>
      </p:sp>
      <p:sp>
        <p:nvSpPr>
          <p:cNvPr id="28" name="PlaceHolder 2"/>
          <p:cNvSpPr>
            <a:spLocks noGrp="1"/>
          </p:cNvSpPr>
          <p:nvPr>
            <p:ph type="body"/>
          </p:nvPr>
        </p:nvSpPr>
        <p:spPr>
          <a:xfrm>
            <a:off x="504000" y="1368000"/>
            <a:ext cx="9072000" cy="1568160"/>
          </a:xfrm>
          <a:prstGeom prst="rect">
            <a:avLst/>
          </a:prstGeom>
        </p:spPr>
        <p:txBody>
          <a:bodyPr lIns="0" rIns="0" tIns="0" bIns="0">
            <a:normAutofit/>
          </a:bodyPr>
          <a:p>
            <a:endParaRPr b="0" lang="en-IN" sz="2600" spc="-1" strike="noStrike">
              <a:latin typeface="Arial"/>
            </a:endParaRPr>
          </a:p>
        </p:txBody>
      </p:sp>
      <p:sp>
        <p:nvSpPr>
          <p:cNvPr id="29" name="PlaceHolder 3"/>
          <p:cNvSpPr>
            <a:spLocks noGrp="1"/>
          </p:cNvSpPr>
          <p:nvPr>
            <p:ph type="body"/>
          </p:nvPr>
        </p:nvSpPr>
        <p:spPr>
          <a:xfrm>
            <a:off x="504000" y="3085560"/>
            <a:ext cx="9072000" cy="1568160"/>
          </a:xfrm>
          <a:prstGeom prst="rect">
            <a:avLst/>
          </a:prstGeom>
        </p:spPr>
        <p:txBody>
          <a:bodyPr lIns="0" rIns="0" tIns="0" bIns="0">
            <a:normAutofit/>
          </a:bodyPr>
          <a:p>
            <a:endParaRPr b="0" lang="en-IN" sz="26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IN" sz="3570" spc="-1" strike="noStrike">
              <a:solidFill>
                <a:srgbClr val="ffffff"/>
              </a:solidFill>
              <a:latin typeface="Arial"/>
            </a:endParaRPr>
          </a:p>
        </p:txBody>
      </p:sp>
      <p:sp>
        <p:nvSpPr>
          <p:cNvPr id="31" name="PlaceHolder 2"/>
          <p:cNvSpPr>
            <a:spLocks noGrp="1"/>
          </p:cNvSpPr>
          <p:nvPr>
            <p:ph type="body"/>
          </p:nvPr>
        </p:nvSpPr>
        <p:spPr>
          <a:xfrm>
            <a:off x="504000" y="1368000"/>
            <a:ext cx="4426920" cy="1568160"/>
          </a:xfrm>
          <a:prstGeom prst="rect">
            <a:avLst/>
          </a:prstGeom>
        </p:spPr>
        <p:txBody>
          <a:bodyPr lIns="0" rIns="0" tIns="0" bIns="0">
            <a:normAutofit/>
          </a:bodyPr>
          <a:p>
            <a:endParaRPr b="0" lang="en-IN" sz="2600" spc="-1" strike="noStrike">
              <a:latin typeface="Arial"/>
            </a:endParaRPr>
          </a:p>
        </p:txBody>
      </p:sp>
      <p:sp>
        <p:nvSpPr>
          <p:cNvPr id="32" name="PlaceHolder 3"/>
          <p:cNvSpPr>
            <a:spLocks noGrp="1"/>
          </p:cNvSpPr>
          <p:nvPr>
            <p:ph type="body"/>
          </p:nvPr>
        </p:nvSpPr>
        <p:spPr>
          <a:xfrm>
            <a:off x="5152680" y="1368000"/>
            <a:ext cx="4426920" cy="1568160"/>
          </a:xfrm>
          <a:prstGeom prst="rect">
            <a:avLst/>
          </a:prstGeom>
        </p:spPr>
        <p:txBody>
          <a:bodyPr lIns="0" rIns="0" tIns="0" bIns="0">
            <a:normAutofit/>
          </a:bodyPr>
          <a:p>
            <a:endParaRPr b="0" lang="en-IN" sz="2600" spc="-1" strike="noStrike">
              <a:latin typeface="Arial"/>
            </a:endParaRPr>
          </a:p>
        </p:txBody>
      </p:sp>
      <p:sp>
        <p:nvSpPr>
          <p:cNvPr id="33" name="PlaceHolder 4"/>
          <p:cNvSpPr>
            <a:spLocks noGrp="1"/>
          </p:cNvSpPr>
          <p:nvPr>
            <p:ph type="body"/>
          </p:nvPr>
        </p:nvSpPr>
        <p:spPr>
          <a:xfrm>
            <a:off x="504000" y="3085560"/>
            <a:ext cx="4426920" cy="1568160"/>
          </a:xfrm>
          <a:prstGeom prst="rect">
            <a:avLst/>
          </a:prstGeom>
        </p:spPr>
        <p:txBody>
          <a:bodyPr lIns="0" rIns="0" tIns="0" bIns="0">
            <a:normAutofit/>
          </a:bodyPr>
          <a:p>
            <a:endParaRPr b="0" lang="en-IN" sz="2600" spc="-1" strike="noStrike">
              <a:latin typeface="Arial"/>
            </a:endParaRPr>
          </a:p>
        </p:txBody>
      </p:sp>
      <p:sp>
        <p:nvSpPr>
          <p:cNvPr id="34" name="PlaceHolder 5"/>
          <p:cNvSpPr>
            <a:spLocks noGrp="1"/>
          </p:cNvSpPr>
          <p:nvPr>
            <p:ph type="body"/>
          </p:nvPr>
        </p:nvSpPr>
        <p:spPr>
          <a:xfrm>
            <a:off x="5152680" y="3085560"/>
            <a:ext cx="4426920" cy="1568160"/>
          </a:xfrm>
          <a:prstGeom prst="rect">
            <a:avLst/>
          </a:prstGeom>
        </p:spPr>
        <p:txBody>
          <a:bodyPr lIns="0" rIns="0" tIns="0" bIns="0">
            <a:normAutofit/>
          </a:bodyPr>
          <a:p>
            <a:endParaRPr b="0" lang="en-IN" sz="26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IN" sz="3570" spc="-1" strike="noStrike">
              <a:solidFill>
                <a:srgbClr val="ffffff"/>
              </a:solidFill>
              <a:latin typeface="Arial"/>
            </a:endParaRPr>
          </a:p>
        </p:txBody>
      </p:sp>
      <p:sp>
        <p:nvSpPr>
          <p:cNvPr id="36" name="PlaceHolder 2"/>
          <p:cNvSpPr>
            <a:spLocks noGrp="1"/>
          </p:cNvSpPr>
          <p:nvPr>
            <p:ph type="body"/>
          </p:nvPr>
        </p:nvSpPr>
        <p:spPr>
          <a:xfrm>
            <a:off x="504000" y="1368000"/>
            <a:ext cx="2921040" cy="1568160"/>
          </a:xfrm>
          <a:prstGeom prst="rect">
            <a:avLst/>
          </a:prstGeom>
        </p:spPr>
        <p:txBody>
          <a:bodyPr lIns="0" rIns="0" tIns="0" bIns="0">
            <a:normAutofit/>
          </a:bodyPr>
          <a:p>
            <a:endParaRPr b="0" lang="en-IN" sz="2600" spc="-1" strike="noStrike">
              <a:latin typeface="Arial"/>
            </a:endParaRPr>
          </a:p>
        </p:txBody>
      </p:sp>
      <p:sp>
        <p:nvSpPr>
          <p:cNvPr id="37" name="PlaceHolder 3"/>
          <p:cNvSpPr>
            <a:spLocks noGrp="1"/>
          </p:cNvSpPr>
          <p:nvPr>
            <p:ph type="body"/>
          </p:nvPr>
        </p:nvSpPr>
        <p:spPr>
          <a:xfrm>
            <a:off x="3571560" y="1368000"/>
            <a:ext cx="2921040" cy="1568160"/>
          </a:xfrm>
          <a:prstGeom prst="rect">
            <a:avLst/>
          </a:prstGeom>
        </p:spPr>
        <p:txBody>
          <a:bodyPr lIns="0" rIns="0" tIns="0" bIns="0">
            <a:normAutofit/>
          </a:bodyPr>
          <a:p>
            <a:endParaRPr b="0" lang="en-IN" sz="2600" spc="-1" strike="noStrike">
              <a:latin typeface="Arial"/>
            </a:endParaRPr>
          </a:p>
        </p:txBody>
      </p:sp>
      <p:sp>
        <p:nvSpPr>
          <p:cNvPr id="38" name="PlaceHolder 4"/>
          <p:cNvSpPr>
            <a:spLocks noGrp="1"/>
          </p:cNvSpPr>
          <p:nvPr>
            <p:ph type="body"/>
          </p:nvPr>
        </p:nvSpPr>
        <p:spPr>
          <a:xfrm>
            <a:off x="6639120" y="1368000"/>
            <a:ext cx="2921040" cy="1568160"/>
          </a:xfrm>
          <a:prstGeom prst="rect">
            <a:avLst/>
          </a:prstGeom>
        </p:spPr>
        <p:txBody>
          <a:bodyPr lIns="0" rIns="0" tIns="0" bIns="0">
            <a:normAutofit/>
          </a:bodyPr>
          <a:p>
            <a:endParaRPr b="0" lang="en-IN" sz="2600" spc="-1" strike="noStrike">
              <a:latin typeface="Arial"/>
            </a:endParaRPr>
          </a:p>
        </p:txBody>
      </p:sp>
      <p:sp>
        <p:nvSpPr>
          <p:cNvPr id="39" name="PlaceHolder 5"/>
          <p:cNvSpPr>
            <a:spLocks noGrp="1"/>
          </p:cNvSpPr>
          <p:nvPr>
            <p:ph type="body"/>
          </p:nvPr>
        </p:nvSpPr>
        <p:spPr>
          <a:xfrm>
            <a:off x="504000" y="3085560"/>
            <a:ext cx="2921040" cy="1568160"/>
          </a:xfrm>
          <a:prstGeom prst="rect">
            <a:avLst/>
          </a:prstGeom>
        </p:spPr>
        <p:txBody>
          <a:bodyPr lIns="0" rIns="0" tIns="0" bIns="0">
            <a:normAutofit/>
          </a:bodyPr>
          <a:p>
            <a:endParaRPr b="0" lang="en-IN" sz="2600" spc="-1" strike="noStrike">
              <a:latin typeface="Arial"/>
            </a:endParaRPr>
          </a:p>
        </p:txBody>
      </p:sp>
      <p:sp>
        <p:nvSpPr>
          <p:cNvPr id="40" name="PlaceHolder 6"/>
          <p:cNvSpPr>
            <a:spLocks noGrp="1"/>
          </p:cNvSpPr>
          <p:nvPr>
            <p:ph type="body"/>
          </p:nvPr>
        </p:nvSpPr>
        <p:spPr>
          <a:xfrm>
            <a:off x="3571560" y="3085560"/>
            <a:ext cx="2921040" cy="1568160"/>
          </a:xfrm>
          <a:prstGeom prst="rect">
            <a:avLst/>
          </a:prstGeom>
        </p:spPr>
        <p:txBody>
          <a:bodyPr lIns="0" rIns="0" tIns="0" bIns="0">
            <a:normAutofit/>
          </a:bodyPr>
          <a:p>
            <a:endParaRPr b="0" lang="en-IN" sz="2600" spc="-1" strike="noStrike">
              <a:latin typeface="Arial"/>
            </a:endParaRPr>
          </a:p>
        </p:txBody>
      </p:sp>
      <p:sp>
        <p:nvSpPr>
          <p:cNvPr id="41" name="PlaceHolder 7"/>
          <p:cNvSpPr>
            <a:spLocks noGrp="1"/>
          </p:cNvSpPr>
          <p:nvPr>
            <p:ph type="body"/>
          </p:nvPr>
        </p:nvSpPr>
        <p:spPr>
          <a:xfrm>
            <a:off x="6639120" y="3085560"/>
            <a:ext cx="2921040" cy="1568160"/>
          </a:xfrm>
          <a:prstGeom prst="rect">
            <a:avLst/>
          </a:prstGeom>
        </p:spPr>
        <p:txBody>
          <a:bodyPr lIns="0" rIns="0" tIns="0" bIns="0">
            <a:normAutofit/>
          </a:bodyPr>
          <a:p>
            <a:endParaRPr b="0" lang="en-IN" sz="26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IN" sz="3570" spc="-1" strike="noStrike">
              <a:solidFill>
                <a:srgbClr val="ffffff"/>
              </a:solidFill>
              <a:latin typeface="Arial"/>
            </a:endParaRPr>
          </a:p>
        </p:txBody>
      </p:sp>
      <p:sp>
        <p:nvSpPr>
          <p:cNvPr id="7" name="PlaceHolder 2"/>
          <p:cNvSpPr>
            <a:spLocks noGrp="1"/>
          </p:cNvSpPr>
          <p:nvPr>
            <p:ph type="subTitle"/>
          </p:nvPr>
        </p:nvSpPr>
        <p:spPr>
          <a:xfrm>
            <a:off x="504000" y="1368000"/>
            <a:ext cx="907200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IN" sz="3570" spc="-1" strike="noStrike">
              <a:solidFill>
                <a:srgbClr val="ffffff"/>
              </a:solidFill>
              <a:latin typeface="Arial"/>
            </a:endParaRPr>
          </a:p>
        </p:txBody>
      </p:sp>
      <p:sp>
        <p:nvSpPr>
          <p:cNvPr id="9" name="PlaceHolder 2"/>
          <p:cNvSpPr>
            <a:spLocks noGrp="1"/>
          </p:cNvSpPr>
          <p:nvPr>
            <p:ph type="body"/>
          </p:nvPr>
        </p:nvSpPr>
        <p:spPr>
          <a:xfrm>
            <a:off x="504000" y="1368000"/>
            <a:ext cx="9072000" cy="3288240"/>
          </a:xfrm>
          <a:prstGeom prst="rect">
            <a:avLst/>
          </a:prstGeom>
        </p:spPr>
        <p:txBody>
          <a:bodyPr lIns="0" rIns="0" tIns="0" bIns="0">
            <a:normAutofit/>
          </a:bodyPr>
          <a:p>
            <a:endParaRPr b="0" lang="en-IN" sz="26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IN" sz="3570" spc="-1" strike="noStrike">
              <a:solidFill>
                <a:srgbClr val="ffffff"/>
              </a:solidFill>
              <a:latin typeface="Arial"/>
            </a:endParaRPr>
          </a:p>
        </p:txBody>
      </p:sp>
      <p:sp>
        <p:nvSpPr>
          <p:cNvPr id="11" name="PlaceHolder 2"/>
          <p:cNvSpPr>
            <a:spLocks noGrp="1"/>
          </p:cNvSpPr>
          <p:nvPr>
            <p:ph type="body"/>
          </p:nvPr>
        </p:nvSpPr>
        <p:spPr>
          <a:xfrm>
            <a:off x="504000" y="1368000"/>
            <a:ext cx="4426920" cy="3288240"/>
          </a:xfrm>
          <a:prstGeom prst="rect">
            <a:avLst/>
          </a:prstGeom>
        </p:spPr>
        <p:txBody>
          <a:bodyPr lIns="0" rIns="0" tIns="0" bIns="0">
            <a:normAutofit/>
          </a:bodyPr>
          <a:p>
            <a:endParaRPr b="0" lang="en-IN" sz="2600" spc="-1" strike="noStrike">
              <a:latin typeface="Arial"/>
            </a:endParaRPr>
          </a:p>
        </p:txBody>
      </p:sp>
      <p:sp>
        <p:nvSpPr>
          <p:cNvPr id="12" name="PlaceHolder 3"/>
          <p:cNvSpPr>
            <a:spLocks noGrp="1"/>
          </p:cNvSpPr>
          <p:nvPr>
            <p:ph type="body"/>
          </p:nvPr>
        </p:nvSpPr>
        <p:spPr>
          <a:xfrm>
            <a:off x="5152680" y="1368000"/>
            <a:ext cx="4426920" cy="3288240"/>
          </a:xfrm>
          <a:prstGeom prst="rect">
            <a:avLst/>
          </a:prstGeom>
        </p:spPr>
        <p:txBody>
          <a:bodyPr lIns="0" rIns="0" tIns="0" bIns="0">
            <a:normAutofit/>
          </a:bodyPr>
          <a:p>
            <a:endParaRPr b="0" lang="en-IN" sz="26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IN" sz="357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16000"/>
            <a:ext cx="7020000" cy="4340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IN" sz="3570" spc="-1" strike="noStrike">
              <a:solidFill>
                <a:srgbClr val="ffffff"/>
              </a:solidFill>
              <a:latin typeface="Arial"/>
            </a:endParaRPr>
          </a:p>
        </p:txBody>
      </p:sp>
      <p:sp>
        <p:nvSpPr>
          <p:cNvPr id="16" name="PlaceHolder 2"/>
          <p:cNvSpPr>
            <a:spLocks noGrp="1"/>
          </p:cNvSpPr>
          <p:nvPr>
            <p:ph type="body"/>
          </p:nvPr>
        </p:nvSpPr>
        <p:spPr>
          <a:xfrm>
            <a:off x="504000" y="1368000"/>
            <a:ext cx="4426920" cy="1568160"/>
          </a:xfrm>
          <a:prstGeom prst="rect">
            <a:avLst/>
          </a:prstGeom>
        </p:spPr>
        <p:txBody>
          <a:bodyPr lIns="0" rIns="0" tIns="0" bIns="0">
            <a:normAutofit/>
          </a:bodyPr>
          <a:p>
            <a:endParaRPr b="0" lang="en-IN" sz="2600" spc="-1" strike="noStrike">
              <a:latin typeface="Arial"/>
            </a:endParaRPr>
          </a:p>
        </p:txBody>
      </p:sp>
      <p:sp>
        <p:nvSpPr>
          <p:cNvPr id="17" name="PlaceHolder 3"/>
          <p:cNvSpPr>
            <a:spLocks noGrp="1"/>
          </p:cNvSpPr>
          <p:nvPr>
            <p:ph type="body"/>
          </p:nvPr>
        </p:nvSpPr>
        <p:spPr>
          <a:xfrm>
            <a:off x="5152680" y="1368000"/>
            <a:ext cx="4426920" cy="3288240"/>
          </a:xfrm>
          <a:prstGeom prst="rect">
            <a:avLst/>
          </a:prstGeom>
        </p:spPr>
        <p:txBody>
          <a:bodyPr lIns="0" rIns="0" tIns="0" bIns="0">
            <a:normAutofit/>
          </a:bodyPr>
          <a:p>
            <a:endParaRPr b="0" lang="en-IN" sz="2600" spc="-1" strike="noStrike">
              <a:latin typeface="Arial"/>
            </a:endParaRPr>
          </a:p>
        </p:txBody>
      </p:sp>
      <p:sp>
        <p:nvSpPr>
          <p:cNvPr id="18" name="PlaceHolder 4"/>
          <p:cNvSpPr>
            <a:spLocks noGrp="1"/>
          </p:cNvSpPr>
          <p:nvPr>
            <p:ph type="body"/>
          </p:nvPr>
        </p:nvSpPr>
        <p:spPr>
          <a:xfrm>
            <a:off x="504000" y="3085560"/>
            <a:ext cx="4426920" cy="1568160"/>
          </a:xfrm>
          <a:prstGeom prst="rect">
            <a:avLst/>
          </a:prstGeom>
        </p:spPr>
        <p:txBody>
          <a:bodyPr lIns="0" rIns="0" tIns="0" bIns="0">
            <a:normAutofit/>
          </a:bodyPr>
          <a:p>
            <a:endParaRPr b="0" lang="en-IN" sz="26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IN" sz="3570" spc="-1" strike="noStrike">
              <a:solidFill>
                <a:srgbClr val="ffffff"/>
              </a:solidFill>
              <a:latin typeface="Arial"/>
            </a:endParaRPr>
          </a:p>
        </p:txBody>
      </p:sp>
      <p:sp>
        <p:nvSpPr>
          <p:cNvPr id="20" name="PlaceHolder 2"/>
          <p:cNvSpPr>
            <a:spLocks noGrp="1"/>
          </p:cNvSpPr>
          <p:nvPr>
            <p:ph type="body"/>
          </p:nvPr>
        </p:nvSpPr>
        <p:spPr>
          <a:xfrm>
            <a:off x="504000" y="1368000"/>
            <a:ext cx="4426920" cy="3288240"/>
          </a:xfrm>
          <a:prstGeom prst="rect">
            <a:avLst/>
          </a:prstGeom>
        </p:spPr>
        <p:txBody>
          <a:bodyPr lIns="0" rIns="0" tIns="0" bIns="0">
            <a:normAutofit/>
          </a:bodyPr>
          <a:p>
            <a:endParaRPr b="0" lang="en-IN" sz="2600" spc="-1" strike="noStrike">
              <a:latin typeface="Arial"/>
            </a:endParaRPr>
          </a:p>
        </p:txBody>
      </p:sp>
      <p:sp>
        <p:nvSpPr>
          <p:cNvPr id="21" name="PlaceHolder 3"/>
          <p:cNvSpPr>
            <a:spLocks noGrp="1"/>
          </p:cNvSpPr>
          <p:nvPr>
            <p:ph type="body"/>
          </p:nvPr>
        </p:nvSpPr>
        <p:spPr>
          <a:xfrm>
            <a:off x="5152680" y="1368000"/>
            <a:ext cx="4426920" cy="1568160"/>
          </a:xfrm>
          <a:prstGeom prst="rect">
            <a:avLst/>
          </a:prstGeom>
        </p:spPr>
        <p:txBody>
          <a:bodyPr lIns="0" rIns="0" tIns="0" bIns="0">
            <a:normAutofit/>
          </a:bodyPr>
          <a:p>
            <a:endParaRPr b="0" lang="en-IN" sz="2600" spc="-1" strike="noStrike">
              <a:latin typeface="Arial"/>
            </a:endParaRPr>
          </a:p>
        </p:txBody>
      </p:sp>
      <p:sp>
        <p:nvSpPr>
          <p:cNvPr id="22" name="PlaceHolder 4"/>
          <p:cNvSpPr>
            <a:spLocks noGrp="1"/>
          </p:cNvSpPr>
          <p:nvPr>
            <p:ph type="body"/>
          </p:nvPr>
        </p:nvSpPr>
        <p:spPr>
          <a:xfrm>
            <a:off x="5152680" y="3085560"/>
            <a:ext cx="4426920" cy="1568160"/>
          </a:xfrm>
          <a:prstGeom prst="rect">
            <a:avLst/>
          </a:prstGeom>
        </p:spPr>
        <p:txBody>
          <a:bodyPr lIns="0" rIns="0" tIns="0" bIns="0">
            <a:normAutofit/>
          </a:bodyPr>
          <a:p>
            <a:endParaRPr b="0" lang="en-IN" sz="26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IN" sz="3570" spc="-1" strike="noStrike">
              <a:solidFill>
                <a:srgbClr val="ffffff"/>
              </a:solidFill>
              <a:latin typeface="Arial"/>
            </a:endParaRPr>
          </a:p>
        </p:txBody>
      </p:sp>
      <p:sp>
        <p:nvSpPr>
          <p:cNvPr id="24" name="PlaceHolder 2"/>
          <p:cNvSpPr>
            <a:spLocks noGrp="1"/>
          </p:cNvSpPr>
          <p:nvPr>
            <p:ph type="body"/>
          </p:nvPr>
        </p:nvSpPr>
        <p:spPr>
          <a:xfrm>
            <a:off x="504000" y="1368000"/>
            <a:ext cx="4426920" cy="1568160"/>
          </a:xfrm>
          <a:prstGeom prst="rect">
            <a:avLst/>
          </a:prstGeom>
        </p:spPr>
        <p:txBody>
          <a:bodyPr lIns="0" rIns="0" tIns="0" bIns="0">
            <a:normAutofit/>
          </a:bodyPr>
          <a:p>
            <a:endParaRPr b="0" lang="en-IN" sz="2600" spc="-1" strike="noStrike">
              <a:latin typeface="Arial"/>
            </a:endParaRPr>
          </a:p>
        </p:txBody>
      </p:sp>
      <p:sp>
        <p:nvSpPr>
          <p:cNvPr id="25" name="PlaceHolder 3"/>
          <p:cNvSpPr>
            <a:spLocks noGrp="1"/>
          </p:cNvSpPr>
          <p:nvPr>
            <p:ph type="body"/>
          </p:nvPr>
        </p:nvSpPr>
        <p:spPr>
          <a:xfrm>
            <a:off x="5152680" y="1368000"/>
            <a:ext cx="4426920" cy="1568160"/>
          </a:xfrm>
          <a:prstGeom prst="rect">
            <a:avLst/>
          </a:prstGeom>
        </p:spPr>
        <p:txBody>
          <a:bodyPr lIns="0" rIns="0" tIns="0" bIns="0">
            <a:normAutofit/>
          </a:bodyPr>
          <a:p>
            <a:endParaRPr b="0" lang="en-IN" sz="2600" spc="-1" strike="noStrike">
              <a:latin typeface="Arial"/>
            </a:endParaRPr>
          </a:p>
        </p:txBody>
      </p:sp>
      <p:sp>
        <p:nvSpPr>
          <p:cNvPr id="26" name="PlaceHolder 4"/>
          <p:cNvSpPr>
            <a:spLocks noGrp="1"/>
          </p:cNvSpPr>
          <p:nvPr>
            <p:ph type="body"/>
          </p:nvPr>
        </p:nvSpPr>
        <p:spPr>
          <a:xfrm>
            <a:off x="504000" y="3085560"/>
            <a:ext cx="9072000" cy="1568160"/>
          </a:xfrm>
          <a:prstGeom prst="rect">
            <a:avLst/>
          </a:prstGeom>
        </p:spPr>
        <p:txBody>
          <a:bodyPr lIns="0" rIns="0" tIns="0" bIns="0">
            <a:normAutofit/>
          </a:bodyPr>
          <a:p>
            <a:endParaRPr b="0" lang="en-IN" sz="26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4360" cy="1205640"/>
          </a:xfrm>
          <a:prstGeom prst="rect">
            <a:avLst/>
          </a:prstGeom>
          <a:ln>
            <a:noFill/>
          </a:ln>
        </p:spPr>
      </p:pic>
      <p:sp>
        <p:nvSpPr>
          <p:cNvPr id="1" name="PlaceHolder 1"/>
          <p:cNvSpPr>
            <a:spLocks noGrp="1"/>
          </p:cNvSpPr>
          <p:nvPr>
            <p:ph type="title"/>
          </p:nvPr>
        </p:nvSpPr>
        <p:spPr>
          <a:xfrm>
            <a:off x="504000" y="216000"/>
            <a:ext cx="7020000" cy="936000"/>
          </a:xfrm>
          <a:prstGeom prst="rect">
            <a:avLst/>
          </a:prstGeom>
        </p:spPr>
        <p:txBody>
          <a:bodyPr lIns="0" rIns="0" tIns="0" bIns="0" anchor="ctr">
            <a:noAutofit/>
          </a:bodyPr>
          <a:p>
            <a:r>
              <a:rPr b="0" lang="en-IN" sz="3570" spc="-1" strike="noStrike">
                <a:solidFill>
                  <a:srgbClr val="ffffff"/>
                </a:solidFill>
                <a:latin typeface="Arial"/>
              </a:rPr>
              <a:t>Click to edit the title text format</a:t>
            </a:r>
            <a:endParaRPr b="0" lang="en-IN" sz="3570" spc="-1" strike="noStrike">
              <a:solidFill>
                <a:srgbClr val="ffffff"/>
              </a:solidFill>
              <a:latin typeface="Arial"/>
            </a:endParaRPr>
          </a:p>
        </p:txBody>
      </p:sp>
      <p:sp>
        <p:nvSpPr>
          <p:cNvPr id="2" name="PlaceHolder 2"/>
          <p:cNvSpPr>
            <a:spLocks noGrp="1"/>
          </p:cNvSpPr>
          <p:nvPr>
            <p:ph type="body"/>
          </p:nvPr>
        </p:nvSpPr>
        <p:spPr>
          <a:xfrm>
            <a:off x="504000" y="1368000"/>
            <a:ext cx="9072000" cy="3288240"/>
          </a:xfrm>
          <a:prstGeom prst="rect">
            <a:avLst/>
          </a:prstGeom>
        </p:spPr>
        <p:txBody>
          <a:bodyPr lIns="0" rIns="0" tIns="0" bIns="0">
            <a:normAutofit/>
          </a:bodyPr>
          <a:p>
            <a:pPr marL="432000" indent="-324000">
              <a:spcAft>
                <a:spcPts val="1148"/>
              </a:spcAft>
              <a:buClr>
                <a:srgbClr val="000000"/>
              </a:buClr>
              <a:buSzPct val="45000"/>
              <a:buFont typeface="Wingdings" charset="2"/>
              <a:buChar char=""/>
            </a:pPr>
            <a:r>
              <a:rPr b="0" lang="en-IN" sz="2600" spc="-1" strike="noStrike">
                <a:latin typeface="Arial"/>
              </a:rPr>
              <a:t>Click to edit the outline text format</a:t>
            </a:r>
            <a:endParaRPr b="0" lang="en-IN" sz="2600" spc="-1" strike="noStrike">
              <a:latin typeface="Arial"/>
            </a:endParaRPr>
          </a:p>
          <a:p>
            <a:pPr lvl="1" marL="864000" indent="-324000">
              <a:spcAft>
                <a:spcPts val="918"/>
              </a:spcAft>
              <a:buClr>
                <a:srgbClr val="000000"/>
              </a:buClr>
              <a:buSzPct val="75000"/>
              <a:buFont typeface="Symbol" charset="2"/>
              <a:buChar char=""/>
            </a:pPr>
            <a:r>
              <a:rPr b="0" lang="en-IN" sz="2280" spc="-1" strike="noStrike">
                <a:latin typeface="Arial"/>
              </a:rPr>
              <a:t>Second Outline Level</a:t>
            </a:r>
            <a:endParaRPr b="0" lang="en-IN" sz="2280" spc="-1" strike="noStrike">
              <a:latin typeface="Arial"/>
            </a:endParaRPr>
          </a:p>
          <a:p>
            <a:pPr lvl="2" marL="1296000" indent="-288000">
              <a:spcAft>
                <a:spcPts val="689"/>
              </a:spcAft>
              <a:buClr>
                <a:srgbClr val="000000"/>
              </a:buClr>
              <a:buSzPct val="45000"/>
              <a:buFont typeface="Wingdings" charset="2"/>
              <a:buChar char=""/>
            </a:pPr>
            <a:r>
              <a:rPr b="0" lang="en-IN" sz="1950" spc="-1" strike="noStrike">
                <a:latin typeface="Arial"/>
              </a:rPr>
              <a:t>Third Outline Level</a:t>
            </a:r>
            <a:endParaRPr b="0" lang="en-IN" sz="1950" spc="-1" strike="noStrike">
              <a:latin typeface="Arial"/>
            </a:endParaRPr>
          </a:p>
          <a:p>
            <a:pPr lvl="3" marL="1728000" indent="-216000">
              <a:spcAft>
                <a:spcPts val="459"/>
              </a:spcAft>
              <a:buClr>
                <a:srgbClr val="000000"/>
              </a:buClr>
              <a:buSzPct val="75000"/>
              <a:buFont typeface="Symbol" charset="2"/>
              <a:buChar char=""/>
            </a:pPr>
            <a:r>
              <a:rPr b="0" lang="en-IN" sz="1629" spc="-1" strike="noStrike">
                <a:latin typeface="Arial"/>
              </a:rPr>
              <a:t>Fourth Outline Level</a:t>
            </a:r>
            <a:endParaRPr b="0" lang="en-IN" sz="1629" spc="-1" strike="noStrike">
              <a:latin typeface="Arial"/>
            </a:endParaRPr>
          </a:p>
          <a:p>
            <a:pPr lvl="4" marL="2160000" indent="-216000">
              <a:spcAft>
                <a:spcPts val="230"/>
              </a:spcAft>
              <a:buClr>
                <a:srgbClr val="000000"/>
              </a:buClr>
              <a:buSzPct val="45000"/>
              <a:buFont typeface="Wingdings" charset="2"/>
              <a:buChar char=""/>
            </a:pPr>
            <a:r>
              <a:rPr b="0" lang="en-IN" sz="1629" spc="-1" strike="noStrike">
                <a:latin typeface="Arial"/>
              </a:rPr>
              <a:t>Fifth Outline Level</a:t>
            </a:r>
            <a:endParaRPr b="0" lang="en-IN" sz="1629" spc="-1" strike="noStrike">
              <a:latin typeface="Arial"/>
            </a:endParaRPr>
          </a:p>
          <a:p>
            <a:pPr lvl="5" marL="2592000" indent="-216000">
              <a:spcAft>
                <a:spcPts val="230"/>
              </a:spcAft>
              <a:buClr>
                <a:srgbClr val="000000"/>
              </a:buClr>
              <a:buSzPct val="45000"/>
              <a:buFont typeface="Wingdings" charset="2"/>
              <a:buChar char=""/>
            </a:pPr>
            <a:r>
              <a:rPr b="0" lang="en-IN" sz="1629" spc="-1" strike="noStrike">
                <a:latin typeface="Arial"/>
              </a:rPr>
              <a:t>Sixth Outline Level</a:t>
            </a:r>
            <a:endParaRPr b="0" lang="en-IN" sz="1629" spc="-1" strike="noStrike">
              <a:latin typeface="Arial"/>
            </a:endParaRPr>
          </a:p>
          <a:p>
            <a:pPr lvl="6" marL="3024000" indent="-216000">
              <a:spcAft>
                <a:spcPts val="230"/>
              </a:spcAft>
              <a:buClr>
                <a:srgbClr val="000000"/>
              </a:buClr>
              <a:buSzPct val="45000"/>
              <a:buFont typeface="Wingdings" charset="2"/>
              <a:buChar char=""/>
            </a:pPr>
            <a:r>
              <a:rPr b="0" lang="en-IN" sz="1629" spc="-1" strike="noStrike">
                <a:latin typeface="Arial"/>
              </a:rPr>
              <a:t>Seventh Outline Level</a:t>
            </a:r>
            <a:endParaRPr b="0" lang="en-IN" sz="1629" spc="-1" strike="noStrike">
              <a:latin typeface="Arial"/>
            </a:endParaRPr>
          </a:p>
        </p:txBody>
      </p:sp>
      <p:sp>
        <p:nvSpPr>
          <p:cNvPr id="3" name="PlaceHolder 3"/>
          <p:cNvSpPr>
            <a:spLocks noGrp="1"/>
          </p:cNvSpPr>
          <p:nvPr>
            <p:ph type="dt"/>
          </p:nvPr>
        </p:nvSpPr>
        <p:spPr>
          <a:xfrm>
            <a:off x="504000" y="5164920"/>
            <a:ext cx="2348280" cy="39060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4" name="PlaceHolder 4"/>
          <p:cNvSpPr>
            <a:spLocks noGrp="1"/>
          </p:cNvSpPr>
          <p:nvPr>
            <p:ph type="ftr"/>
          </p:nvPr>
        </p:nvSpPr>
        <p:spPr>
          <a:xfrm>
            <a:off x="3447000" y="5164920"/>
            <a:ext cx="3195000" cy="39060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5" name="PlaceHolder 5"/>
          <p:cNvSpPr>
            <a:spLocks noGrp="1"/>
          </p:cNvSpPr>
          <p:nvPr>
            <p:ph type="sldNum"/>
          </p:nvPr>
        </p:nvSpPr>
        <p:spPr>
          <a:xfrm>
            <a:off x="7227000" y="5164920"/>
            <a:ext cx="2348280" cy="390600"/>
          </a:xfrm>
          <a:prstGeom prst="rect">
            <a:avLst/>
          </a:prstGeom>
        </p:spPr>
        <p:txBody>
          <a:bodyPr lIns="0" rIns="0" tIns="0" bIns="0">
            <a:noAutofit/>
          </a:bodyPr>
          <a:p>
            <a:pPr algn="r"/>
            <a:fld id="{8C8FA90E-2285-4B9D-A636-68DEB2BF6C08}"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1368000"/>
            <a:ext cx="9072000" cy="3288240"/>
          </a:xfrm>
          <a:prstGeom prst="rect">
            <a:avLst/>
          </a:prstGeom>
          <a:noFill/>
          <a:ln>
            <a:noFill/>
          </a:ln>
        </p:spPr>
        <p:txBody>
          <a:bodyPr lIns="0" rIns="0" tIns="0" bIns="0" anchor="ctr">
            <a:noAutofit/>
          </a:bodyPr>
          <a:p>
            <a:pPr algn="ctr">
              <a:buClr>
                <a:srgbClr val="000000"/>
              </a:buClr>
              <a:buSzPct val="45000"/>
              <a:buFont typeface="Wingdings" charset="2"/>
              <a:buChar char=""/>
            </a:pPr>
            <a:r>
              <a:rPr b="0" lang="en-IN" sz="3200" spc="-1" strike="noStrike">
                <a:latin typeface="Arial"/>
              </a:rPr>
              <a:t>   </a:t>
            </a:r>
            <a:r>
              <a:rPr b="0" lang="en-IN" sz="4400" spc="-1" strike="noStrike">
                <a:latin typeface="Arial"/>
              </a:rPr>
              <a:t>Application of dynamic programming and graph algorithms </a:t>
            </a:r>
            <a:endParaRPr b="0" lang="en-IN" sz="4400" spc="-1" strike="noStrike">
              <a:latin typeface="Arial"/>
            </a:endParaRPr>
          </a:p>
        </p:txBody>
      </p:sp>
      <p:sp>
        <p:nvSpPr>
          <p:cNvPr id="43" name="TextShape 2"/>
          <p:cNvSpPr txBox="1"/>
          <p:nvPr/>
        </p:nvSpPr>
        <p:spPr>
          <a:xfrm>
            <a:off x="504000" y="216000"/>
            <a:ext cx="7020000" cy="936000"/>
          </a:xfrm>
          <a:prstGeom prst="rect">
            <a:avLst/>
          </a:prstGeom>
          <a:noFill/>
          <a:ln>
            <a:noFill/>
          </a:ln>
        </p:spPr>
        <p:txBody>
          <a:bodyPr lIns="0" rIns="0" tIns="0" bIns="0" anchor="ctr">
            <a:noAutofit/>
          </a:bodyPr>
          <a:p>
            <a:r>
              <a:rPr b="0" lang="en-IN" sz="3570" spc="-1" strike="noStrike">
                <a:solidFill>
                  <a:srgbClr val="ffffff"/>
                </a:solidFill>
                <a:latin typeface="Arial"/>
              </a:rPr>
              <a:t> </a:t>
            </a:r>
            <a:endParaRPr b="0" lang="en-IN" sz="357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504000" y="216000"/>
            <a:ext cx="7020000" cy="936000"/>
          </a:xfrm>
          <a:prstGeom prst="rect">
            <a:avLst/>
          </a:prstGeom>
          <a:noFill/>
          <a:ln>
            <a:noFill/>
          </a:ln>
        </p:spPr>
        <p:txBody>
          <a:bodyPr lIns="0" rIns="0" tIns="0" bIns="0" anchor="ctr">
            <a:noAutofit/>
          </a:bodyPr>
          <a:p>
            <a:r>
              <a:rPr b="0" lang="en-IN" sz="3570" spc="-1" strike="noStrike">
                <a:solidFill>
                  <a:srgbClr val="ffffff"/>
                </a:solidFill>
                <a:latin typeface="Arial"/>
              </a:rPr>
              <a:t>Working of the project</a:t>
            </a:r>
            <a:endParaRPr b="0" lang="en-IN" sz="3570" spc="-1" strike="noStrike">
              <a:solidFill>
                <a:srgbClr val="ffffff"/>
              </a:solidFill>
              <a:latin typeface="Arial"/>
            </a:endParaRPr>
          </a:p>
        </p:txBody>
      </p:sp>
      <p:sp>
        <p:nvSpPr>
          <p:cNvPr id="61" name="TextShape 2"/>
          <p:cNvSpPr txBox="1"/>
          <p:nvPr/>
        </p:nvSpPr>
        <p:spPr>
          <a:xfrm>
            <a:off x="504000" y="1368000"/>
            <a:ext cx="9072000" cy="3288240"/>
          </a:xfrm>
          <a:prstGeom prst="rect">
            <a:avLst/>
          </a:prstGeom>
          <a:noFill/>
          <a:ln>
            <a:noFill/>
          </a:ln>
        </p:spPr>
        <p:txBody>
          <a:bodyPr lIns="0" rIns="0" tIns="0" bIns="0">
            <a:normAutofit/>
          </a:bodyPr>
          <a:p>
            <a:endParaRPr b="0" lang="en-IN" sz="1600" spc="-1" strike="noStrike">
              <a:solidFill>
                <a:srgbClr val="000000"/>
              </a:solidFill>
              <a:latin typeface="Arial"/>
            </a:endParaRPr>
          </a:p>
          <a:p>
            <a:endParaRPr b="0" lang="en-IN" sz="1600" spc="-1" strike="noStrike">
              <a:solidFill>
                <a:srgbClr val="000000"/>
              </a:solidFill>
              <a:latin typeface="Arial"/>
            </a:endParaRPr>
          </a:p>
          <a:p>
            <a:r>
              <a:rPr b="0" lang="en-IN" sz="2400" spc="-1" strike="noStrike">
                <a:solidFill>
                  <a:srgbClr val="000000"/>
                </a:solidFill>
                <a:latin typeface="Arial"/>
              </a:rPr>
              <a:t>This project contains three runnable files:</a:t>
            </a:r>
            <a:endParaRPr b="0" lang="en-IN" sz="2400" spc="-1" strike="noStrike">
              <a:solidFill>
                <a:srgbClr val="000000"/>
              </a:solidFill>
              <a:latin typeface="Arial"/>
            </a:endParaRPr>
          </a:p>
          <a:p>
            <a:r>
              <a:rPr b="0" lang="en-IN" sz="2400" spc="-1" strike="noStrike">
                <a:solidFill>
                  <a:srgbClr val="000000"/>
                </a:solidFill>
                <a:latin typeface="Arial"/>
              </a:rPr>
              <a:t>1.Dijkstra.cpp</a:t>
            </a:r>
            <a:endParaRPr b="0" lang="en-IN" sz="2400" spc="-1" strike="noStrike">
              <a:solidFill>
                <a:srgbClr val="000000"/>
              </a:solidFill>
              <a:latin typeface="Arial"/>
            </a:endParaRPr>
          </a:p>
          <a:p>
            <a:r>
              <a:rPr b="0" lang="en-IN" sz="2400" spc="-1" strike="noStrike">
                <a:solidFill>
                  <a:srgbClr val="000000"/>
                </a:solidFill>
                <a:latin typeface="Arial"/>
              </a:rPr>
              <a:t>2.Astar.cpp</a:t>
            </a:r>
            <a:endParaRPr b="0" lang="en-IN" sz="2400" spc="-1" strike="noStrike">
              <a:solidFill>
                <a:srgbClr val="000000"/>
              </a:solidFill>
              <a:latin typeface="Arial"/>
            </a:endParaRPr>
          </a:p>
          <a:p>
            <a:r>
              <a:rPr b="0" lang="en-IN" sz="2400" spc="-1" strike="noStrike">
                <a:solidFill>
                  <a:srgbClr val="000000"/>
                </a:solidFill>
                <a:latin typeface="Arial"/>
              </a:rPr>
              <a:t>3.run.sh</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504000" y="216000"/>
            <a:ext cx="7020000" cy="936000"/>
          </a:xfrm>
          <a:prstGeom prst="rect">
            <a:avLst/>
          </a:prstGeom>
          <a:noFill/>
          <a:ln>
            <a:noFill/>
          </a:ln>
        </p:spPr>
        <p:txBody>
          <a:bodyPr lIns="0" rIns="0" tIns="0" bIns="0" anchor="ctr">
            <a:noAutofit/>
          </a:bodyPr>
          <a:p>
            <a:r>
              <a:rPr b="0" lang="en-IN" sz="3570" spc="-1" strike="noStrike">
                <a:solidFill>
                  <a:srgbClr val="ffffff"/>
                </a:solidFill>
                <a:latin typeface="Arial"/>
              </a:rPr>
              <a:t>Running dijkstra.cpp</a:t>
            </a:r>
            <a:endParaRPr b="0" lang="en-IN" sz="3570" spc="-1" strike="noStrike">
              <a:solidFill>
                <a:srgbClr val="ffffff"/>
              </a:solidFill>
              <a:latin typeface="Arial"/>
            </a:endParaRPr>
          </a:p>
        </p:txBody>
      </p:sp>
      <p:sp>
        <p:nvSpPr>
          <p:cNvPr id="63" name="TextShape 2"/>
          <p:cNvSpPr txBox="1"/>
          <p:nvPr/>
        </p:nvSpPr>
        <p:spPr>
          <a:xfrm>
            <a:off x="504000" y="1368000"/>
            <a:ext cx="9072000" cy="3288240"/>
          </a:xfrm>
          <a:prstGeom prst="rect">
            <a:avLst/>
          </a:prstGeom>
          <a:noFill/>
          <a:ln>
            <a:noFill/>
          </a:ln>
        </p:spPr>
        <p:txBody>
          <a:bodyPr lIns="0" rIns="0" tIns="0" bIns="0">
            <a:normAutofit/>
          </a:bodyPr>
          <a:p>
            <a:r>
              <a:rPr b="0" lang="en-IN" sz="1600" spc="-1" strike="noStrike">
                <a:solidFill>
                  <a:srgbClr val="000000"/>
                </a:solidFill>
                <a:latin typeface="Arial"/>
              </a:rPr>
              <a:t>This file reads the dataset of nodes and edges and form the corresponding graph.This file also </a:t>
            </a:r>
            <a:r>
              <a:rPr b="0" lang="en-IN" sz="1600" spc="-1" strike="noStrike">
                <a:solidFill>
                  <a:srgbClr val="000000"/>
                </a:solidFill>
                <a:latin typeface="Arial"/>
              </a:rPr>
              <a:t>takes the destination city (destination node) to which path is to be found.And then this file displays </a:t>
            </a:r>
            <a:r>
              <a:rPr b="0" lang="en-IN" sz="1600" spc="-1" strike="noStrike">
                <a:solidFill>
                  <a:srgbClr val="000000"/>
                </a:solidFill>
                <a:latin typeface="Arial"/>
              </a:rPr>
              <a:t>the time taken by the algorithm to find the path and distance of the resultant shortest path.</a:t>
            </a:r>
            <a:endParaRPr b="0" lang="en-IN" sz="1600" spc="-1" strike="noStrike">
              <a:solidFill>
                <a:srgbClr val="000000"/>
              </a:solidFill>
              <a:latin typeface="Arial"/>
            </a:endParaRPr>
          </a:p>
          <a:p>
            <a:r>
              <a:rPr b="0" lang="en-IN" sz="1600" spc="-1" strike="noStrike">
                <a:solidFill>
                  <a:srgbClr val="000000"/>
                </a:solidFill>
                <a:latin typeface="Arial"/>
              </a:rPr>
              <a:t>OUTPUT:</a:t>
            </a:r>
            <a:endParaRPr b="0" lang="en-IN" sz="1600" spc="-1" strike="noStrike">
              <a:solidFill>
                <a:srgbClr val="000000"/>
              </a:solidFill>
              <a:latin typeface="Arial"/>
            </a:endParaRPr>
          </a:p>
        </p:txBody>
      </p:sp>
      <p:pic>
        <p:nvPicPr>
          <p:cNvPr id="64" name="" descr=""/>
          <p:cNvPicPr/>
          <p:nvPr/>
        </p:nvPicPr>
        <p:blipFill>
          <a:blip r:embed="rId1"/>
          <a:stretch/>
        </p:blipFill>
        <p:spPr>
          <a:xfrm>
            <a:off x="255960" y="2507040"/>
            <a:ext cx="9619920" cy="25048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504000" y="216000"/>
            <a:ext cx="7020000" cy="936000"/>
          </a:xfrm>
          <a:prstGeom prst="rect">
            <a:avLst/>
          </a:prstGeom>
          <a:noFill/>
          <a:ln>
            <a:noFill/>
          </a:ln>
        </p:spPr>
        <p:txBody>
          <a:bodyPr lIns="0" rIns="0" tIns="0" bIns="0" anchor="ctr">
            <a:noAutofit/>
          </a:bodyPr>
          <a:p>
            <a:r>
              <a:rPr b="0" lang="en-IN" sz="3570" spc="-1" strike="noStrike">
                <a:solidFill>
                  <a:srgbClr val="ffffff"/>
                </a:solidFill>
                <a:latin typeface="Arial"/>
              </a:rPr>
              <a:t>Astar.cpp</a:t>
            </a:r>
            <a:endParaRPr b="0" lang="en-IN" sz="3570" spc="-1" strike="noStrike">
              <a:solidFill>
                <a:srgbClr val="ffffff"/>
              </a:solidFill>
              <a:latin typeface="Arial"/>
            </a:endParaRPr>
          </a:p>
        </p:txBody>
      </p:sp>
      <p:sp>
        <p:nvSpPr>
          <p:cNvPr id="66" name="TextShape 2"/>
          <p:cNvSpPr txBox="1"/>
          <p:nvPr/>
        </p:nvSpPr>
        <p:spPr>
          <a:xfrm>
            <a:off x="504000" y="1368000"/>
            <a:ext cx="9072000" cy="3288240"/>
          </a:xfrm>
          <a:prstGeom prst="rect">
            <a:avLst/>
          </a:prstGeom>
          <a:noFill/>
          <a:ln>
            <a:noFill/>
          </a:ln>
        </p:spPr>
        <p:txBody>
          <a:bodyPr lIns="0" rIns="0" tIns="0" bIns="0">
            <a:normAutofit/>
          </a:bodyPr>
          <a:p>
            <a:r>
              <a:rPr b="0" lang="en-IN" sz="1600" spc="-1" strike="noStrike">
                <a:solidFill>
                  <a:srgbClr val="000000"/>
                </a:solidFill>
                <a:latin typeface="Arial"/>
              </a:rPr>
              <a:t>This file reads the dataset of nodes and edges and form the corresponding graph.This file also </a:t>
            </a:r>
            <a:r>
              <a:rPr b="0" lang="en-IN" sz="1600" spc="-1" strike="noStrike">
                <a:solidFill>
                  <a:srgbClr val="000000"/>
                </a:solidFill>
                <a:latin typeface="Arial"/>
              </a:rPr>
              <a:t>takes the destination city (destination node) to which path is to be found.And then this file displays </a:t>
            </a:r>
            <a:r>
              <a:rPr b="0" lang="en-IN" sz="1600" spc="-1" strike="noStrike">
                <a:solidFill>
                  <a:srgbClr val="000000"/>
                </a:solidFill>
                <a:latin typeface="Arial"/>
              </a:rPr>
              <a:t>the time taken by the algorithm to find the path and distance of the resultant shortest path.Astar </a:t>
            </a:r>
            <a:r>
              <a:rPr b="0" lang="en-IN" sz="1600" spc="-1" strike="noStrike">
                <a:solidFill>
                  <a:srgbClr val="000000"/>
                </a:solidFill>
                <a:latin typeface="Arial"/>
              </a:rPr>
              <a:t>algorithm doesn't always guarantees the shortest path as it depends on the heuristic function taken.</a:t>
            </a:r>
            <a:endParaRPr b="0" lang="en-IN" sz="1600" spc="-1" strike="noStrike">
              <a:solidFill>
                <a:srgbClr val="000000"/>
              </a:solidFill>
              <a:latin typeface="Arial"/>
            </a:endParaRPr>
          </a:p>
          <a:p>
            <a:r>
              <a:rPr b="0" lang="en-IN" sz="1600" spc="-1" strike="noStrike">
                <a:solidFill>
                  <a:srgbClr val="000000"/>
                </a:solidFill>
                <a:latin typeface="Arial"/>
              </a:rPr>
              <a:t>OUTPUT:</a:t>
            </a:r>
            <a:endParaRPr b="0" lang="en-IN" sz="1600" spc="-1" strike="noStrike">
              <a:solidFill>
                <a:srgbClr val="000000"/>
              </a:solidFill>
              <a:latin typeface="Arial"/>
            </a:endParaRPr>
          </a:p>
          <a:p>
            <a:endParaRPr b="0" lang="en-IN" sz="1600" spc="-1" strike="noStrike">
              <a:solidFill>
                <a:srgbClr val="000000"/>
              </a:solidFill>
              <a:latin typeface="Arial"/>
            </a:endParaRPr>
          </a:p>
        </p:txBody>
      </p:sp>
      <p:pic>
        <p:nvPicPr>
          <p:cNvPr id="67" name="" descr=""/>
          <p:cNvPicPr/>
          <p:nvPr/>
        </p:nvPicPr>
        <p:blipFill>
          <a:blip r:embed="rId1"/>
          <a:stretch/>
        </p:blipFill>
        <p:spPr>
          <a:xfrm>
            <a:off x="432000" y="2808000"/>
            <a:ext cx="9351000" cy="25920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504000" y="216000"/>
            <a:ext cx="7020000" cy="936000"/>
          </a:xfrm>
          <a:prstGeom prst="rect">
            <a:avLst/>
          </a:prstGeom>
          <a:noFill/>
          <a:ln>
            <a:noFill/>
          </a:ln>
        </p:spPr>
        <p:txBody>
          <a:bodyPr lIns="0" rIns="0" tIns="0" bIns="0" anchor="ctr">
            <a:noAutofit/>
          </a:bodyPr>
          <a:p>
            <a:r>
              <a:rPr b="0" lang="en-IN" sz="3570" spc="-1" strike="noStrike">
                <a:solidFill>
                  <a:srgbClr val="ffffff"/>
                </a:solidFill>
                <a:latin typeface="Arial"/>
              </a:rPr>
              <a:t>Run.sh</a:t>
            </a:r>
            <a:endParaRPr b="0" lang="en-IN" sz="3570" spc="-1" strike="noStrike">
              <a:solidFill>
                <a:srgbClr val="ffffff"/>
              </a:solidFill>
              <a:latin typeface="Arial"/>
            </a:endParaRPr>
          </a:p>
        </p:txBody>
      </p:sp>
      <p:sp>
        <p:nvSpPr>
          <p:cNvPr id="69" name="TextShape 2"/>
          <p:cNvSpPr txBox="1"/>
          <p:nvPr/>
        </p:nvSpPr>
        <p:spPr>
          <a:xfrm>
            <a:off x="504000" y="1368000"/>
            <a:ext cx="9072000" cy="3288240"/>
          </a:xfrm>
          <a:prstGeom prst="rect">
            <a:avLst/>
          </a:prstGeom>
          <a:noFill/>
          <a:ln>
            <a:noFill/>
          </a:ln>
        </p:spPr>
        <p:txBody>
          <a:bodyPr lIns="0" rIns="0" tIns="0" bIns="0">
            <a:normAutofit/>
          </a:bodyPr>
          <a:p>
            <a:endParaRPr b="0" lang="en-IN" sz="1600" spc="-1" strike="noStrike">
              <a:solidFill>
                <a:srgbClr val="000000"/>
              </a:solidFill>
              <a:latin typeface="Arial"/>
            </a:endParaRPr>
          </a:p>
          <a:p>
            <a:r>
              <a:rPr b="0" lang="en-IN" sz="2400" spc="-1" strike="noStrike">
                <a:solidFill>
                  <a:srgbClr val="000000"/>
                </a:solidFill>
                <a:latin typeface="Arial"/>
              </a:rPr>
              <a:t>This file analyse the Dijkstra's Shortest path algorithm and Astar </a:t>
            </a:r>
            <a:r>
              <a:rPr b="0" lang="en-IN" sz="2400" spc="-1" strike="noStrike">
                <a:solidFill>
                  <a:srgbClr val="000000"/>
                </a:solidFill>
                <a:latin typeface="Arial"/>
              </a:rPr>
              <a:t>shortest path algorithm over a large dataset of road network of </a:t>
            </a:r>
            <a:r>
              <a:rPr b="0" lang="en-IN" sz="2400" spc="-1" strike="noStrike">
                <a:solidFill>
                  <a:srgbClr val="000000"/>
                </a:solidFill>
                <a:latin typeface="Arial"/>
              </a:rPr>
              <a:t>california state for time taken by both the algorithms to find the </a:t>
            </a:r>
            <a:r>
              <a:rPr b="0" lang="en-IN" sz="2400" spc="-1" strike="noStrike">
                <a:solidFill>
                  <a:srgbClr val="000000"/>
                </a:solidFill>
                <a:latin typeface="Arial"/>
              </a:rPr>
              <a:t>shortest path between two given cities(two nodes) of the </a:t>
            </a:r>
            <a:r>
              <a:rPr b="0" lang="en-IN" sz="2400" spc="-1" strike="noStrike">
                <a:solidFill>
                  <a:srgbClr val="000000"/>
                </a:solidFill>
                <a:latin typeface="Arial"/>
              </a:rPr>
              <a:t>graph.This file collects the time taken by both the algorithms and </a:t>
            </a:r>
            <a:r>
              <a:rPr b="0" lang="en-IN" sz="2400" spc="-1" strike="noStrike">
                <a:solidFill>
                  <a:srgbClr val="000000"/>
                </a:solidFill>
                <a:latin typeface="Arial"/>
              </a:rPr>
              <a:t>plot the graph between time taken and no. of nodes.</a:t>
            </a:r>
            <a:endParaRPr b="0" lang="en-IN" sz="2400" spc="-1" strike="noStrike">
              <a:solidFill>
                <a:srgbClr val="000000"/>
              </a:solidFill>
              <a:latin typeface="Arial"/>
            </a:endParaRPr>
          </a:p>
          <a:p>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504000" y="216000"/>
            <a:ext cx="7020000" cy="936000"/>
          </a:xfrm>
          <a:prstGeom prst="rect">
            <a:avLst/>
          </a:prstGeom>
          <a:noFill/>
          <a:ln>
            <a:noFill/>
          </a:ln>
        </p:spPr>
        <p:txBody>
          <a:bodyPr lIns="0" rIns="0" tIns="0" bIns="0" anchor="ctr">
            <a:noAutofit/>
          </a:bodyPr>
          <a:p>
            <a:r>
              <a:rPr b="0" lang="en-IN" sz="3570" spc="-1" strike="noStrike">
                <a:solidFill>
                  <a:srgbClr val="ffffff"/>
                </a:solidFill>
                <a:latin typeface="Arial"/>
              </a:rPr>
              <a:t>Output of run.sh</a:t>
            </a:r>
            <a:endParaRPr b="0" lang="en-IN" sz="3570" spc="-1" strike="noStrike">
              <a:solidFill>
                <a:srgbClr val="ffffff"/>
              </a:solidFill>
              <a:latin typeface="Arial"/>
            </a:endParaRPr>
          </a:p>
        </p:txBody>
      </p:sp>
      <p:pic>
        <p:nvPicPr>
          <p:cNvPr id="71" name="" descr=""/>
          <p:cNvPicPr/>
          <p:nvPr/>
        </p:nvPicPr>
        <p:blipFill>
          <a:blip r:embed="rId1"/>
          <a:stretch/>
        </p:blipFill>
        <p:spPr>
          <a:xfrm>
            <a:off x="1296000" y="1679760"/>
            <a:ext cx="6552000" cy="32882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504000" y="216000"/>
            <a:ext cx="7020000" cy="936000"/>
          </a:xfrm>
          <a:prstGeom prst="rect">
            <a:avLst/>
          </a:prstGeom>
          <a:noFill/>
          <a:ln>
            <a:noFill/>
          </a:ln>
        </p:spPr>
        <p:txBody>
          <a:bodyPr lIns="0" rIns="0" tIns="0" bIns="0" anchor="ctr">
            <a:noAutofit/>
          </a:bodyPr>
          <a:p>
            <a:r>
              <a:rPr b="0" lang="en-IN" sz="3570" spc="-1" strike="noStrike">
                <a:solidFill>
                  <a:srgbClr val="ffffff"/>
                </a:solidFill>
                <a:latin typeface="Arial"/>
              </a:rPr>
              <a:t>Bibliography</a:t>
            </a:r>
            <a:endParaRPr b="0" lang="en-IN" sz="3570" spc="-1" strike="noStrike">
              <a:solidFill>
                <a:srgbClr val="ffffff"/>
              </a:solidFill>
              <a:latin typeface="Arial"/>
            </a:endParaRPr>
          </a:p>
        </p:txBody>
      </p:sp>
      <p:sp>
        <p:nvSpPr>
          <p:cNvPr id="73"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endParaRPr b="0" lang="en-IN" sz="2600" spc="-1" strike="noStrike">
              <a:latin typeface="Arial"/>
            </a:endParaRPr>
          </a:p>
          <a:p>
            <a:pPr marL="432000" indent="-324000">
              <a:spcAft>
                <a:spcPts val="1148"/>
              </a:spcAft>
              <a:buClr>
                <a:srgbClr val="000000"/>
              </a:buClr>
              <a:buSzPct val="45000"/>
              <a:buFont typeface="Wingdings" charset="2"/>
              <a:buChar char=""/>
            </a:pPr>
            <a:r>
              <a:rPr b="0" lang="en-IN" sz="2600" spc="-1" strike="noStrike">
                <a:latin typeface="Arial"/>
              </a:rPr>
              <a:t>1.T.H.Cormen,C.E.Leiserson,R.L.Rivest and C </a:t>
            </a:r>
            <a:r>
              <a:rPr b="0" lang="en-IN" sz="2600" spc="-1" strike="noStrike">
                <a:latin typeface="Arial"/>
              </a:rPr>
              <a:t>Stein,</a:t>
            </a:r>
            <a:r>
              <a:rPr b="0" i="1" lang="en-IN" sz="2600" spc="-1" strike="noStrike">
                <a:latin typeface="Arial"/>
              </a:rPr>
              <a:t>Introduction to Algorithms</a:t>
            </a:r>
            <a:r>
              <a:rPr b="0" lang="en-IN" sz="2600" spc="-1" strike="noStrike">
                <a:latin typeface="Arial"/>
              </a:rPr>
              <a:t>.</a:t>
            </a:r>
            <a:endParaRPr b="0" lang="en-IN" sz="2600" spc="-1" strike="noStrike">
              <a:latin typeface="Arial"/>
            </a:endParaRPr>
          </a:p>
          <a:p>
            <a:pPr marL="432000" indent="-324000">
              <a:spcAft>
                <a:spcPts val="1148"/>
              </a:spcAft>
              <a:buClr>
                <a:srgbClr val="000000"/>
              </a:buClr>
              <a:buSzPct val="45000"/>
              <a:buFont typeface="Wingdings" charset="2"/>
              <a:buChar char=""/>
            </a:pPr>
            <a:r>
              <a:rPr b="0" lang="en-IN" sz="2600" spc="-1" strike="noStrike">
                <a:latin typeface="Arial"/>
              </a:rPr>
              <a:t>2.https://theory.stanford.edu/~amitp/GameProgramming/</a:t>
            </a:r>
            <a:r>
              <a:rPr b="0" lang="en-IN" sz="2600" spc="-1" strike="noStrike">
                <a:latin typeface="Arial"/>
              </a:rPr>
              <a:t>AstarComparison.html,</a:t>
            </a:r>
            <a:r>
              <a:rPr b="0" i="1" lang="en-IN" sz="2600" spc="-1" strike="noStrike">
                <a:latin typeface="Arial"/>
              </a:rPr>
              <a:t>Introduction to A*.</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504000" y="216000"/>
            <a:ext cx="7020000" cy="936000"/>
          </a:xfrm>
          <a:prstGeom prst="rect">
            <a:avLst/>
          </a:prstGeom>
          <a:noFill/>
          <a:ln>
            <a:noFill/>
          </a:ln>
        </p:spPr>
        <p:txBody>
          <a:bodyPr lIns="0" rIns="0" tIns="0" bIns="0" anchor="ctr">
            <a:noAutofit/>
          </a:bodyPr>
          <a:p>
            <a:r>
              <a:rPr b="0" lang="en-IN" sz="3570" spc="-1" strike="noStrike">
                <a:solidFill>
                  <a:srgbClr val="ffffff"/>
                </a:solidFill>
                <a:latin typeface="Arial"/>
              </a:rPr>
              <a:t> </a:t>
            </a:r>
            <a:endParaRPr b="0" lang="en-IN" sz="3570" spc="-1" strike="noStrike">
              <a:solidFill>
                <a:srgbClr val="ffffff"/>
              </a:solidFill>
              <a:latin typeface="Arial"/>
            </a:endParaRPr>
          </a:p>
        </p:txBody>
      </p:sp>
      <p:sp>
        <p:nvSpPr>
          <p:cNvPr id="75" name="TextShape 2"/>
          <p:cNvSpPr txBox="1"/>
          <p:nvPr/>
        </p:nvSpPr>
        <p:spPr>
          <a:xfrm>
            <a:off x="504000" y="1368000"/>
            <a:ext cx="9072000" cy="3288240"/>
          </a:xfrm>
          <a:prstGeom prst="rect">
            <a:avLst/>
          </a:prstGeom>
          <a:noFill/>
          <a:ln>
            <a:noFill/>
          </a:ln>
        </p:spPr>
        <p:txBody>
          <a:bodyPr lIns="0" rIns="0" tIns="0" bIns="0" anchor="ctr">
            <a:normAutofit/>
          </a:bodyPr>
          <a:p>
            <a:pPr marL="432000" indent="-324000">
              <a:spcAft>
                <a:spcPts val="1148"/>
              </a:spcAft>
              <a:buClr>
                <a:srgbClr val="000000"/>
              </a:buClr>
              <a:buSzPct val="45000"/>
              <a:buFont typeface="Wingdings" charset="2"/>
              <a:buChar char=""/>
            </a:pPr>
            <a:r>
              <a:rPr b="0" lang="en-IN" sz="4000" spc="-1" strike="noStrike">
                <a:latin typeface="Arial"/>
              </a:rPr>
              <a:t>                  </a:t>
            </a:r>
            <a:r>
              <a:rPr b="0" lang="en-IN" sz="4000" spc="-1" strike="noStrike">
                <a:latin typeface="Arial"/>
              </a:rPr>
              <a:t>THANK YOU!</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216000"/>
            <a:ext cx="7020000" cy="936000"/>
          </a:xfrm>
          <a:prstGeom prst="rect">
            <a:avLst/>
          </a:prstGeom>
          <a:noFill/>
          <a:ln>
            <a:noFill/>
          </a:ln>
        </p:spPr>
        <p:txBody>
          <a:bodyPr lIns="0" rIns="0" tIns="0" bIns="0" anchor="ctr">
            <a:noAutofit/>
          </a:bodyPr>
          <a:p>
            <a:r>
              <a:rPr b="0" lang="en-IN" sz="3570" spc="-1" strike="noStrike">
                <a:solidFill>
                  <a:srgbClr val="ffffff"/>
                </a:solidFill>
                <a:latin typeface="Arial"/>
              </a:rPr>
              <a:t>Introduction</a:t>
            </a:r>
            <a:endParaRPr b="0" lang="en-IN" sz="3570" spc="-1" strike="noStrike">
              <a:solidFill>
                <a:srgbClr val="ffffff"/>
              </a:solidFill>
              <a:latin typeface="Arial"/>
            </a:endParaRPr>
          </a:p>
        </p:txBody>
      </p:sp>
      <p:sp>
        <p:nvSpPr>
          <p:cNvPr id="45" name="TextShape 2"/>
          <p:cNvSpPr txBox="1"/>
          <p:nvPr/>
        </p:nvSpPr>
        <p:spPr>
          <a:xfrm>
            <a:off x="504000" y="1368000"/>
            <a:ext cx="9072000" cy="3288240"/>
          </a:xfrm>
          <a:prstGeom prst="rect">
            <a:avLst/>
          </a:prstGeom>
          <a:noFill/>
          <a:ln>
            <a:noFill/>
          </a:ln>
        </p:spPr>
        <p:txBody>
          <a:bodyPr lIns="0" rIns="0" tIns="0" bIns="0" anchor="ctr">
            <a:noAutofit/>
          </a:bodyPr>
          <a:p>
            <a:pPr algn="ctr"/>
            <a:r>
              <a:rPr b="0" lang="en-IN" sz="2400" spc="-1" strike="noStrike">
                <a:latin typeface="Arial"/>
              </a:rPr>
              <a:t>Shortest path algorithms are very important for computer networks, like the Internet.Shortest path algorithms have wide applications and so wide are no of algorithms to find shortest path.Mapping software like Google or Apple maps makes use of the shortest path algorithms. They are also important for road network, operations, and logistics research.But the most important factor among all such algorithms are time and space complexity of the algorithms.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216000"/>
            <a:ext cx="7020000" cy="936000"/>
          </a:xfrm>
          <a:prstGeom prst="rect">
            <a:avLst/>
          </a:prstGeom>
          <a:noFill/>
          <a:ln>
            <a:noFill/>
          </a:ln>
        </p:spPr>
        <p:txBody>
          <a:bodyPr lIns="0" rIns="0" tIns="0" bIns="0" anchor="ctr">
            <a:noAutofit/>
          </a:bodyPr>
          <a:p>
            <a:r>
              <a:rPr b="0" lang="en-IN" sz="3570" spc="-1" strike="noStrike">
                <a:solidFill>
                  <a:srgbClr val="ffffff"/>
                </a:solidFill>
                <a:latin typeface="Arial"/>
              </a:rPr>
              <a:t>Algorithms to find Shortest Path</a:t>
            </a:r>
            <a:endParaRPr b="0" lang="en-IN" sz="3570" spc="-1" strike="noStrike">
              <a:solidFill>
                <a:srgbClr val="ffffff"/>
              </a:solidFill>
              <a:latin typeface="Arial"/>
            </a:endParaRPr>
          </a:p>
        </p:txBody>
      </p:sp>
      <p:sp>
        <p:nvSpPr>
          <p:cNvPr id="47" name="TextShape 2"/>
          <p:cNvSpPr txBox="1"/>
          <p:nvPr/>
        </p:nvSpPr>
        <p:spPr>
          <a:xfrm>
            <a:off x="504000" y="1368000"/>
            <a:ext cx="9072000" cy="3288240"/>
          </a:xfrm>
          <a:prstGeom prst="rect">
            <a:avLst/>
          </a:prstGeom>
          <a:noFill/>
          <a:ln>
            <a:noFill/>
          </a:ln>
        </p:spPr>
        <p:txBody>
          <a:bodyPr lIns="0" rIns="0" tIns="0" bIns="0">
            <a:normAutofit/>
          </a:bodyPr>
          <a:p>
            <a:endParaRPr b="0" lang="en-IN" sz="2200" spc="-1" strike="noStrike">
              <a:solidFill>
                <a:srgbClr val="000000"/>
              </a:solidFill>
              <a:latin typeface="Arial"/>
            </a:endParaRPr>
          </a:p>
          <a:p>
            <a:endParaRPr b="0" lang="en-IN" sz="2200" spc="-1" strike="noStrike">
              <a:solidFill>
                <a:srgbClr val="000000"/>
              </a:solidFill>
              <a:latin typeface="Arial"/>
            </a:endParaRPr>
          </a:p>
          <a:p>
            <a:r>
              <a:rPr b="0" lang="en-IN" sz="2400" spc="-1" strike="noStrike">
                <a:solidFill>
                  <a:srgbClr val="000000"/>
                </a:solidFill>
                <a:latin typeface="Arial"/>
              </a:rPr>
              <a:t>There are mainly two algortihms for finding shortest paths :</a:t>
            </a:r>
            <a:endParaRPr b="0" lang="en-IN" sz="2400" spc="-1" strike="noStrike">
              <a:solidFill>
                <a:srgbClr val="000000"/>
              </a:solidFill>
              <a:latin typeface="Arial"/>
            </a:endParaRPr>
          </a:p>
          <a:p>
            <a:r>
              <a:rPr b="0" lang="en-IN" sz="2400" spc="-1" strike="noStrike">
                <a:solidFill>
                  <a:srgbClr val="000000"/>
                </a:solidFill>
                <a:latin typeface="Arial"/>
              </a:rPr>
              <a:t>1.Dijkstra’s Algorithm</a:t>
            </a:r>
            <a:endParaRPr b="0" lang="en-IN" sz="2400" spc="-1" strike="noStrike">
              <a:solidFill>
                <a:srgbClr val="000000"/>
              </a:solidFill>
              <a:latin typeface="Arial"/>
            </a:endParaRPr>
          </a:p>
          <a:p>
            <a:r>
              <a:rPr b="0" lang="en-IN" sz="2400" spc="-1" strike="noStrike">
                <a:solidFill>
                  <a:srgbClr val="000000"/>
                </a:solidFill>
                <a:latin typeface="Arial"/>
              </a:rPr>
              <a:t>2.Astar Algorithm</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216000"/>
            <a:ext cx="7020000" cy="936000"/>
          </a:xfrm>
          <a:prstGeom prst="rect">
            <a:avLst/>
          </a:prstGeom>
          <a:noFill/>
          <a:ln>
            <a:noFill/>
          </a:ln>
        </p:spPr>
        <p:txBody>
          <a:bodyPr lIns="0" rIns="0" tIns="0" bIns="0" anchor="ctr">
            <a:noAutofit/>
          </a:bodyPr>
          <a:p>
            <a:r>
              <a:rPr b="0" lang="en-IN" sz="3570" spc="-1" strike="noStrike">
                <a:solidFill>
                  <a:srgbClr val="ffffff"/>
                </a:solidFill>
                <a:latin typeface="Arial"/>
              </a:rPr>
              <a:t>Dijkstra’s Algorithm</a:t>
            </a:r>
            <a:endParaRPr b="0" lang="en-IN" sz="3570" spc="-1" strike="noStrike">
              <a:solidFill>
                <a:srgbClr val="ffffff"/>
              </a:solidFill>
              <a:latin typeface="Arial"/>
            </a:endParaRPr>
          </a:p>
        </p:txBody>
      </p:sp>
      <p:sp>
        <p:nvSpPr>
          <p:cNvPr id="49" name="TextShape 2"/>
          <p:cNvSpPr txBox="1"/>
          <p:nvPr/>
        </p:nvSpPr>
        <p:spPr>
          <a:xfrm>
            <a:off x="468000" y="1368000"/>
            <a:ext cx="9072000" cy="3288240"/>
          </a:xfrm>
          <a:prstGeom prst="rect">
            <a:avLst/>
          </a:prstGeom>
          <a:noFill/>
          <a:ln>
            <a:noFill/>
          </a:ln>
        </p:spPr>
        <p:txBody>
          <a:bodyPr lIns="0" rIns="0" tIns="0" bIns="0">
            <a:normAutofit/>
          </a:bodyPr>
          <a:p>
            <a:endParaRPr b="0" lang="en-IN" sz="2200" spc="-1" strike="noStrike">
              <a:solidFill>
                <a:srgbClr val="000000"/>
              </a:solidFill>
              <a:latin typeface="Arial"/>
            </a:endParaRPr>
          </a:p>
          <a:p>
            <a:r>
              <a:rPr b="0" lang="en-IN" sz="2200" spc="-1" strike="noStrike">
                <a:solidFill>
                  <a:srgbClr val="000000"/>
                </a:solidFill>
                <a:latin typeface="Arial"/>
              </a:rPr>
              <a:t>Dijkstra’s Algorithm is a greedy algorithm for solving single source shortest </a:t>
            </a:r>
            <a:r>
              <a:rPr b="0" lang="en-IN" sz="2200" spc="-1" strike="noStrike">
                <a:solidFill>
                  <a:srgbClr val="000000"/>
                </a:solidFill>
                <a:latin typeface="Arial"/>
              </a:rPr>
              <a:t>path problems that provides us with the shortest path from one particular </a:t>
            </a:r>
            <a:r>
              <a:rPr b="0" lang="en-IN" sz="2200" spc="-1" strike="noStrike">
                <a:solidFill>
                  <a:srgbClr val="000000"/>
                </a:solidFill>
                <a:latin typeface="Arial"/>
              </a:rPr>
              <a:t>given node to all other nodes in the graph.This algorithm finds the path </a:t>
            </a:r>
            <a:r>
              <a:rPr b="0" lang="en-IN" sz="2200" spc="-1" strike="noStrike">
                <a:solidFill>
                  <a:srgbClr val="000000"/>
                </a:solidFill>
                <a:latin typeface="Arial"/>
              </a:rPr>
              <a:t>with lowest cost(i.e. the shortestpath) between that vertex and every other </a:t>
            </a:r>
            <a:r>
              <a:rPr b="0" lang="en-IN" sz="2200" spc="-1" strike="noStrike">
                <a:solidFill>
                  <a:srgbClr val="000000"/>
                </a:solidFill>
                <a:latin typeface="Arial"/>
              </a:rPr>
              <a:t>vertex .For example , if the vertices of the graph represent cities and edge </a:t>
            </a:r>
            <a:r>
              <a:rPr b="0" lang="en-IN" sz="2200" spc="-1" strike="noStrike">
                <a:solidFill>
                  <a:srgbClr val="000000"/>
                </a:solidFill>
                <a:latin typeface="Arial"/>
              </a:rPr>
              <a:t>path costs represent driving distances between pairs of cities connected </a:t>
            </a:r>
            <a:r>
              <a:rPr b="0" lang="en-IN" sz="2200" spc="-1" strike="noStrike">
                <a:solidFill>
                  <a:srgbClr val="000000"/>
                </a:solidFill>
                <a:latin typeface="Arial"/>
              </a:rPr>
              <a:t>by a direct road , Dijkstra’s algorithm can be used to find the shortest </a:t>
            </a:r>
            <a:r>
              <a:rPr b="0" lang="en-IN" sz="2200" spc="-1" strike="noStrike">
                <a:solidFill>
                  <a:srgbClr val="000000"/>
                </a:solidFill>
                <a:latin typeface="Arial"/>
              </a:rPr>
              <a:t>route between one city and all other cities.</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216000"/>
            <a:ext cx="7020000" cy="936000"/>
          </a:xfrm>
          <a:prstGeom prst="rect">
            <a:avLst/>
          </a:prstGeom>
          <a:noFill/>
          <a:ln>
            <a:noFill/>
          </a:ln>
        </p:spPr>
        <p:txBody>
          <a:bodyPr lIns="0" rIns="0" tIns="0" bIns="0" anchor="ctr">
            <a:noAutofit/>
          </a:bodyPr>
          <a:p>
            <a:r>
              <a:rPr b="0" lang="en-IN" sz="3570" spc="-1" strike="noStrike">
                <a:solidFill>
                  <a:srgbClr val="ffffff"/>
                </a:solidFill>
                <a:latin typeface="Arial"/>
              </a:rPr>
              <a:t>Pseudocode of Dijkstra’s Algorithm</a:t>
            </a:r>
            <a:endParaRPr b="0" lang="en-IN" sz="3570" spc="-1" strike="noStrike">
              <a:solidFill>
                <a:srgbClr val="ffffff"/>
              </a:solidFill>
              <a:latin typeface="Arial"/>
            </a:endParaRPr>
          </a:p>
        </p:txBody>
      </p:sp>
      <p:sp>
        <p:nvSpPr>
          <p:cNvPr id="51" name="TextShape 2"/>
          <p:cNvSpPr txBox="1"/>
          <p:nvPr/>
        </p:nvSpPr>
        <p:spPr>
          <a:xfrm>
            <a:off x="504000" y="1368000"/>
            <a:ext cx="9072000" cy="3288240"/>
          </a:xfrm>
          <a:prstGeom prst="rect">
            <a:avLst/>
          </a:prstGeom>
          <a:noFill/>
          <a:ln>
            <a:noFill/>
          </a:ln>
        </p:spPr>
        <p:txBody>
          <a:bodyPr lIns="0" rIns="0" tIns="0" bIns="0">
            <a:normAutofit fontScale="55000"/>
          </a:bodyPr>
          <a:p>
            <a:endParaRPr b="0" lang="en-IN" sz="2200" spc="-1" strike="noStrike">
              <a:solidFill>
                <a:srgbClr val="000000"/>
              </a:solidFill>
              <a:latin typeface="Arial"/>
            </a:endParaRPr>
          </a:p>
          <a:p>
            <a:r>
              <a:rPr b="0" lang="en-IN" sz="2200" spc="-1" strike="noStrike">
                <a:solidFill>
                  <a:srgbClr val="000000"/>
                </a:solidFill>
                <a:latin typeface="Arial"/>
              </a:rPr>
              <a:t>1) Create a Min Heap of size V where V is the number of vertices in the </a:t>
            </a:r>
            <a:r>
              <a:rPr b="0" lang="en-IN" sz="2200" spc="-1" strike="noStrike">
                <a:solidFill>
                  <a:srgbClr val="000000"/>
                </a:solidFill>
                <a:latin typeface="Arial"/>
              </a:rPr>
              <a:t>given graph. Every node of min heap contains vertex number and </a:t>
            </a:r>
            <a:r>
              <a:rPr b="0" lang="en-IN" sz="2200" spc="-1" strike="noStrike">
                <a:solidFill>
                  <a:srgbClr val="000000"/>
                </a:solidFill>
                <a:latin typeface="Arial"/>
              </a:rPr>
              <a:t>distance value of the vertex.</a:t>
            </a:r>
            <a:endParaRPr b="0" lang="en-IN" sz="2200" spc="-1" strike="noStrike">
              <a:solidFill>
                <a:srgbClr val="000000"/>
              </a:solidFill>
              <a:latin typeface="Arial"/>
            </a:endParaRPr>
          </a:p>
          <a:p>
            <a:r>
              <a:rPr b="0" lang="en-IN" sz="2200" spc="-1" strike="noStrike">
                <a:solidFill>
                  <a:srgbClr val="000000"/>
                </a:solidFill>
                <a:latin typeface="Arial"/>
              </a:rPr>
              <a:t>2) Initialize Min Heap with source vertex as root (the distance value </a:t>
            </a:r>
            <a:r>
              <a:rPr b="0" lang="en-IN" sz="2200" spc="-1" strike="noStrike">
                <a:solidFill>
                  <a:srgbClr val="000000"/>
                </a:solidFill>
                <a:latin typeface="Arial"/>
              </a:rPr>
              <a:t>assigned to source vertex is 0). The distance value assigned to all other </a:t>
            </a:r>
            <a:r>
              <a:rPr b="0" lang="en-IN" sz="2200" spc="-1" strike="noStrike">
                <a:solidFill>
                  <a:srgbClr val="000000"/>
                </a:solidFill>
                <a:latin typeface="Arial"/>
              </a:rPr>
              <a:t>vertices is INF (infinite).</a:t>
            </a:r>
            <a:endParaRPr b="0" lang="en-IN" sz="2200" spc="-1" strike="noStrike">
              <a:solidFill>
                <a:srgbClr val="000000"/>
              </a:solidFill>
              <a:latin typeface="Arial"/>
            </a:endParaRPr>
          </a:p>
          <a:p>
            <a:r>
              <a:rPr b="0" lang="en-IN" sz="2200" spc="-1" strike="noStrike">
                <a:solidFill>
                  <a:srgbClr val="000000"/>
                </a:solidFill>
                <a:latin typeface="Arial"/>
              </a:rPr>
              <a:t>3) While Min Heap is not empty, do following.</a:t>
            </a:r>
            <a:endParaRPr b="0" lang="en-IN" sz="2200" spc="-1" strike="noStrike">
              <a:solidFill>
                <a:srgbClr val="000000"/>
              </a:solidFill>
              <a:latin typeface="Arial"/>
            </a:endParaRPr>
          </a:p>
          <a:p>
            <a:r>
              <a:rPr b="0" lang="en-IN" sz="2200" spc="-1" strike="noStrike">
                <a:solidFill>
                  <a:srgbClr val="000000"/>
                </a:solidFill>
                <a:latin typeface="Arial"/>
              </a:rPr>
              <a:t>…</a:t>
            </a:r>
            <a:r>
              <a:rPr b="0" lang="en-IN" sz="2200" spc="-1" strike="noStrike">
                <a:solidFill>
                  <a:srgbClr val="000000"/>
                </a:solidFill>
                <a:latin typeface="Arial"/>
              </a:rPr>
              <a:t>..a) Extract the vertex with minimum distance value node from Min </a:t>
            </a:r>
            <a:r>
              <a:rPr b="0" lang="en-IN" sz="2200" spc="-1" strike="noStrike">
                <a:solidFill>
                  <a:srgbClr val="000000"/>
                </a:solidFill>
                <a:latin typeface="Arial"/>
              </a:rPr>
              <a:t>Heap. Let the extracted vertex be u.</a:t>
            </a:r>
            <a:endParaRPr b="0" lang="en-IN" sz="2200" spc="-1" strike="noStrike">
              <a:solidFill>
                <a:srgbClr val="000000"/>
              </a:solidFill>
              <a:latin typeface="Arial"/>
            </a:endParaRPr>
          </a:p>
          <a:p>
            <a:r>
              <a:rPr b="0" lang="en-IN" sz="2200" spc="-1" strike="noStrike">
                <a:solidFill>
                  <a:srgbClr val="000000"/>
                </a:solidFill>
                <a:latin typeface="Arial"/>
              </a:rPr>
              <a:t>…</a:t>
            </a:r>
            <a:r>
              <a:rPr b="0" lang="en-IN" sz="2200" spc="-1" strike="noStrike">
                <a:solidFill>
                  <a:srgbClr val="000000"/>
                </a:solidFill>
                <a:latin typeface="Arial"/>
              </a:rPr>
              <a:t>..b) For every adjacent vertex v of u, check if v is in Min Heap. If v is in </a:t>
            </a:r>
            <a:r>
              <a:rPr b="0" lang="en-IN" sz="2200" spc="-1" strike="noStrike">
                <a:solidFill>
                  <a:srgbClr val="000000"/>
                </a:solidFill>
                <a:latin typeface="Arial"/>
              </a:rPr>
              <a:t>Min Heap and distance value is more than weight of u-v plus distance </a:t>
            </a:r>
            <a:r>
              <a:rPr b="0" lang="en-IN" sz="2200" spc="-1" strike="noStrike">
                <a:solidFill>
                  <a:srgbClr val="000000"/>
                </a:solidFill>
                <a:latin typeface="Arial"/>
              </a:rPr>
              <a:t>value of u, then update the distance value of v.</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216000"/>
            <a:ext cx="7020000" cy="936000"/>
          </a:xfrm>
          <a:prstGeom prst="rect">
            <a:avLst/>
          </a:prstGeom>
          <a:noFill/>
          <a:ln>
            <a:noFill/>
          </a:ln>
        </p:spPr>
        <p:txBody>
          <a:bodyPr lIns="0" rIns="0" tIns="0" bIns="0" anchor="ctr">
            <a:noAutofit/>
          </a:bodyPr>
          <a:p>
            <a:r>
              <a:rPr b="0" lang="en-IN" sz="3570" spc="-1" strike="noStrike">
                <a:solidFill>
                  <a:srgbClr val="ffffff"/>
                </a:solidFill>
                <a:latin typeface="Arial"/>
              </a:rPr>
              <a:t>Astar Shortest Path Algorithm</a:t>
            </a:r>
            <a:endParaRPr b="0" lang="en-IN" sz="3570" spc="-1" strike="noStrike">
              <a:solidFill>
                <a:srgbClr val="ffffff"/>
              </a:solidFill>
              <a:latin typeface="Arial"/>
            </a:endParaRPr>
          </a:p>
        </p:txBody>
      </p:sp>
      <p:sp>
        <p:nvSpPr>
          <p:cNvPr id="53" name="TextShape 2"/>
          <p:cNvSpPr txBox="1"/>
          <p:nvPr/>
        </p:nvSpPr>
        <p:spPr>
          <a:xfrm>
            <a:off x="504000" y="1368000"/>
            <a:ext cx="9072000" cy="3288240"/>
          </a:xfrm>
          <a:prstGeom prst="rect">
            <a:avLst/>
          </a:prstGeom>
          <a:noFill/>
          <a:ln>
            <a:noFill/>
          </a:ln>
        </p:spPr>
        <p:txBody>
          <a:bodyPr lIns="0" rIns="0" tIns="0" bIns="0">
            <a:normAutofit fontScale="44000"/>
          </a:bodyPr>
          <a:p>
            <a:endParaRPr b="0" lang="en-IN" sz="2200" spc="-1" strike="noStrike">
              <a:solidFill>
                <a:srgbClr val="000000"/>
              </a:solidFill>
              <a:latin typeface="Arial"/>
            </a:endParaRPr>
          </a:p>
          <a:p>
            <a:r>
              <a:rPr b="0" lang="en-IN" sz="2200" spc="-1" strike="noStrike">
                <a:solidFill>
                  <a:srgbClr val="000000"/>
                </a:solidFill>
                <a:latin typeface="Arial"/>
              </a:rPr>
              <a:t>A* is a graph traversal and path search algorithm, which is considered to have "brains" , it is known </a:t>
            </a:r>
            <a:r>
              <a:rPr b="0" lang="en-IN" sz="2200" spc="-1" strike="noStrike">
                <a:solidFill>
                  <a:srgbClr val="000000"/>
                </a:solidFill>
                <a:latin typeface="Arial"/>
              </a:rPr>
              <a:t>as intelligent algorithm as it chooses very optimal choice at every step.</a:t>
            </a:r>
            <a:endParaRPr b="0" lang="en-IN" sz="2200" spc="-1" strike="noStrike">
              <a:solidFill>
                <a:srgbClr val="000000"/>
              </a:solidFill>
              <a:latin typeface="Arial"/>
            </a:endParaRPr>
          </a:p>
          <a:p>
            <a:r>
              <a:rPr b="0" lang="en-IN" sz="2200" spc="-1" strike="noStrike">
                <a:solidFill>
                  <a:srgbClr val="000000"/>
                </a:solidFill>
                <a:latin typeface="Arial"/>
              </a:rPr>
              <a:t>The secret to its success is that it combines the pieces of information that Dijkstra’s Algorithm uses </a:t>
            </a:r>
            <a:r>
              <a:rPr b="0" lang="en-IN" sz="2200" spc="-1" strike="noStrike">
                <a:solidFill>
                  <a:srgbClr val="000000"/>
                </a:solidFill>
                <a:latin typeface="Arial"/>
              </a:rPr>
              <a:t>(favoring vertices that are close to the starting point) and information that Greedy Best-First-Search </a:t>
            </a:r>
            <a:r>
              <a:rPr b="0" lang="en-IN" sz="2200" spc="-1" strike="noStrike">
                <a:solidFill>
                  <a:srgbClr val="000000"/>
                </a:solidFill>
                <a:latin typeface="Arial"/>
              </a:rPr>
              <a:t>uses (favoring vertices that are close to the goal). In the standard terminology used when talking </a:t>
            </a:r>
            <a:r>
              <a:rPr b="0" lang="en-IN" sz="2200" spc="-1" strike="noStrike">
                <a:solidFill>
                  <a:srgbClr val="000000"/>
                </a:solidFill>
                <a:latin typeface="Arial"/>
              </a:rPr>
              <a:t>about A*, g(n) represents the exact cost of the path from the starting point to any vertex n, and h(n) </a:t>
            </a:r>
            <a:r>
              <a:rPr b="0" lang="en-IN" sz="2200" spc="-1" strike="noStrike">
                <a:solidFill>
                  <a:srgbClr val="000000"/>
                </a:solidFill>
                <a:latin typeface="Arial"/>
              </a:rPr>
              <a:t>represents the heuristic estimated cost from vertex n to the goal. Each time through the main loop, it </a:t>
            </a:r>
            <a:r>
              <a:rPr b="0" lang="en-IN" sz="2200" spc="-1" strike="noStrike">
                <a:solidFill>
                  <a:srgbClr val="000000"/>
                </a:solidFill>
                <a:latin typeface="Arial"/>
              </a:rPr>
              <a:t>examines the vertex n that has the lowest f(n) = g(n) + h(n).</a:t>
            </a:r>
            <a:endParaRPr b="0" lang="en-IN" sz="2200" spc="-1" strike="noStrike">
              <a:solidFill>
                <a:srgbClr val="000000"/>
              </a:solidFill>
              <a:latin typeface="Arial"/>
            </a:endParaRPr>
          </a:p>
          <a:p>
            <a:r>
              <a:rPr b="0" lang="en-IN" sz="2200" spc="-1" strike="noStrike">
                <a:solidFill>
                  <a:srgbClr val="000000"/>
                </a:solidFill>
                <a:latin typeface="Arial"/>
              </a:rPr>
              <a:t>What A* Search Algorithm does is that at each step it picks the node according to a value-‘f’ which </a:t>
            </a:r>
            <a:r>
              <a:rPr b="0" lang="en-IN" sz="2200" spc="-1" strike="noStrike">
                <a:solidFill>
                  <a:srgbClr val="000000"/>
                </a:solidFill>
                <a:latin typeface="Arial"/>
              </a:rPr>
              <a:t>is a parameter equal to the sum of two other parameters – ‘g’ and ‘h’. At each step it picks the node </a:t>
            </a:r>
            <a:r>
              <a:rPr b="0" lang="en-IN" sz="2200" spc="-1" strike="noStrike">
                <a:solidFill>
                  <a:srgbClr val="000000"/>
                </a:solidFill>
                <a:latin typeface="Arial"/>
              </a:rPr>
              <a:t>having the lowest ‘f’, and process that node.</a:t>
            </a:r>
            <a:endParaRPr b="0" lang="en-IN" sz="2200" spc="-1" strike="noStrike">
              <a:solidFill>
                <a:srgbClr val="000000"/>
              </a:solidFill>
              <a:latin typeface="Arial"/>
            </a:endParaRPr>
          </a:p>
          <a:p>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216000"/>
            <a:ext cx="7020000" cy="936000"/>
          </a:xfrm>
          <a:prstGeom prst="rect">
            <a:avLst/>
          </a:prstGeom>
          <a:noFill/>
          <a:ln>
            <a:noFill/>
          </a:ln>
        </p:spPr>
        <p:txBody>
          <a:bodyPr lIns="0" rIns="0" tIns="0" bIns="0" anchor="ctr">
            <a:noAutofit/>
          </a:bodyPr>
          <a:p>
            <a:r>
              <a:rPr b="0" lang="en-IN" sz="3570" spc="-1" strike="noStrike">
                <a:solidFill>
                  <a:srgbClr val="ffffff"/>
                </a:solidFill>
                <a:latin typeface="Arial"/>
              </a:rPr>
              <a:t>Heuristic for  Astar Algorithm</a:t>
            </a:r>
            <a:endParaRPr b="0" lang="en-IN" sz="3570" spc="-1" strike="noStrike">
              <a:solidFill>
                <a:srgbClr val="ffffff"/>
              </a:solidFill>
              <a:latin typeface="Arial"/>
            </a:endParaRPr>
          </a:p>
        </p:txBody>
      </p:sp>
      <p:sp>
        <p:nvSpPr>
          <p:cNvPr id="55" name="TextShape 2"/>
          <p:cNvSpPr txBox="1"/>
          <p:nvPr/>
        </p:nvSpPr>
        <p:spPr>
          <a:xfrm>
            <a:off x="504000" y="1368000"/>
            <a:ext cx="9072000" cy="3288240"/>
          </a:xfrm>
          <a:prstGeom prst="rect">
            <a:avLst/>
          </a:prstGeom>
          <a:noFill/>
          <a:ln>
            <a:noFill/>
          </a:ln>
        </p:spPr>
        <p:txBody>
          <a:bodyPr lIns="0" rIns="0" tIns="0" bIns="0">
            <a:normAutofit fontScale="65000"/>
          </a:bodyPr>
          <a:p>
            <a:r>
              <a:rPr b="0" lang="en-IN" sz="2200" spc="-1" strike="noStrike">
                <a:solidFill>
                  <a:srgbClr val="000000"/>
                </a:solidFill>
                <a:latin typeface="Arial"/>
              </a:rPr>
              <a:t>A* always requires a heuristic, it is defined using heuristic values for distances. A* in </a:t>
            </a:r>
            <a:r>
              <a:rPr b="0" lang="en-IN" sz="2200" spc="-1" strike="noStrike">
                <a:solidFill>
                  <a:srgbClr val="000000"/>
                </a:solidFill>
                <a:latin typeface="Arial"/>
              </a:rPr>
              <a:t>principle is just the ordinary Dijkstra algorithm using heuristic guesses for the </a:t>
            </a:r>
            <a:r>
              <a:rPr b="0" lang="en-IN" sz="2200" spc="-1" strike="noStrike">
                <a:solidFill>
                  <a:srgbClr val="000000"/>
                </a:solidFill>
                <a:latin typeface="Arial"/>
              </a:rPr>
              <a:t>distances.</a:t>
            </a:r>
            <a:r>
              <a:rPr b="0" lang="en-IN" sz="2200" spc="-1" strike="noStrike">
                <a:solidFill>
                  <a:srgbClr val="000000"/>
                </a:solidFill>
                <a:latin typeface="Arial"/>
              </a:rPr>
              <a:t>The heuristic function should run fast, in O(1) at query time. Otherwise we won't </a:t>
            </a:r>
            <a:r>
              <a:rPr b="0" lang="en-IN" sz="2200" spc="-1" strike="noStrike">
                <a:solidFill>
                  <a:srgbClr val="000000"/>
                </a:solidFill>
                <a:latin typeface="Arial"/>
              </a:rPr>
              <a:t>have much benefit from it. As heuristic we can select every function h for which:</a:t>
            </a:r>
            <a:endParaRPr b="0" lang="en-IN" sz="2200" spc="-1" strike="noStrike">
              <a:latin typeface="Arial"/>
            </a:endParaRPr>
          </a:p>
          <a:p>
            <a:r>
              <a:rPr b="0" lang="en-IN" sz="2200" spc="-1" strike="noStrike">
                <a:solidFill>
                  <a:srgbClr val="000000"/>
                </a:solidFill>
                <a:latin typeface="Arial"/>
              </a:rPr>
              <a:t>Straight-line heuristic:</a:t>
            </a:r>
            <a:endParaRPr b="0" lang="en-IN" sz="2200" spc="-1" strike="noStrike">
              <a:solidFill>
                <a:srgbClr val="000000"/>
              </a:solidFill>
              <a:latin typeface="Arial"/>
            </a:endParaRPr>
          </a:p>
          <a:p>
            <a:r>
              <a:rPr b="0" lang="en-IN" sz="2200" spc="-1" strike="noStrike">
                <a:solidFill>
                  <a:srgbClr val="000000"/>
                </a:solidFill>
                <a:latin typeface="Arial"/>
              </a:rPr>
              <a:t>The straight-line distance (or as-the-crow-flies) is straightforward and easy to compute. </a:t>
            </a:r>
            <a:r>
              <a:rPr b="0" lang="en-IN" sz="2200" spc="-1" strike="noStrike">
                <a:solidFill>
                  <a:srgbClr val="000000"/>
                </a:solidFill>
                <a:latin typeface="Arial"/>
              </a:rPr>
              <a:t>For two nodes v, u we know the exact location, i.e. Longitude and Latitude.</a:t>
            </a:r>
            <a:endParaRPr b="0" lang="en-IN" sz="2200" spc="-1" strike="noStrike">
              <a:solidFill>
                <a:srgbClr val="000000"/>
              </a:solidFill>
              <a:latin typeface="Arial"/>
            </a:endParaRPr>
          </a:p>
          <a:p>
            <a:r>
              <a:rPr b="0" lang="en-IN" sz="2200" spc="-1" strike="noStrike">
                <a:solidFill>
                  <a:srgbClr val="000000"/>
                </a:solidFill>
                <a:latin typeface="Arial"/>
              </a:rPr>
              <a:t>We then just need to compute the straight-line distance by defining h as the Euclidean </a:t>
            </a:r>
            <a:r>
              <a:rPr b="0" lang="en-IN" sz="2200" spc="-1" strike="noStrike">
                <a:solidFill>
                  <a:srgbClr val="000000"/>
                </a:solidFill>
                <a:latin typeface="Arial"/>
              </a:rPr>
              <a:t>distance. </a:t>
            </a:r>
            <a:endParaRPr b="0" lang="en-IN" sz="2200" spc="-1" strike="noStrike">
              <a:solidFill>
                <a:srgbClr val="000000"/>
              </a:solidFill>
              <a:latin typeface="Arial"/>
            </a:endParaRPr>
          </a:p>
          <a:p>
            <a:r>
              <a:rPr b="0" lang="en-IN" sz="2200" spc="-1" strike="noStrike">
                <a:solidFill>
                  <a:srgbClr val="000000"/>
                </a:solidFill>
                <a:latin typeface="Arial"/>
              </a:rPr>
              <a:t>This methods run in O(1).</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216000"/>
            <a:ext cx="7020000" cy="936000"/>
          </a:xfrm>
          <a:prstGeom prst="rect">
            <a:avLst/>
          </a:prstGeom>
          <a:noFill/>
          <a:ln>
            <a:noFill/>
          </a:ln>
        </p:spPr>
        <p:txBody>
          <a:bodyPr lIns="0" rIns="0" tIns="0" bIns="0" anchor="ctr">
            <a:noAutofit/>
          </a:bodyPr>
          <a:p>
            <a:r>
              <a:rPr b="0" lang="en-IN" sz="3570" spc="-1" strike="noStrike">
                <a:solidFill>
                  <a:srgbClr val="ffffff"/>
                </a:solidFill>
                <a:latin typeface="Arial"/>
              </a:rPr>
              <a:t>Dataset</a:t>
            </a:r>
            <a:endParaRPr b="0" lang="en-IN" sz="3570" spc="-1" strike="noStrike">
              <a:solidFill>
                <a:srgbClr val="ffffff"/>
              </a:solidFill>
              <a:latin typeface="Arial"/>
            </a:endParaRPr>
          </a:p>
        </p:txBody>
      </p:sp>
      <p:sp>
        <p:nvSpPr>
          <p:cNvPr id="57" name="TextShape 2"/>
          <p:cNvSpPr txBox="1"/>
          <p:nvPr/>
        </p:nvSpPr>
        <p:spPr>
          <a:xfrm>
            <a:off x="504000" y="1368000"/>
            <a:ext cx="9072000" cy="3288240"/>
          </a:xfrm>
          <a:prstGeom prst="rect">
            <a:avLst/>
          </a:prstGeom>
          <a:noFill/>
          <a:ln>
            <a:noFill/>
          </a:ln>
        </p:spPr>
        <p:txBody>
          <a:bodyPr lIns="0" rIns="0" tIns="0" bIns="0">
            <a:normAutofit/>
          </a:bodyPr>
          <a:p>
            <a:endParaRPr b="0" lang="en-IN" sz="2200" spc="-1" strike="noStrike">
              <a:solidFill>
                <a:srgbClr val="000000"/>
              </a:solidFill>
              <a:latin typeface="Arial"/>
            </a:endParaRPr>
          </a:p>
          <a:p>
            <a:r>
              <a:rPr b="0" lang="en-IN" sz="2200" spc="-1" strike="noStrike">
                <a:solidFill>
                  <a:srgbClr val="000000"/>
                </a:solidFill>
                <a:latin typeface="Arial"/>
              </a:rPr>
              <a:t>Large dataset of road networks has been taken for efficient testing of the project .The dataset </a:t>
            </a:r>
            <a:r>
              <a:rPr b="0" lang="en-IN" sz="2200" spc="-1" strike="noStrike">
                <a:solidFill>
                  <a:srgbClr val="000000"/>
                </a:solidFill>
                <a:latin typeface="Arial"/>
              </a:rPr>
              <a:t>contains almost 5 lac+ nodes and 20 lac+ edges.This dataset represents the road network of </a:t>
            </a:r>
            <a:r>
              <a:rPr b="0" lang="en-IN" sz="2200" spc="-1" strike="noStrike">
                <a:solidFill>
                  <a:srgbClr val="000000"/>
                </a:solidFill>
                <a:latin typeface="Arial"/>
              </a:rPr>
              <a:t>california state.The format of dataset is represented by following image.</a:t>
            </a:r>
            <a:endParaRPr b="0" lang="en-IN" sz="2200" spc="-1" strike="noStrike">
              <a:solidFill>
                <a:srgbClr val="000000"/>
              </a:solidFill>
              <a:latin typeface="Arial"/>
            </a:endParaRPr>
          </a:p>
          <a:p>
            <a:r>
              <a:rPr b="0" lang="en-IN" sz="2200" spc="-1" strike="noStrike">
                <a:solidFill>
                  <a:srgbClr val="000000"/>
                </a:solidFill>
                <a:latin typeface="Arial"/>
              </a:rPr>
              <a:t>The first column of the dataset represents the source node , second column represents the </a:t>
            </a:r>
            <a:r>
              <a:rPr b="0" lang="en-IN" sz="2200" spc="-1" strike="noStrike">
                <a:solidFill>
                  <a:srgbClr val="000000"/>
                </a:solidFill>
                <a:latin typeface="Arial"/>
              </a:rPr>
              <a:t>destination node and third column represents the weight of the given edge.</a:t>
            </a:r>
            <a:endParaRPr b="0" lang="en-IN" sz="2200" spc="-1" strike="noStrike">
              <a:solidFill>
                <a:srgbClr val="000000"/>
              </a:solidFill>
              <a:latin typeface="Arial"/>
            </a:endParaRPr>
          </a:p>
          <a:p>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04000" y="216000"/>
            <a:ext cx="7020000" cy="936000"/>
          </a:xfrm>
          <a:prstGeom prst="rect">
            <a:avLst/>
          </a:prstGeom>
          <a:noFill/>
          <a:ln>
            <a:noFill/>
          </a:ln>
        </p:spPr>
        <p:txBody>
          <a:bodyPr lIns="0" rIns="0" tIns="0" bIns="0" anchor="ctr">
            <a:noAutofit/>
          </a:bodyPr>
          <a:p>
            <a:r>
              <a:rPr b="0" lang="en-IN" sz="3570" spc="-1" strike="noStrike">
                <a:solidFill>
                  <a:srgbClr val="ffffff"/>
                </a:solidFill>
                <a:latin typeface="Arial"/>
              </a:rPr>
              <a:t>Screenshot of Dataset</a:t>
            </a:r>
            <a:endParaRPr b="0" lang="en-IN" sz="3570" spc="-1" strike="noStrike">
              <a:solidFill>
                <a:srgbClr val="ffffff"/>
              </a:solidFill>
              <a:latin typeface="Arial"/>
            </a:endParaRPr>
          </a:p>
        </p:txBody>
      </p:sp>
      <p:pic>
        <p:nvPicPr>
          <p:cNvPr id="59" name="" descr=""/>
          <p:cNvPicPr/>
          <p:nvPr/>
        </p:nvPicPr>
        <p:blipFill>
          <a:blip r:embed="rId1"/>
          <a:stretch/>
        </p:blipFill>
        <p:spPr>
          <a:xfrm>
            <a:off x="3520440" y="1607760"/>
            <a:ext cx="3751560" cy="32882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TotalTime>
  <Application>LibreOffice/6.4.3.2$Linux_X86_64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2020-06-23T22:25:35Z</dcterms:created>
  <dc:creator/>
  <dc:description/>
  <dc:language>en-IN</dc:language>
  <cp:lastModifiedBy/>
  <dcterms:modified xsi:type="dcterms:W3CDTF">2020-06-24T04:21:30Z</dcterms:modified>
  <cp:revision>6</cp:revision>
  <dc:subject/>
  <dc:title>Bright Blue</dc:title>
</cp:coreProperties>
</file>