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7" r:id="rId2"/>
    <p:sldId id="258" r:id="rId3"/>
    <p:sldId id="261" r:id="rId4"/>
    <p:sldId id="262" r:id="rId5"/>
    <p:sldId id="263" r:id="rId6"/>
    <p:sldId id="267" r:id="rId7"/>
    <p:sldId id="265" r:id="rId8"/>
    <p:sldId id="266" r:id="rId9"/>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Clear Sans Regular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m sharma" initials="ss" lastIdx="1" clrIdx="0">
    <p:extLst>
      <p:ext uri="{19B8F6BF-5375-455C-9EA6-DF929625EA0E}">
        <p15:presenceInfo xmlns:p15="http://schemas.microsoft.com/office/powerpoint/2012/main" userId="df7eeaebed139a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42" d="100"/>
          <a:sy n="42" d="100"/>
        </p:scale>
        <p:origin x="754"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Vanshika\Desktop\Amazon%20Sales%20data\Cleaned.csv"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Vanshika\Desktop\Amazon%20Sales%20data\Cleaned.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0.20303485320148934"/>
          <c:y val="9.1822893458452598E-2"/>
          <c:w val="0.63010600419133656"/>
          <c:h val="0.90817710654154737"/>
        </c:manualLayout>
      </c:layout>
      <c:pieChart>
        <c:varyColors val="1"/>
        <c:ser>
          <c:idx val="0"/>
          <c:order val="0"/>
          <c:tx>
            <c:strRef>
              <c:f>Cleaned!$B$1</c:f>
              <c:strCache>
                <c:ptCount val="1"/>
                <c:pt idx="0">
                  <c:v>Aggregate Score</c:v>
                </c:pt>
              </c:strCache>
            </c:strRef>
          </c:tx>
          <c:spPr>
            <a:solidFill>
              <a:schemeClr val="lt1"/>
            </a:solidFill>
            <a:ln w="19050">
              <a:solidFill>
                <a:schemeClr val="accent1"/>
              </a:solidFill>
            </a:ln>
            <a:effectLst/>
          </c:spPr>
          <c:dPt>
            <c:idx val="0"/>
            <c:bubble3D val="0"/>
            <c:spPr>
              <a:solidFill>
                <a:schemeClr val="lt1"/>
              </a:solidFill>
              <a:ln w="19050">
                <a:solidFill>
                  <a:schemeClr val="accent1"/>
                </a:solidFill>
              </a:ln>
              <a:effectLst/>
            </c:spPr>
            <c:extLst>
              <c:ext xmlns:c16="http://schemas.microsoft.com/office/drawing/2014/chart" uri="{C3380CC4-5D6E-409C-BE32-E72D297353CC}">
                <c16:uniqueId val="{00000001-3F6B-4421-A172-C5E6FD2DD877}"/>
              </c:ext>
            </c:extLst>
          </c:dPt>
          <c:dPt>
            <c:idx val="1"/>
            <c:bubble3D val="0"/>
            <c:spPr>
              <a:solidFill>
                <a:schemeClr val="lt1"/>
              </a:solidFill>
              <a:ln w="19050">
                <a:solidFill>
                  <a:schemeClr val="accent1"/>
                </a:solidFill>
              </a:ln>
              <a:effectLst/>
            </c:spPr>
            <c:extLst>
              <c:ext xmlns:c16="http://schemas.microsoft.com/office/drawing/2014/chart" uri="{C3380CC4-5D6E-409C-BE32-E72D297353CC}">
                <c16:uniqueId val="{00000003-3F6B-4421-A172-C5E6FD2DD877}"/>
              </c:ext>
            </c:extLst>
          </c:dPt>
          <c:dPt>
            <c:idx val="2"/>
            <c:bubble3D val="0"/>
            <c:spPr>
              <a:solidFill>
                <a:schemeClr val="lt1"/>
              </a:solidFill>
              <a:ln w="19050">
                <a:solidFill>
                  <a:schemeClr val="accent1"/>
                </a:solidFill>
              </a:ln>
              <a:effectLst/>
            </c:spPr>
            <c:extLst>
              <c:ext xmlns:c16="http://schemas.microsoft.com/office/drawing/2014/chart" uri="{C3380CC4-5D6E-409C-BE32-E72D297353CC}">
                <c16:uniqueId val="{00000005-3F6B-4421-A172-C5E6FD2DD877}"/>
              </c:ext>
            </c:extLst>
          </c:dPt>
          <c:dPt>
            <c:idx val="3"/>
            <c:bubble3D val="0"/>
            <c:spPr>
              <a:solidFill>
                <a:schemeClr val="lt1"/>
              </a:solidFill>
              <a:ln w="19050">
                <a:solidFill>
                  <a:schemeClr val="accent1"/>
                </a:solidFill>
              </a:ln>
              <a:effectLst/>
            </c:spPr>
            <c:extLst>
              <c:ext xmlns:c16="http://schemas.microsoft.com/office/drawing/2014/chart" uri="{C3380CC4-5D6E-409C-BE32-E72D297353CC}">
                <c16:uniqueId val="{00000007-3F6B-4421-A172-C5E6FD2DD877}"/>
              </c:ext>
            </c:extLst>
          </c:dPt>
          <c:dPt>
            <c:idx val="4"/>
            <c:bubble3D val="0"/>
            <c:spPr>
              <a:solidFill>
                <a:schemeClr val="lt1"/>
              </a:solidFill>
              <a:ln w="19050">
                <a:solidFill>
                  <a:schemeClr val="accent1"/>
                </a:solidFill>
              </a:ln>
              <a:effectLst/>
            </c:spPr>
            <c:extLst>
              <c:ext xmlns:c16="http://schemas.microsoft.com/office/drawing/2014/chart" uri="{C3380CC4-5D6E-409C-BE32-E72D297353CC}">
                <c16:uniqueId val="{00000009-3F6B-4421-A172-C5E6FD2DD877}"/>
              </c:ext>
            </c:extLst>
          </c:dPt>
          <c:dLbls>
            <c:dLbl>
              <c:idx val="0"/>
              <c:tx>
                <c:rich>
                  <a:bodyPr rot="0" spcFirstLastPara="1" vertOverflow="ellipsis" vert="horz" wrap="square" lIns="38100" tIns="19050" rIns="38100" bIns="19050" anchor="ctr" anchorCtr="1">
                    <a:noAutofit/>
                  </a:bodyPr>
                  <a:lstStyle/>
                  <a:p>
                    <a:pPr>
                      <a:defRPr sz="900" b="1" i="0" u="none" strike="noStrike" kern="1200" baseline="0">
                        <a:solidFill>
                          <a:schemeClr val="accent1"/>
                        </a:solidFill>
                        <a:latin typeface="+mn-lt"/>
                        <a:ea typeface="+mn-ea"/>
                        <a:cs typeface="+mn-cs"/>
                      </a:defRPr>
                    </a:pPr>
                    <a:fld id="{4C23E647-85EA-4116-B23D-9F356C68AE8E}" type="CATEGORYNAME">
                      <a:rPr lang="en-US" sz="4000"/>
                      <a:pPr>
                        <a:defRPr/>
                      </a:pPr>
                      <a:t>[CATEGORY NAME]</a:t>
                    </a:fld>
                    <a:r>
                      <a:rPr lang="en-US" sz="900" baseline="0" dirty="0"/>
                      <a:t>
</a:t>
                    </a:r>
                    <a:fld id="{EF8245D4-18AB-46AA-A8FD-BA3684173706}" type="PERCENTAGE">
                      <a:rPr lang="en-US" sz="4400" baseline="0"/>
                      <a:pPr>
                        <a:defRPr/>
                      </a:pPr>
                      <a:t>[PERCENTAGE]</a:t>
                    </a:fld>
                    <a:endParaRPr lang="en-US" sz="900" baseline="0" dirty="0"/>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layout>
                    <c:manualLayout>
                      <c:w val="0.19"/>
                      <c:h val="0.29602687838349645"/>
                    </c:manualLayout>
                  </c15:layout>
                  <c15:dlblFieldTable/>
                  <c15:showDataLabelsRange val="0"/>
                </c:ext>
                <c:ext xmlns:c16="http://schemas.microsoft.com/office/drawing/2014/chart" uri="{C3380CC4-5D6E-409C-BE32-E72D297353CC}">
                  <c16:uniqueId val="{00000001-3F6B-4421-A172-C5E6FD2DD877}"/>
                </c:ext>
              </c:extLst>
            </c:dLbl>
            <c:dLbl>
              <c:idx val="1"/>
              <c:layout>
                <c:manualLayout>
                  <c:x val="-0.19018952572788866"/>
                  <c:y val="-0.13141173536334694"/>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accent1"/>
                        </a:solidFill>
                        <a:latin typeface="+mn-lt"/>
                        <a:ea typeface="+mn-ea"/>
                        <a:cs typeface="+mn-cs"/>
                      </a:defRPr>
                    </a:pPr>
                    <a:fld id="{2D22B2B7-B392-4380-951B-EE4E6FF31547}" type="CATEGORYNAME">
                      <a:rPr lang="en-US" sz="2000"/>
                      <a:pPr>
                        <a:defRPr/>
                      </a:pPr>
                      <a:t>[CATEGORY NAME]</a:t>
                    </a:fld>
                    <a:r>
                      <a:rPr lang="en-US" sz="2000" baseline="0" dirty="0"/>
                      <a:t>
</a:t>
                    </a:r>
                    <a:fld id="{73A3F6B8-6233-4CBF-AE64-09BCA74EA6B1}" type="PERCENTAGE">
                      <a:rPr lang="en-US" sz="2000" baseline="0"/>
                      <a:pPr>
                        <a:defRPr/>
                      </a:pPr>
                      <a:t>[PERCENTAGE]</a:t>
                    </a:fld>
                    <a:endParaRPr lang="en-US" sz="2000" baseline="0" dirty="0"/>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1010335917312661"/>
                      <c:h val="0.1377436509657623"/>
                    </c:manualLayout>
                  </c15:layout>
                  <c15:dlblFieldTable/>
                  <c15:showDataLabelsRange val="0"/>
                </c:ext>
                <c:ext xmlns:c16="http://schemas.microsoft.com/office/drawing/2014/chart" uri="{C3380CC4-5D6E-409C-BE32-E72D297353CC}">
                  <c16:uniqueId val="{00000003-3F6B-4421-A172-C5E6FD2DD877}"/>
                </c:ext>
              </c:extLst>
            </c:dLbl>
            <c:dLbl>
              <c:idx val="2"/>
              <c:layout>
                <c:manualLayout>
                  <c:x val="1.5558505768174326E-2"/>
                  <c:y val="-8.7730110015274074E-2"/>
                </c:manualLayout>
              </c:layout>
              <c:tx>
                <c:rich>
                  <a:bodyPr/>
                  <a:lstStyle/>
                  <a:p>
                    <a:fld id="{24056F15-0920-4192-89E3-03534E2D22B0}" type="CATEGORYNAME">
                      <a:rPr lang="en-US" sz="2000"/>
                      <a:pPr/>
                      <a:t>[CATEGORY NAME]</a:t>
                    </a:fld>
                    <a:r>
                      <a:rPr lang="en-US" sz="2000" baseline="0" dirty="0"/>
                      <a:t>
</a:t>
                    </a:r>
                    <a:fld id="{37F3D8A5-2864-4584-94C5-C80C63ECEEB2}" type="PERCENTAGE">
                      <a:rPr lang="en-US" sz="2000" baseline="0"/>
                      <a:pPr/>
                      <a:t>[PERCENTAGE]</a:t>
                    </a:fld>
                    <a:endParaRPr lang="en-US" sz="2000" baseline="0" dirty="0"/>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3F6B-4421-A172-C5E6FD2DD877}"/>
                </c:ext>
              </c:extLst>
            </c:dLbl>
            <c:dLbl>
              <c:idx val="3"/>
              <c:layout>
                <c:manualLayout>
                  <c:x val="0.20639148304136407"/>
                  <c:y val="-6.8255627925472129E-2"/>
                </c:manualLayout>
              </c:layout>
              <c:tx>
                <c:rich>
                  <a:bodyPr/>
                  <a:lstStyle/>
                  <a:p>
                    <a:fld id="{BF1AABBD-0606-4823-B36D-1F7895396E03}" type="CATEGORYNAME">
                      <a:rPr lang="en-US" sz="2000"/>
                      <a:pPr/>
                      <a:t>[CATEGORY NAME]</a:t>
                    </a:fld>
                    <a:r>
                      <a:rPr lang="en-US" sz="2000" baseline="0" dirty="0"/>
                      <a:t>
</a:t>
                    </a:r>
                    <a:fld id="{29275A43-A400-4C3C-B7F8-521763B18B7C}" type="PERCENTAGE">
                      <a:rPr lang="en-US" sz="2000" baseline="0"/>
                      <a:pPr/>
                      <a:t>[PERCENTAGE]</a:t>
                    </a:fld>
                    <a:endParaRPr lang="en-US" sz="2000" baseline="0" dirty="0"/>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3F6B-4421-A172-C5E6FD2DD877}"/>
                </c:ext>
              </c:extLst>
            </c:dLbl>
            <c:dLbl>
              <c:idx val="4"/>
              <c:tx>
                <c:rich>
                  <a:bodyPr/>
                  <a:lstStyle/>
                  <a:p>
                    <a:fld id="{D47B9489-28D1-4201-ABC2-9424E3ABFA5F}" type="CATEGORYNAME">
                      <a:rPr lang="en-US" sz="4800"/>
                      <a:pPr/>
                      <a:t>[CATEGORY NAME]</a:t>
                    </a:fld>
                    <a:r>
                      <a:rPr lang="en-US" sz="4800" baseline="0" dirty="0"/>
                      <a:t>
</a:t>
                    </a:r>
                    <a:fld id="{A47022FD-9AAC-4A8B-9908-AE075F9F37D3}" type="PERCENTAGE">
                      <a:rPr lang="en-US" sz="4800" baseline="0"/>
                      <a:pPr/>
                      <a:t>[PERCENTAGE]</a:t>
                    </a:fld>
                    <a:endParaRPr lang="en-US" sz="4800" baseline="0" dirty="0"/>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3F6B-4421-A172-C5E6FD2DD877}"/>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accent1">
                      <a:lumMod val="60000"/>
                      <a:lumOff val="40000"/>
                    </a:schemeClr>
                  </a:solidFill>
                </a:ln>
                <a:effectLst/>
              </c:spPr>
            </c:leaderLines>
            <c:extLst>
              <c:ext xmlns:c15="http://schemas.microsoft.com/office/drawing/2012/chart" uri="{CE6537A1-D6FC-4f65-9D91-7224C49458BB}"/>
            </c:extLst>
          </c:dLbls>
          <c:cat>
            <c:strRef>
              <c:f>Cleaned!$A$2:$A$6</c:f>
              <c:strCache>
                <c:ptCount val="5"/>
                <c:pt idx="0">
                  <c:v>Animals</c:v>
                </c:pt>
                <c:pt idx="1">
                  <c:v>science</c:v>
                </c:pt>
                <c:pt idx="2">
                  <c:v>healthy eating</c:v>
                </c:pt>
                <c:pt idx="3">
                  <c:v>technology</c:v>
                </c:pt>
                <c:pt idx="4">
                  <c:v>food</c:v>
                </c:pt>
              </c:strCache>
            </c:strRef>
          </c:cat>
          <c:val>
            <c:numRef>
              <c:f>Cleaned!$B$2:$B$6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3F6B-4421-A172-C5E6FD2DD877}"/>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Cleaned!$A$2:$A$6</cx:f>
        <cx:lvl ptCount="5">
          <cx:pt idx="0">Animals</cx:pt>
          <cx:pt idx="1">science</cx:pt>
          <cx:pt idx="2">healthy eating</cx:pt>
          <cx:pt idx="3">technology</cx:pt>
          <cx:pt idx="4">food</cx:pt>
        </cx:lvl>
      </cx:strDim>
      <cx:numDim type="val">
        <cx:f>Cleaned!$B$2:$B$6</cx:f>
        <cx:lvl ptCount="5" formatCode="General">
          <cx:pt idx="0">74965</cx:pt>
          <cx:pt idx="1">71168</cx:pt>
          <cx:pt idx="2">69339</cx:pt>
          <cx:pt idx="3">68738</cx:pt>
          <cx:pt idx="4">66676</cx:pt>
        </cx:lvl>
      </cx:numDim>
    </cx:data>
  </cx:chartData>
  <cx:chart>
    <cx:title pos="t" align="ctr" overlay="0"/>
    <cx:plotArea>
      <cx:plotAreaRegion>
        <cx:series layoutId="funnel" uniqueId="{F35CE11E-B855-4978-AFA0-8B295B0A08BD}">
          <cx:tx>
            <cx:txData>
              <cx:f>Cleaned!$B$1</cx:f>
              <cx:v>Aggregate Score</cx:v>
            </cx:txData>
          </cx:tx>
          <cx:spPr>
            <a:effectLst>
              <a:glow rad="127000">
                <a:srgbClr val="00B0F0"/>
              </a:glow>
              <a:softEdge rad="0"/>
            </a:effectLst>
          </cx:spPr>
          <cx:dataLabels>
            <cx:visibility seriesName="0" categoryName="0" value="1"/>
          </cx:dataLabels>
          <cx:dataId val="0"/>
        </cx:series>
      </cx:plotAreaRegion>
      <cx:axis id="0">
        <cx:catScaling gapWidth="0.5"/>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427">
  <cs:axisTitle>
    <cs:lnRef idx="0"/>
    <cs:fillRef idx="0"/>
    <cs:effectRef idx="0"/>
    <cs:fontRef idx="minor">
      <a:schemeClr val="lt1">
        <a:lumMod val="95000"/>
      </a:schemeClr>
    </cs:fontRef>
    <cs:defRPr sz="1197"/>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cs:chartArea>
  <cs:dataLabel>
    <cs:lnRef idx="0"/>
    <cs:fillRef idx="0"/>
    <cs:effectRef idx="0"/>
    <cs:fontRef idx="minor">
      <a:schemeClr val="lt1">
        <a:lumMod val="9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1197"/>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1197"/>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2128"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1197"/>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1197"/>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0">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styleClr val="0"/>
    </cs:lnRef>
    <cs:fillRef idx="0"/>
    <cs:effectRef idx="0"/>
    <cs:fontRef idx="minor">
      <cs:styleClr val="0"/>
    </cs:fontRef>
    <cs:defRPr sz="900" b="1" kern="1200"/>
  </cs:dataLabel>
  <cs:dataLabelCallout>
    <cs:lnRef idx="0">
      <cs:styleClr val="0"/>
    </cs:lnRef>
    <cs:fillRef idx="0"/>
    <cs:effectRef idx="0"/>
    <cs:fontRef idx="minor">
      <cs:styleClr val="0"/>
    </cs:fontRef>
    <cs:spPr>
      <a:solidFill>
        <a:schemeClr val="lt1"/>
      </a:solidFill>
      <a:ln>
        <a:solidFill>
          <a:schemeClr val="phClr"/>
        </a:solidFill>
      </a:ln>
    </cs:spPr>
    <cs:defRPr sz="900"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3-04-07T20:40:38.845"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microsoft.com/office/2014/relationships/chartEx" Target="../charts/chartEx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1.png"/><Relationship Id="rId7" Type="http://schemas.openxmlformats.org/officeDocument/2006/relationships/image" Target="../media/image4.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3.jpe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67586" y="2005583"/>
            <a:ext cx="11342283" cy="6275832"/>
          </a:xfrm>
          <a:prstGeom prst="rect">
            <a:avLst/>
          </a:prstGeom>
          <a:solidFill>
            <a:schemeClr val="bg1"/>
          </a:solidFill>
        </p:spPr>
        <p:txBody>
          <a:bodyPr/>
          <a:lstStyle/>
          <a:p>
            <a:pPr algn="ctr"/>
            <a:r>
              <a:rPr lang="en-US" sz="2400" dirty="0"/>
              <a:t>social buzz is a fast growing technology </a:t>
            </a:r>
            <a:r>
              <a:rPr lang="en-US" sz="2400" dirty="0" err="1"/>
              <a:t>uniciorn</a:t>
            </a:r>
            <a:r>
              <a:rPr lang="en-US" sz="2400" dirty="0"/>
              <a:t> </a:t>
            </a:r>
          </a:p>
          <a:p>
            <a:pPr algn="ctr"/>
            <a:r>
              <a:rPr lang="en-US" sz="2400" dirty="0"/>
              <a:t>That need to adapt quickly to its global scale</a:t>
            </a:r>
          </a:p>
          <a:p>
            <a:pPr algn="ctr"/>
            <a:r>
              <a:rPr lang="en-US" sz="2400" dirty="0"/>
              <a:t>Accenture has begun a 3 month POC focusing on</a:t>
            </a:r>
          </a:p>
          <a:p>
            <a:pPr algn="ctr"/>
            <a:r>
              <a:rPr lang="en-US" sz="2400" dirty="0"/>
              <a:t> these task:</a:t>
            </a:r>
          </a:p>
          <a:p>
            <a:pPr marL="342900" indent="-342900" algn="ctr">
              <a:buFont typeface="Arial" panose="020B0604020202020204" pitchFamily="34" charset="0"/>
              <a:buChar char="•"/>
            </a:pPr>
            <a:r>
              <a:rPr lang="en-US" sz="2400" dirty="0"/>
              <a:t>An audit of social buzz big data practice </a:t>
            </a:r>
          </a:p>
          <a:p>
            <a:pPr marL="342900" indent="-342900" algn="ctr">
              <a:buFont typeface="Arial" panose="020B0604020202020204" pitchFamily="34" charset="0"/>
              <a:buChar char="•"/>
            </a:pPr>
            <a:r>
              <a:rPr lang="en-US" sz="2400" dirty="0"/>
              <a:t>Recommendation for a </a:t>
            </a:r>
            <a:r>
              <a:rPr lang="en-US" sz="2400" dirty="0" err="1"/>
              <a:t>succesfull</a:t>
            </a:r>
            <a:r>
              <a:rPr lang="en-US" sz="2400" dirty="0"/>
              <a:t> IPO</a:t>
            </a:r>
          </a:p>
          <a:p>
            <a:pPr marL="342900" indent="-342900" algn="ctr">
              <a:buFont typeface="Arial" panose="020B0604020202020204" pitchFamily="34" charset="0"/>
              <a:buChar char="•"/>
            </a:pPr>
            <a:r>
              <a:rPr lang="en-US" sz="2400" dirty="0"/>
              <a:t>                            Analysis to find Social buzz top 5 most popular </a:t>
            </a:r>
          </a:p>
          <a:p>
            <a:pPr algn="ctr"/>
            <a:r>
              <a:rPr lang="en-US" sz="2400" dirty="0" err="1"/>
              <a:t>Categoriesof</a:t>
            </a:r>
            <a:r>
              <a:rPr lang="en-US" sz="2400" dirty="0"/>
              <a:t> content</a:t>
            </a:r>
          </a:p>
          <a:p>
            <a:pPr algn="ctr"/>
            <a:r>
              <a:rPr lang="en-US" sz="2400" dirty="0"/>
              <a:t> </a:t>
            </a:r>
            <a:endParaRPr lang="en-IN" sz="2400"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7" y="1909667"/>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C84DC13D-6843-C76F-7DA2-435ACFB9A1D0}"/>
              </a:ext>
            </a:extLst>
          </p:cNvPr>
          <p:cNvSpPr txBox="1"/>
          <p:nvPr/>
        </p:nvSpPr>
        <p:spPr>
          <a:xfrm flipH="1">
            <a:off x="4520916" y="1372359"/>
            <a:ext cx="6525084" cy="584775"/>
          </a:xfrm>
          <a:prstGeom prst="rect">
            <a:avLst/>
          </a:prstGeom>
          <a:noFill/>
        </p:spPr>
        <p:txBody>
          <a:bodyPr wrap="square" rtlCol="0">
            <a:spAutoFit/>
          </a:bodyPr>
          <a:lstStyle/>
          <a:p>
            <a:r>
              <a:rPr lang="en-US" sz="3200" dirty="0"/>
              <a:t>Data Understanding</a:t>
            </a:r>
            <a:endParaRPr lang="en-IN" sz="3200" dirty="0"/>
          </a:p>
        </p:txBody>
      </p:sp>
      <p:sp>
        <p:nvSpPr>
          <p:cNvPr id="40" name="TextBox 39">
            <a:extLst>
              <a:ext uri="{FF2B5EF4-FFF2-40B4-BE49-F238E27FC236}">
                <a16:creationId xmlns:a16="http://schemas.microsoft.com/office/drawing/2014/main" id="{ED7A6052-130C-78BF-00EE-2F449D10F96E}"/>
              </a:ext>
            </a:extLst>
          </p:cNvPr>
          <p:cNvSpPr txBox="1"/>
          <p:nvPr/>
        </p:nvSpPr>
        <p:spPr>
          <a:xfrm flipH="1">
            <a:off x="6151349" y="2809140"/>
            <a:ext cx="5501655" cy="523220"/>
          </a:xfrm>
          <a:prstGeom prst="rect">
            <a:avLst/>
          </a:prstGeom>
          <a:noFill/>
        </p:spPr>
        <p:txBody>
          <a:bodyPr wrap="square" rtlCol="0">
            <a:spAutoFit/>
          </a:bodyPr>
          <a:lstStyle/>
          <a:p>
            <a:r>
              <a:rPr lang="en-US" sz="2800" dirty="0"/>
              <a:t>Data Cleaning</a:t>
            </a:r>
            <a:endParaRPr lang="en-IN" sz="2800" dirty="0"/>
          </a:p>
        </p:txBody>
      </p:sp>
      <p:sp>
        <p:nvSpPr>
          <p:cNvPr id="41" name="TextBox 40">
            <a:extLst>
              <a:ext uri="{FF2B5EF4-FFF2-40B4-BE49-F238E27FC236}">
                <a16:creationId xmlns:a16="http://schemas.microsoft.com/office/drawing/2014/main" id="{863B289C-BC54-7228-437B-043C7FA3C642}"/>
              </a:ext>
            </a:extLst>
          </p:cNvPr>
          <p:cNvSpPr txBox="1"/>
          <p:nvPr/>
        </p:nvSpPr>
        <p:spPr>
          <a:xfrm flipH="1">
            <a:off x="8527296" y="4421228"/>
            <a:ext cx="6746202" cy="584775"/>
          </a:xfrm>
          <a:prstGeom prst="rect">
            <a:avLst/>
          </a:prstGeom>
          <a:noFill/>
        </p:spPr>
        <p:txBody>
          <a:bodyPr wrap="square" rtlCol="0">
            <a:spAutoFit/>
          </a:bodyPr>
          <a:lstStyle/>
          <a:p>
            <a:r>
              <a:rPr lang="en-US" sz="3200" dirty="0"/>
              <a:t>Data modelling</a:t>
            </a:r>
            <a:endParaRPr lang="en-IN" sz="3200" dirty="0"/>
          </a:p>
        </p:txBody>
      </p:sp>
      <p:sp>
        <p:nvSpPr>
          <p:cNvPr id="42" name="TextBox 41">
            <a:extLst>
              <a:ext uri="{FF2B5EF4-FFF2-40B4-BE49-F238E27FC236}">
                <a16:creationId xmlns:a16="http://schemas.microsoft.com/office/drawing/2014/main" id="{EBE4E008-8F3A-E816-8513-3A5CF8CA4A10}"/>
              </a:ext>
            </a:extLst>
          </p:cNvPr>
          <p:cNvSpPr txBox="1"/>
          <p:nvPr/>
        </p:nvSpPr>
        <p:spPr>
          <a:xfrm rot="10800000" flipV="1">
            <a:off x="9674300" y="5843423"/>
            <a:ext cx="8385099" cy="523220"/>
          </a:xfrm>
          <a:prstGeom prst="rect">
            <a:avLst/>
          </a:prstGeom>
          <a:noFill/>
        </p:spPr>
        <p:txBody>
          <a:bodyPr wrap="square" rtlCol="0">
            <a:spAutoFit/>
          </a:bodyPr>
          <a:lstStyle/>
          <a:p>
            <a:r>
              <a:rPr lang="en-US" sz="2800" dirty="0"/>
              <a:t>Data Analysis</a:t>
            </a:r>
            <a:endParaRPr lang="en-IN" sz="2800" dirty="0"/>
          </a:p>
        </p:txBody>
      </p:sp>
      <p:sp>
        <p:nvSpPr>
          <p:cNvPr id="43" name="TextBox 42">
            <a:extLst>
              <a:ext uri="{FF2B5EF4-FFF2-40B4-BE49-F238E27FC236}">
                <a16:creationId xmlns:a16="http://schemas.microsoft.com/office/drawing/2014/main" id="{B5466C22-5E17-A8AF-107B-D909A916CC2D}"/>
              </a:ext>
            </a:extLst>
          </p:cNvPr>
          <p:cNvSpPr txBox="1"/>
          <p:nvPr/>
        </p:nvSpPr>
        <p:spPr>
          <a:xfrm>
            <a:off x="11828206" y="8145054"/>
            <a:ext cx="5646709" cy="1077218"/>
          </a:xfrm>
          <a:prstGeom prst="rect">
            <a:avLst/>
          </a:prstGeom>
          <a:noFill/>
        </p:spPr>
        <p:txBody>
          <a:bodyPr wrap="square" rtlCol="0">
            <a:spAutoFit/>
          </a:bodyPr>
          <a:lstStyle/>
          <a:p>
            <a:r>
              <a:rPr lang="en-US" sz="3200" i="1" dirty="0"/>
              <a:t>Insights</a:t>
            </a:r>
          </a:p>
          <a:p>
            <a:endParaRPr lang="en-IN" sz="32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34B42756-F468-B81A-78F4-61A022D09FF2}"/>
              </a:ext>
            </a:extLst>
          </p:cNvPr>
          <p:cNvSpPr txBox="1"/>
          <p:nvPr/>
        </p:nvSpPr>
        <p:spPr>
          <a:xfrm>
            <a:off x="909274" y="2781300"/>
            <a:ext cx="4636129" cy="2062103"/>
          </a:xfrm>
          <a:prstGeom prst="rect">
            <a:avLst/>
          </a:prstGeom>
          <a:noFill/>
        </p:spPr>
        <p:txBody>
          <a:bodyPr wrap="square" rtlCol="0">
            <a:spAutoFit/>
          </a:bodyPr>
          <a:lstStyle/>
          <a:p>
            <a:pPr algn="ctr"/>
            <a:r>
              <a:rPr lang="en-US" sz="8800" dirty="0"/>
              <a:t>16</a:t>
            </a:r>
          </a:p>
          <a:p>
            <a:pPr algn="ctr"/>
            <a:r>
              <a:rPr lang="en-US" sz="4000" dirty="0"/>
              <a:t>Unique categories</a:t>
            </a:r>
            <a:endParaRPr lang="en-IN" sz="4000" dirty="0"/>
          </a:p>
        </p:txBody>
      </p:sp>
      <p:sp>
        <p:nvSpPr>
          <p:cNvPr id="15" name="TextBox 14">
            <a:extLst>
              <a:ext uri="{FF2B5EF4-FFF2-40B4-BE49-F238E27FC236}">
                <a16:creationId xmlns:a16="http://schemas.microsoft.com/office/drawing/2014/main" id="{250E76AE-31B7-F0F5-D916-60BF909A0357}"/>
              </a:ext>
            </a:extLst>
          </p:cNvPr>
          <p:cNvSpPr txBox="1"/>
          <p:nvPr/>
        </p:nvSpPr>
        <p:spPr>
          <a:xfrm>
            <a:off x="6978774" y="3365812"/>
            <a:ext cx="3624417" cy="2492990"/>
          </a:xfrm>
          <a:prstGeom prst="rect">
            <a:avLst/>
          </a:prstGeom>
          <a:noFill/>
        </p:spPr>
        <p:txBody>
          <a:bodyPr wrap="square" rtlCol="0">
            <a:spAutoFit/>
          </a:bodyPr>
          <a:lstStyle/>
          <a:p>
            <a:pPr algn="ctr"/>
            <a:r>
              <a:rPr lang="en-US" sz="6000" dirty="0"/>
              <a:t>1897</a:t>
            </a:r>
          </a:p>
          <a:p>
            <a:pPr algn="ctr"/>
            <a:r>
              <a:rPr lang="en-US" sz="4800" dirty="0"/>
              <a:t>Reactions to “Animal”</a:t>
            </a:r>
            <a:endParaRPr lang="en-IN" sz="4400" dirty="0"/>
          </a:p>
        </p:txBody>
      </p:sp>
      <p:sp>
        <p:nvSpPr>
          <p:cNvPr id="16" name="TextBox 15">
            <a:extLst>
              <a:ext uri="{FF2B5EF4-FFF2-40B4-BE49-F238E27FC236}">
                <a16:creationId xmlns:a16="http://schemas.microsoft.com/office/drawing/2014/main" id="{446B4AF6-9F9A-56AC-4530-1084825001D9}"/>
              </a:ext>
            </a:extLst>
          </p:cNvPr>
          <p:cNvSpPr txBox="1"/>
          <p:nvPr/>
        </p:nvSpPr>
        <p:spPr>
          <a:xfrm>
            <a:off x="12268200" y="3640474"/>
            <a:ext cx="3374361" cy="2616101"/>
          </a:xfrm>
          <a:prstGeom prst="rect">
            <a:avLst/>
          </a:prstGeom>
          <a:noFill/>
        </p:spPr>
        <p:txBody>
          <a:bodyPr wrap="square" rtlCol="0">
            <a:spAutoFit/>
          </a:bodyPr>
          <a:lstStyle/>
          <a:p>
            <a:pPr algn="ctr"/>
            <a:r>
              <a:rPr lang="en-US" sz="4000" b="1" dirty="0"/>
              <a:t>JANUARY</a:t>
            </a:r>
          </a:p>
          <a:p>
            <a:pPr algn="ctr"/>
            <a:endParaRPr lang="en-US" sz="4000" b="1" dirty="0"/>
          </a:p>
          <a:p>
            <a:pPr algn="ctr"/>
            <a:r>
              <a:rPr lang="en-US" sz="2800" dirty="0"/>
              <a:t>MONTH WITH</a:t>
            </a:r>
          </a:p>
          <a:p>
            <a:pPr algn="ctr"/>
            <a:r>
              <a:rPr lang="en-US" sz="2800" dirty="0"/>
              <a:t>Most post </a:t>
            </a:r>
          </a:p>
          <a:p>
            <a:pPr algn="ct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mc:AlternateContent xmlns:mc="http://schemas.openxmlformats.org/markup-compatibility/2006" xmlns:cx2="http://schemas.microsoft.com/office/drawing/2015/10/21/chartex">
        <mc:Choice Requires="cx2">
          <p:graphicFrame>
            <p:nvGraphicFramePr>
              <p:cNvPr id="27" name="Chart 26">
                <a:extLst>
                  <a:ext uri="{FF2B5EF4-FFF2-40B4-BE49-F238E27FC236}">
                    <a16:creationId xmlns:a16="http://schemas.microsoft.com/office/drawing/2014/main" id="{C9E36696-DCD0-048C-26A8-35A805508B98}"/>
                  </a:ext>
                </a:extLst>
              </p:cNvPr>
              <p:cNvGraphicFramePr/>
              <p:nvPr>
                <p:extLst>
                  <p:ext uri="{D42A27DB-BD31-4B8C-83A1-F6EECF244321}">
                    <p14:modId xmlns:p14="http://schemas.microsoft.com/office/powerpoint/2010/main" val="4214241926"/>
                  </p:ext>
                </p:extLst>
              </p:nvPr>
            </p:nvGraphicFramePr>
            <p:xfrm>
              <a:off x="3470933" y="1735402"/>
              <a:ext cx="13253603" cy="6316102"/>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27" name="Chart 26">
                <a:extLst>
                  <a:ext uri="{FF2B5EF4-FFF2-40B4-BE49-F238E27FC236}">
                    <a16:creationId xmlns:a16="http://schemas.microsoft.com/office/drawing/2014/main" id="{C9E36696-DCD0-048C-26A8-35A805508B98}"/>
                  </a:ext>
                </a:extLst>
              </p:cNvPr>
              <p:cNvPicPr>
                <a:picLocks noGrp="1" noRot="1" noChangeAspect="1" noMove="1" noResize="1" noEditPoints="1" noAdjustHandles="1" noChangeArrowheads="1" noChangeShapeType="1"/>
              </p:cNvPicPr>
              <p:nvPr/>
            </p:nvPicPr>
            <p:blipFill>
              <a:blip r:embed="rId8"/>
              <a:stretch>
                <a:fillRect/>
              </a:stretch>
            </p:blipFill>
            <p:spPr>
              <a:xfrm>
                <a:off x="3470933" y="1735402"/>
                <a:ext cx="13253603" cy="6316102"/>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8DB7F7E5-A28A-B858-F7FF-ECAF62244551}"/>
              </a:ext>
            </a:extLst>
          </p:cNvPr>
          <p:cNvGraphicFramePr>
            <a:graphicFrameLocks/>
          </p:cNvGraphicFramePr>
          <p:nvPr>
            <p:extLst>
              <p:ext uri="{D42A27DB-BD31-4B8C-83A1-F6EECF244321}">
                <p14:modId xmlns:p14="http://schemas.microsoft.com/office/powerpoint/2010/main" val="2676136832"/>
              </p:ext>
            </p:extLst>
          </p:nvPr>
        </p:nvGraphicFramePr>
        <p:xfrm>
          <a:off x="3962400" y="1231451"/>
          <a:ext cx="9829800" cy="68200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962572"/>
            </a:xfrm>
            <a:prstGeom prst="rect">
              <a:avLst/>
            </a:prstGeom>
          </p:spPr>
          <p:txBody>
            <a:bodyPr lIns="0" tIns="0" rIns="0" bIns="0" rtlCol="0" anchor="t">
              <a:spAutoFit/>
            </a:bodyPr>
            <a:lstStyle/>
            <a:p>
              <a:pPr>
                <a:lnSpc>
                  <a:spcPts val="2940"/>
                </a:lnSpc>
              </a:pPr>
              <a:r>
                <a:rPr lang="en-US" sz="2100" spc="-21" dirty="0">
                  <a:solidFill>
                    <a:srgbClr val="000000"/>
                  </a:solidFill>
                  <a:latin typeface="Graphik Regular" panose="020B0503030202060203" pitchFamily="34" charset="0"/>
                </a:rPr>
                <a:t>Animal is the most popular categories of content , it show that people enjoying watching animals content </a:t>
              </a: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1917520"/>
            <a:chOff x="0" y="-47625"/>
            <a:chExt cx="7569956" cy="2556695"/>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1817080"/>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NEXT STEP</a:t>
              </a:r>
            </a:p>
            <a:p>
              <a:pPr>
                <a:lnSpc>
                  <a:spcPts val="2660"/>
                </a:lnSpc>
              </a:pPr>
              <a:r>
                <a:rPr lang="en-US" sz="1900" spc="-19" dirty="0">
                  <a:solidFill>
                    <a:srgbClr val="000000"/>
                  </a:solidFill>
                  <a:latin typeface="Graphik Regular" panose="020B0503030202060203" pitchFamily="34" charset="0"/>
                </a:rPr>
                <a:t>Lets take this analysis to net level and real time understanding of your business , we will show </a:t>
              </a:r>
              <a:r>
                <a:rPr lang="en-US" sz="1900" spc="-19" dirty="0" err="1">
                  <a:solidFill>
                    <a:srgbClr val="000000"/>
                  </a:solidFill>
                  <a:latin typeface="Graphik Regular" panose="020B0503030202060203" pitchFamily="34" charset="0"/>
                </a:rPr>
                <a:t>youhow</a:t>
              </a:r>
              <a:r>
                <a:rPr lang="en-US" sz="1900" spc="-19" dirty="0">
                  <a:solidFill>
                    <a:srgbClr val="000000"/>
                  </a:solidFill>
                  <a:latin typeface="Graphik Regular" panose="020B0503030202060203" pitchFamily="34" charset="0"/>
                </a:rPr>
                <a:t> to do this </a:t>
              </a: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565772BA-6544-79D4-4D2D-50B568ECD572}"/>
              </a:ext>
            </a:extLst>
          </p:cNvPr>
          <p:cNvSpPr txBox="1"/>
          <p:nvPr/>
        </p:nvSpPr>
        <p:spPr>
          <a:xfrm>
            <a:off x="11125201" y="4298334"/>
            <a:ext cx="7010400" cy="2308324"/>
          </a:xfrm>
          <a:prstGeom prst="rect">
            <a:avLst/>
          </a:prstGeom>
          <a:noFill/>
        </p:spPr>
        <p:txBody>
          <a:bodyPr wrap="square" rtlCol="0">
            <a:spAutoFit/>
          </a:bodyPr>
          <a:lstStyle/>
          <a:p>
            <a:r>
              <a:rPr lang="en-US" b="0" i="0" dirty="0">
                <a:solidFill>
                  <a:srgbClr val="374151"/>
                </a:solidFill>
                <a:effectLst/>
                <a:latin typeface="Söhne"/>
              </a:rPr>
              <a:t>One key insight from our data is that food is a prevalent theme within the top 5 categories, with "Healthy Eating" ranking the highest. This information can be leveraged to target a specific audience within our user base. For instance, we can collaborate with healthy eating brands to launch a campaign that promotes healthy eating habits and improves user engagement. This approach would enable us to tap into the growing interest in wellness and healthy lifestyles among our users and position our platform as a valuable resource for health-conscious individuals.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280</Words>
  <Application>Microsoft Office PowerPoint</Application>
  <PresentationFormat>Custom</PresentationFormat>
  <Paragraphs>67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Clear Sans Regular Bold</vt:lpstr>
      <vt:lpstr>Graphik Regular</vt:lpstr>
      <vt:lpstr>Söhne</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shivam sharma</cp:lastModifiedBy>
  <cp:revision>11</cp:revision>
  <dcterms:created xsi:type="dcterms:W3CDTF">2006-08-16T00:00:00Z</dcterms:created>
  <dcterms:modified xsi:type="dcterms:W3CDTF">2023-05-06T05:20:11Z</dcterms:modified>
  <dc:identifier>DAEhDyfaYKE</dc:identifier>
</cp:coreProperties>
</file>