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73" r:id="rId5"/>
    <p:sldId id="384" r:id="rId6"/>
    <p:sldId id="385" r:id="rId7"/>
    <p:sldId id="386" r:id="rId8"/>
    <p:sldId id="387" r:id="rId9"/>
    <p:sldId id="388" r:id="rId10"/>
    <p:sldId id="395" r:id="rId11"/>
    <p:sldId id="391" r:id="rId12"/>
    <p:sldId id="389" r:id="rId13"/>
    <p:sldId id="390" r:id="rId14"/>
    <p:sldId id="393" r:id="rId15"/>
    <p:sldId id="39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80" d="100"/>
          <a:sy n="80" d="100"/>
        </p:scale>
        <p:origin x="58" y="173"/>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12/3/2024</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61F36-EE9F-F797-7860-D407134C65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45CE6E-1E53-EB93-33A4-4ADE35F288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5BEDAF-1766-DB98-BADE-58B0DD98DDB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F076CF5-2FD0-8EF8-23DD-3E56A590A695}"/>
              </a:ext>
            </a:extLst>
          </p:cNvPr>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762037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7336A-2651-8CC1-BE5D-0CE5ACFDF9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48DF4F-AF39-FE23-A55E-E0BD016C50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C0DE9A-C32E-F6AE-E66C-1D06A625E6A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32875F4-9D78-E2AC-265B-7D3779E99E71}"/>
              </a:ext>
            </a:extLst>
          </p:cNvPr>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532579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4ABB15-32B8-A58D-B8D3-BCE784FD40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277329-C1D8-1078-D923-8A56641B6B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D68D40-3397-A12D-D068-AFCB2F7E54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EECC48F-5E01-FA10-3423-BD8D56810E73}"/>
              </a:ext>
            </a:extLst>
          </p:cNvPr>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1958444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15F251-985E-DEE6-7F5A-85E520F304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95FCEB-E936-C32C-41AA-FA491C4433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99B519-BE95-FBB7-E9E3-1B20237855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F57DE3-DA03-66FF-2182-5965B6C5D086}"/>
              </a:ext>
            </a:extLst>
          </p:cNvPr>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898614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4516A-3ECE-7E7C-1AF3-48D1228AD8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FB71DB-DE16-DFAA-AACB-F815B208CF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5FEB84-F119-3B78-D297-42E4303FC15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BE4D7A5-962B-D0D3-AD7B-E0D8343026CF}"/>
              </a:ext>
            </a:extLst>
          </p:cNvPr>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344628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732DD-E902-3A10-0FF2-084ED5CD36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EC94EE-8322-B944-81E2-CB96333933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2902D0-3E7E-5705-8CB8-81F55E6EDFE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3F7566D-1F9F-2BCC-42B8-BFDC00E327A6}"/>
              </a:ext>
            </a:extLst>
          </p:cNvPr>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1782261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030B5E-0270-CB97-A73D-EF68C7D2B3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6DCC5D-5425-7608-9EC3-FA4BA919ED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52F92F-0FB2-EE9B-57B8-F31C1F04AB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66A6767-29F2-C424-5A09-59C8A4969472}"/>
              </a:ext>
            </a:extLst>
          </p:cNvPr>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4140472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48FA67-BF6E-9468-9143-C364C0EDCD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33E5D7-CBF9-BA59-839C-06F246579A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373F41-A20C-90BC-FCC5-FEF08847D9B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DFF817B-B058-3CD2-147A-E549D9063E40}"/>
              </a:ext>
            </a:extLst>
          </p:cNvPr>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490476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57989-E491-CB46-AFBF-B0A31FE676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80A2D0-ACEC-F050-3473-F2A89747BD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7479DD-CC3F-B77F-8AF6-355BB13CA6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F50F24A-FB47-E368-0A2B-C2994C6D0042}"/>
              </a:ext>
            </a:extLst>
          </p:cNvPr>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4193052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D6910-1720-DEDB-6141-139CA5DA3B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321EB7-A67C-AD4B-4AE7-5E98A383AF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5C9924-22B0-5417-0F44-D701400934F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7016E8-4D4B-3C45-1D00-1A7E991326CA}"/>
              </a:ext>
            </a:extLst>
          </p:cNvPr>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2805887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12/3/2024</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12/3/2024</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12/3/2024</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12/3/2024</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12/3/2024</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12/3/2024</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12/3/2024</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12/3/2024</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12/3/2024</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12/3/2024</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12/3/2024</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12/3/2024</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tm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tm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83257FB-80A7-FE67-F27B-5F6BD64543B4}"/>
              </a:ext>
            </a:extLst>
          </p:cNvPr>
          <p:cNvSpPr txBox="1"/>
          <p:nvPr/>
        </p:nvSpPr>
        <p:spPr>
          <a:xfrm>
            <a:off x="-17931" y="4833214"/>
            <a:ext cx="12111319" cy="892552"/>
          </a:xfrm>
          <a:prstGeom prst="rect">
            <a:avLst/>
          </a:prstGeom>
          <a:noFill/>
        </p:spPr>
        <p:txBody>
          <a:bodyPr wrap="square" rtlCol="0">
            <a:spAutoFit/>
          </a:bodyPr>
          <a:lstStyle/>
          <a:p>
            <a:pPr algn="ctr"/>
            <a:r>
              <a:rPr lang="en-IN" sz="2400" b="1" dirty="0">
                <a:latin typeface="Aptos Display" panose="020B0004020202020204" pitchFamily="34" charset="0"/>
              </a:rPr>
              <a:t>SHIVAM SINGH </a:t>
            </a:r>
          </a:p>
          <a:p>
            <a:pPr algn="ctr"/>
            <a:r>
              <a:rPr lang="en-IN" sz="1400" b="1" dirty="0" err="1">
                <a:latin typeface="Aptos Display" panose="020B0004020202020204" pitchFamily="34" charset="0"/>
              </a:rPr>
              <a:t>M.Tech</a:t>
            </a:r>
            <a:r>
              <a:rPr lang="en-IN" sz="1400" b="1" dirty="0">
                <a:latin typeface="Aptos Display" panose="020B0004020202020204" pitchFamily="34" charset="0"/>
              </a:rPr>
              <a:t> (CSA</a:t>
            </a:r>
            <a:r>
              <a:rPr lang="en-IN" sz="1400" dirty="0">
                <a:latin typeface="Aptos Display" panose="020B0004020202020204" pitchFamily="34" charset="0"/>
              </a:rPr>
              <a:t>)</a:t>
            </a:r>
          </a:p>
          <a:p>
            <a:pPr algn="ctr"/>
            <a:r>
              <a:rPr lang="en-IN" sz="1400" b="1" dirty="0">
                <a:latin typeface="Aptos Display" panose="020B0004020202020204" pitchFamily="34" charset="0"/>
              </a:rPr>
              <a:t>Roll No : 242211017</a:t>
            </a:r>
          </a:p>
        </p:txBody>
      </p:sp>
      <p:sp>
        <p:nvSpPr>
          <p:cNvPr id="2" name="TextBox 1">
            <a:extLst>
              <a:ext uri="{FF2B5EF4-FFF2-40B4-BE49-F238E27FC236}">
                <a16:creationId xmlns:a16="http://schemas.microsoft.com/office/drawing/2014/main" id="{410F5FAD-0AC9-CA74-0039-B020AF0C7660}"/>
              </a:ext>
            </a:extLst>
          </p:cNvPr>
          <p:cNvSpPr txBox="1"/>
          <p:nvPr/>
        </p:nvSpPr>
        <p:spPr>
          <a:xfrm>
            <a:off x="109818" y="4155744"/>
            <a:ext cx="12192000" cy="369332"/>
          </a:xfrm>
          <a:prstGeom prst="rect">
            <a:avLst/>
          </a:prstGeom>
          <a:noFill/>
        </p:spPr>
        <p:txBody>
          <a:bodyPr wrap="square" rtlCol="0">
            <a:spAutoFit/>
          </a:bodyPr>
          <a:lstStyle/>
          <a:p>
            <a:pPr algn="ctr"/>
            <a:r>
              <a:rPr lang="en-IN" b="1" dirty="0">
                <a:latin typeface="Constantia" panose="02030602050306030303" pitchFamily="18" charset="0"/>
              </a:rPr>
              <a:t>NATIONAL INSITUTE OF TECHNOLOGY DELHI </a:t>
            </a:r>
          </a:p>
        </p:txBody>
      </p:sp>
      <p:pic>
        <p:nvPicPr>
          <p:cNvPr id="4" name="Picture 3">
            <a:extLst>
              <a:ext uri="{FF2B5EF4-FFF2-40B4-BE49-F238E27FC236}">
                <a16:creationId xmlns:a16="http://schemas.microsoft.com/office/drawing/2014/main" id="{3906679D-CD95-6891-DAC7-02178D60E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3817" y="2716590"/>
            <a:ext cx="1277471" cy="1277471"/>
          </a:xfrm>
          <a:prstGeom prst="rect">
            <a:avLst/>
          </a:prstGeom>
        </p:spPr>
      </p:pic>
      <p:sp>
        <p:nvSpPr>
          <p:cNvPr id="5" name="TextBox 4">
            <a:extLst>
              <a:ext uri="{FF2B5EF4-FFF2-40B4-BE49-F238E27FC236}">
                <a16:creationId xmlns:a16="http://schemas.microsoft.com/office/drawing/2014/main" id="{7C790F12-0773-F7C3-3C94-6F0C6F82D20D}"/>
              </a:ext>
            </a:extLst>
          </p:cNvPr>
          <p:cNvSpPr txBox="1"/>
          <p:nvPr/>
        </p:nvSpPr>
        <p:spPr>
          <a:xfrm>
            <a:off x="0" y="321869"/>
            <a:ext cx="12111319" cy="369332"/>
          </a:xfrm>
          <a:prstGeom prst="rect">
            <a:avLst/>
          </a:prstGeom>
          <a:noFill/>
        </p:spPr>
        <p:txBody>
          <a:bodyPr wrap="square" rtlCol="0">
            <a:spAutoFit/>
          </a:bodyPr>
          <a:lstStyle/>
          <a:p>
            <a:pPr algn="ctr"/>
            <a:r>
              <a:rPr lang="en-IN" b="1" dirty="0">
                <a:latin typeface="Constantia" panose="02030602050306030303" pitchFamily="18" charset="0"/>
              </a:rPr>
              <a:t>CSPM </a:t>
            </a:r>
            <a:r>
              <a:rPr lang="en-IN" b="1" dirty="0"/>
              <a:t>504</a:t>
            </a:r>
            <a:r>
              <a:rPr lang="en-IN" b="1" dirty="0">
                <a:latin typeface="Constantia" panose="02030602050306030303" pitchFamily="18" charset="0"/>
              </a:rPr>
              <a:t> INDEPENDENT STUDY </a:t>
            </a:r>
            <a:r>
              <a:rPr lang="en-IN" b="1" dirty="0">
                <a:latin typeface="Arial" panose="020B0604020202020204" pitchFamily="34" charset="0"/>
                <a:cs typeface="Arial" panose="020B0604020202020204" pitchFamily="34" charset="0"/>
              </a:rPr>
              <a:t>1</a:t>
            </a:r>
            <a:r>
              <a:rPr lang="en-IN" b="1" dirty="0">
                <a:latin typeface="Constantia" panose="02030602050306030303" pitchFamily="18" charset="0"/>
              </a:rPr>
              <a:t>/TERM PAPER </a:t>
            </a:r>
            <a:r>
              <a:rPr lang="en-IN" b="1" dirty="0">
                <a:latin typeface="Arial" panose="020B0604020202020204" pitchFamily="34" charset="0"/>
                <a:cs typeface="Arial" panose="020B0604020202020204" pitchFamily="34" charset="0"/>
              </a:rPr>
              <a:t>1</a:t>
            </a:r>
          </a:p>
        </p:txBody>
      </p:sp>
      <p:cxnSp>
        <p:nvCxnSpPr>
          <p:cNvPr id="8" name="Straight Connector 7">
            <a:extLst>
              <a:ext uri="{FF2B5EF4-FFF2-40B4-BE49-F238E27FC236}">
                <a16:creationId xmlns:a16="http://schemas.microsoft.com/office/drawing/2014/main" id="{130A8369-5CA7-7E0C-097F-BE105E8C9E25}"/>
              </a:ext>
            </a:extLst>
          </p:cNvPr>
          <p:cNvCxnSpPr/>
          <p:nvPr/>
        </p:nvCxnSpPr>
        <p:spPr>
          <a:xfrm>
            <a:off x="2447364" y="4648183"/>
            <a:ext cx="7467600" cy="0"/>
          </a:xfrm>
          <a:prstGeom prst="line">
            <a:avLst/>
          </a:prstGeom>
        </p:spPr>
        <p:style>
          <a:lnRef idx="3">
            <a:schemeClr val="accent4"/>
          </a:lnRef>
          <a:fillRef idx="0">
            <a:schemeClr val="accent4"/>
          </a:fillRef>
          <a:effectRef idx="2">
            <a:schemeClr val="accent4"/>
          </a:effectRef>
          <a:fontRef idx="minor">
            <a:schemeClr val="tx1"/>
          </a:fontRef>
        </p:style>
      </p:cxnSp>
      <p:sp>
        <p:nvSpPr>
          <p:cNvPr id="9" name="TextBox 8">
            <a:extLst>
              <a:ext uri="{FF2B5EF4-FFF2-40B4-BE49-F238E27FC236}">
                <a16:creationId xmlns:a16="http://schemas.microsoft.com/office/drawing/2014/main" id="{7475DE60-C17D-2F6B-3101-57DED1408574}"/>
              </a:ext>
            </a:extLst>
          </p:cNvPr>
          <p:cNvSpPr txBox="1"/>
          <p:nvPr/>
        </p:nvSpPr>
        <p:spPr>
          <a:xfrm>
            <a:off x="109818" y="5705134"/>
            <a:ext cx="12142692" cy="830997"/>
          </a:xfrm>
          <a:prstGeom prst="rect">
            <a:avLst/>
          </a:prstGeom>
          <a:noFill/>
        </p:spPr>
        <p:txBody>
          <a:bodyPr wrap="square" rtlCol="0">
            <a:spAutoFit/>
          </a:bodyPr>
          <a:lstStyle/>
          <a:p>
            <a:pPr algn="ctr"/>
            <a:r>
              <a:rPr lang="en-IN" sz="2400" b="1" dirty="0"/>
              <a:t>Supervisor</a:t>
            </a:r>
          </a:p>
          <a:p>
            <a:pPr algn="ctr"/>
            <a:r>
              <a:rPr lang="en-IN" sz="2400" b="1" dirty="0"/>
              <a:t>Prof. (</a:t>
            </a:r>
            <a:r>
              <a:rPr lang="en-IN" sz="2400" b="1" dirty="0" err="1"/>
              <a:t>Dr.</a:t>
            </a:r>
            <a:r>
              <a:rPr lang="en-IN" sz="2400" b="1" dirty="0"/>
              <a:t>) Geeta Sikka</a:t>
            </a:r>
          </a:p>
        </p:txBody>
      </p:sp>
      <p:cxnSp>
        <p:nvCxnSpPr>
          <p:cNvPr id="15" name="Straight Connector 14">
            <a:extLst>
              <a:ext uri="{FF2B5EF4-FFF2-40B4-BE49-F238E27FC236}">
                <a16:creationId xmlns:a16="http://schemas.microsoft.com/office/drawing/2014/main" id="{8E430A08-F950-916F-89D4-B1C211AD91C2}"/>
              </a:ext>
            </a:extLst>
          </p:cNvPr>
          <p:cNvCxnSpPr/>
          <p:nvPr/>
        </p:nvCxnSpPr>
        <p:spPr>
          <a:xfrm>
            <a:off x="4186518" y="6606990"/>
            <a:ext cx="3792070" cy="0"/>
          </a:xfrm>
          <a:prstGeom prst="line">
            <a:avLst/>
          </a:prstGeom>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C7FB98B8-E6DC-3657-13C6-FE8C59BA67CE}"/>
              </a:ext>
            </a:extLst>
          </p:cNvPr>
          <p:cNvSpPr txBox="1"/>
          <p:nvPr/>
        </p:nvSpPr>
        <p:spPr>
          <a:xfrm>
            <a:off x="40340" y="980209"/>
            <a:ext cx="12191999" cy="1200329"/>
          </a:xfrm>
          <a:prstGeom prst="rect">
            <a:avLst/>
          </a:prstGeom>
          <a:noFill/>
        </p:spPr>
        <p:txBody>
          <a:bodyPr wrap="square" rtlCol="0">
            <a:spAutoFit/>
          </a:bodyPr>
          <a:lstStyle/>
          <a:p>
            <a:pPr algn="ctr"/>
            <a:r>
              <a:rPr lang="en-US" sz="2400" dirty="0">
                <a:solidFill>
                  <a:schemeClr val="accent2">
                    <a:lumMod val="50000"/>
                  </a:schemeClr>
                </a:solidFill>
                <a:latin typeface="Lucida Fax" panose="02060602050505020204" pitchFamily="18" charset="0"/>
              </a:rPr>
              <a:t>Transformer-Based Feature Fusion Approach</a:t>
            </a:r>
          </a:p>
          <a:p>
            <a:pPr algn="ctr"/>
            <a:r>
              <a:rPr lang="en-US" sz="2400" dirty="0">
                <a:solidFill>
                  <a:schemeClr val="accent2">
                    <a:lumMod val="50000"/>
                  </a:schemeClr>
                </a:solidFill>
                <a:latin typeface="Lucida Fax" panose="02060602050505020204" pitchFamily="18" charset="0"/>
              </a:rPr>
              <a:t> for Multimodal Visual Sentiment Recognition</a:t>
            </a:r>
          </a:p>
          <a:p>
            <a:pPr algn="ctr"/>
            <a:r>
              <a:rPr lang="en-US" sz="2400" dirty="0">
                <a:solidFill>
                  <a:schemeClr val="accent2">
                    <a:lumMod val="50000"/>
                  </a:schemeClr>
                </a:solidFill>
                <a:latin typeface="Lucida Fax" panose="02060602050505020204" pitchFamily="18" charset="0"/>
              </a:rPr>
              <a:t> Using Tweets in the Wild</a:t>
            </a:r>
            <a:endParaRPr lang="en-IN" sz="2400" dirty="0">
              <a:solidFill>
                <a:schemeClr val="accent2">
                  <a:lumMod val="50000"/>
                </a:schemeClr>
              </a:solidFill>
              <a:latin typeface="Lucida Fax" panose="02060602050505020204" pitchFamily="18" charset="0"/>
            </a:endParaRPr>
          </a:p>
        </p:txBody>
      </p:sp>
    </p:spTree>
    <p:extLst>
      <p:ext uri="{BB962C8B-B14F-4D97-AF65-F5344CB8AC3E}">
        <p14:creationId xmlns:p14="http://schemas.microsoft.com/office/powerpoint/2010/main" val="4070741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F81B4-2A1F-8C69-E85F-E87EA425F207}"/>
            </a:ext>
          </a:extLst>
        </p:cNvPr>
        <p:cNvGrpSpPr/>
        <p:nvPr/>
      </p:nvGrpSpPr>
      <p:grpSpPr>
        <a:xfrm>
          <a:off x="0" y="0"/>
          <a:ext cx="0" cy="0"/>
          <a:chOff x="0" y="0"/>
          <a:chExt cx="0" cy="0"/>
        </a:xfrm>
      </p:grpSpPr>
      <p:sp>
        <p:nvSpPr>
          <p:cNvPr id="5" name="Title 4" hidden="1">
            <a:extLst>
              <a:ext uri="{FF2B5EF4-FFF2-40B4-BE49-F238E27FC236}">
                <a16:creationId xmlns:a16="http://schemas.microsoft.com/office/drawing/2014/main" id="{8649B6FD-4F11-B0DC-1741-4D941B4A8FE7}"/>
              </a:ext>
            </a:extLst>
          </p:cNvPr>
          <p:cNvSpPr>
            <a:spLocks noGrp="1"/>
          </p:cNvSpPr>
          <p:nvPr>
            <p:ph type="title"/>
          </p:nvPr>
        </p:nvSpPr>
        <p:spPr/>
        <p:txBody>
          <a:bodyPr/>
          <a:lstStyle/>
          <a:p>
            <a:r>
              <a:rPr lang="en-US" dirty="0"/>
              <a:t>Slide 3</a:t>
            </a:r>
          </a:p>
        </p:txBody>
      </p:sp>
      <p:sp>
        <p:nvSpPr>
          <p:cNvPr id="2" name="Rectangle 1">
            <a:extLst>
              <a:ext uri="{FF2B5EF4-FFF2-40B4-BE49-F238E27FC236}">
                <a16:creationId xmlns:a16="http://schemas.microsoft.com/office/drawing/2014/main" id="{133E1B2E-29F3-2A42-A7C2-8C92907CB59B}"/>
              </a:ext>
            </a:extLst>
          </p:cNvPr>
          <p:cNvSpPr/>
          <p:nvPr/>
        </p:nvSpPr>
        <p:spPr>
          <a:xfrm>
            <a:off x="1407459" y="0"/>
            <a:ext cx="1909482" cy="125506"/>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C26329E3-AFDC-5152-E126-0E6E5A84981D}"/>
              </a:ext>
            </a:extLst>
          </p:cNvPr>
          <p:cNvSpPr txBox="1"/>
          <p:nvPr/>
        </p:nvSpPr>
        <p:spPr>
          <a:xfrm>
            <a:off x="-1" y="833718"/>
            <a:ext cx="6920753" cy="461665"/>
          </a:xfrm>
          <a:prstGeom prst="rect">
            <a:avLst/>
          </a:prstGeom>
          <a:gradFill flip="none" rotWithShape="1">
            <a:gsLst>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a:t>  </a:t>
            </a:r>
            <a:r>
              <a:rPr lang="en-IN" sz="2400" dirty="0"/>
              <a:t>Conclusion</a:t>
            </a:r>
          </a:p>
        </p:txBody>
      </p:sp>
      <p:sp>
        <p:nvSpPr>
          <p:cNvPr id="3" name="TextBox 2">
            <a:extLst>
              <a:ext uri="{FF2B5EF4-FFF2-40B4-BE49-F238E27FC236}">
                <a16:creationId xmlns:a16="http://schemas.microsoft.com/office/drawing/2014/main" id="{1CE15026-12D2-DC0A-A4FA-1F2823D41653}"/>
              </a:ext>
            </a:extLst>
          </p:cNvPr>
          <p:cNvSpPr txBox="1"/>
          <p:nvPr/>
        </p:nvSpPr>
        <p:spPr>
          <a:xfrm>
            <a:off x="239806" y="2003595"/>
            <a:ext cx="11712390" cy="2431435"/>
          </a:xfrm>
          <a:prstGeom prst="rect">
            <a:avLst/>
          </a:prstGeom>
          <a:noFill/>
        </p:spPr>
        <p:txBody>
          <a:bodyPr wrap="square" rtlCol="0">
            <a:spAutoFit/>
          </a:bodyPr>
          <a:lstStyle/>
          <a:p>
            <a:r>
              <a:rPr lang="en-US" dirty="0"/>
              <a:t>The integration of the threshold-moving technique during training effectively addresses class imbalance, improving accuracy and F-scores, especially for minority classes..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onstantia" panose="02030602050306030303" pitchFamily="18" charset="0"/>
                <a:cs typeface="Arial" panose="020B0604020202020204" pitchFamily="34" charset="0"/>
              </a:rPr>
              <a:t>Results of </a:t>
            </a:r>
            <a:r>
              <a:rPr kumimoji="0" lang="en-US" altLang="en-US" sz="1600" b="1" i="0" u="none" strike="noStrike" cap="none" normalizeH="0" baseline="0" dirty="0" err="1">
                <a:ln>
                  <a:noFill/>
                </a:ln>
                <a:solidFill>
                  <a:schemeClr val="tx1"/>
                </a:solidFill>
                <a:effectLst/>
                <a:latin typeface="Constantia" panose="02030602050306030303" pitchFamily="18" charset="0"/>
                <a:cs typeface="Arial" panose="020B0604020202020204" pitchFamily="34" charset="0"/>
              </a:rPr>
              <a:t>ViT</a:t>
            </a:r>
            <a:r>
              <a:rPr kumimoji="0" lang="en-US" altLang="en-US" sz="1600" b="1" i="0" u="none" strike="noStrike" cap="none" normalizeH="0" baseline="0" dirty="0">
                <a:ln>
                  <a:noFill/>
                </a:ln>
                <a:solidFill>
                  <a:schemeClr val="tx1"/>
                </a:solidFill>
                <a:effectLst/>
                <a:latin typeface="Constantia" panose="02030602050306030303" pitchFamily="18" charset="0"/>
                <a:cs typeface="Arial" panose="020B0604020202020204" pitchFamily="34" charset="0"/>
              </a:rPr>
              <a:t> for Sentiment Analysis[1]:</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err="1">
                <a:ln>
                  <a:noFill/>
                </a:ln>
                <a:solidFill>
                  <a:schemeClr val="tx1"/>
                </a:solidFill>
                <a:effectLst/>
                <a:latin typeface="Constantia" panose="02030602050306030303" pitchFamily="18" charset="0"/>
                <a:cs typeface="Arial" panose="020B0604020202020204" pitchFamily="34" charset="0"/>
              </a:rPr>
              <a:t>ViT</a:t>
            </a:r>
            <a:r>
              <a:rPr kumimoji="0" lang="en-US" altLang="en-US" sz="1600" b="1" i="0" u="none" strike="noStrike" cap="none" normalizeH="0" baseline="0" dirty="0">
                <a:ln>
                  <a:noFill/>
                </a:ln>
                <a:solidFill>
                  <a:schemeClr val="tx1"/>
                </a:solidFill>
                <a:effectLst/>
                <a:latin typeface="Constantia" panose="02030602050306030303" pitchFamily="18" charset="0"/>
                <a:cs typeface="Arial" panose="020B0604020202020204" pitchFamily="34" charset="0"/>
              </a:rPr>
              <a:t> Sentiment Model (First-Stage Fine-Tuning):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tx1"/>
                </a:solidFill>
                <a:effectLst/>
                <a:latin typeface="Constantia" panose="02030602050306030303" pitchFamily="18" charset="0"/>
                <a:cs typeface="Arial" panose="020B0604020202020204" pitchFamily="34" charset="0"/>
              </a:rPr>
              <a:t>Dataset Used</a:t>
            </a:r>
            <a:r>
              <a:rPr kumimoji="0" lang="en-US" altLang="en-US" sz="1600" b="0" i="0" u="none" strike="noStrike" cap="none" normalizeH="0" baseline="0" dirty="0">
                <a:ln>
                  <a:noFill/>
                </a:ln>
                <a:solidFill>
                  <a:schemeClr val="tx1"/>
                </a:solidFill>
                <a:effectLst/>
                <a:latin typeface="Constantia" panose="02030602050306030303" pitchFamily="18" charset="0"/>
                <a:cs typeface="Arial" panose="020B0604020202020204" pitchFamily="34" charset="0"/>
              </a:rPr>
              <a:t>: T4SA and Affect Net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tx1"/>
                </a:solidFill>
                <a:effectLst/>
                <a:latin typeface="Constantia" panose="02030602050306030303" pitchFamily="18" charset="0"/>
                <a:cs typeface="Arial" panose="020B0604020202020204" pitchFamily="34" charset="0"/>
              </a:rPr>
              <a:t>Sentiment Classes</a:t>
            </a:r>
            <a:r>
              <a:rPr kumimoji="0" lang="en-US" altLang="en-US" sz="1600" b="0" i="0" u="none" strike="noStrike" cap="none" normalizeH="0" baseline="0" dirty="0">
                <a:ln>
                  <a:noFill/>
                </a:ln>
                <a:solidFill>
                  <a:schemeClr val="tx1"/>
                </a:solidFill>
                <a:effectLst/>
                <a:latin typeface="Constantia" panose="02030602050306030303" pitchFamily="18" charset="0"/>
                <a:cs typeface="Arial" panose="020B0604020202020204" pitchFamily="34" charset="0"/>
              </a:rPr>
              <a:t>: Positive, Negative, Neutral</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tx1"/>
                </a:solidFill>
                <a:effectLst/>
                <a:latin typeface="Constantia" panose="02030602050306030303" pitchFamily="18" charset="0"/>
                <a:cs typeface="Arial" panose="020B0604020202020204" pitchFamily="34" charset="0"/>
              </a:rPr>
              <a:t>Performance Metrics (after first-stage fine-tuning on the DFMSD[1] dataset)</a:t>
            </a:r>
            <a:r>
              <a:rPr kumimoji="0" lang="en-US" altLang="en-US" sz="1600" b="0" i="0" u="none" strike="noStrike" cap="none" normalizeH="0" baseline="0" dirty="0">
                <a:ln>
                  <a:noFill/>
                </a:ln>
                <a:solidFill>
                  <a:schemeClr val="tx1"/>
                </a:solidFill>
                <a:effectLst/>
                <a:latin typeface="Constantia" panose="02030602050306030303" pitchFamily="18" charset="0"/>
                <a:cs typeface="Arial" panose="020B0604020202020204" pitchFamily="34" charset="0"/>
              </a:rPr>
              <a:t>:</a:t>
            </a:r>
          </a:p>
          <a:p>
            <a:endParaRPr lang="en-IN" dirty="0"/>
          </a:p>
        </p:txBody>
      </p:sp>
      <p:sp>
        <p:nvSpPr>
          <p:cNvPr id="6" name="Rectangle 5">
            <a:extLst>
              <a:ext uri="{FF2B5EF4-FFF2-40B4-BE49-F238E27FC236}">
                <a16:creationId xmlns:a16="http://schemas.microsoft.com/office/drawing/2014/main" id="{B9ECA8B9-E19A-4FF8-0673-59770327C473}"/>
              </a:ext>
            </a:extLst>
          </p:cNvPr>
          <p:cNvSpPr/>
          <p:nvPr/>
        </p:nvSpPr>
        <p:spPr>
          <a:xfrm>
            <a:off x="239805" y="1552576"/>
            <a:ext cx="4427446" cy="451020"/>
          </a:xfrm>
          <a:prstGeom prst="rect">
            <a:avLst/>
          </a:prstGeom>
          <a:gradFill flip="none" rotWithShape="1">
            <a:gsLst>
              <a:gs pos="0">
                <a:schemeClr val="accent3">
                  <a:lumMod val="0"/>
                  <a:lumOff val="100000"/>
                  <a:alpha val="42000"/>
                </a:schemeClr>
              </a:gs>
              <a:gs pos="100000">
                <a:schemeClr val="accent3">
                  <a:lumMod val="100000"/>
                </a:schemeClr>
              </a:gs>
            </a:gsLst>
            <a:path path="circle">
              <a:fillToRect l="100000" b="100000"/>
            </a:path>
            <a:tileRect t="-100000" r="-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
            </a:pPr>
            <a:r>
              <a:rPr lang="en-IN" sz="2400" b="1" dirty="0">
                <a:solidFill>
                  <a:schemeClr val="tx1"/>
                </a:solidFill>
              </a:rPr>
              <a:t>Handling Data Imbalance</a:t>
            </a:r>
            <a:r>
              <a:rPr lang="en-IN" sz="2400" dirty="0">
                <a:solidFill>
                  <a:schemeClr val="tx1"/>
                </a:solidFill>
              </a:rPr>
              <a:t>:</a:t>
            </a:r>
          </a:p>
        </p:txBody>
      </p:sp>
      <p:graphicFrame>
        <p:nvGraphicFramePr>
          <p:cNvPr id="7" name="Content Placeholder 3">
            <a:extLst>
              <a:ext uri="{FF2B5EF4-FFF2-40B4-BE49-F238E27FC236}">
                <a16:creationId xmlns:a16="http://schemas.microsoft.com/office/drawing/2014/main" id="{2ABE085A-A989-97E1-E92D-58307DC1CCFD}"/>
              </a:ext>
            </a:extLst>
          </p:cNvPr>
          <p:cNvGraphicFramePr>
            <a:graphicFrameLocks noGrp="1"/>
          </p:cNvGraphicFramePr>
          <p:nvPr>
            <p:ph idx="1"/>
            <p:extLst>
              <p:ext uri="{D42A27DB-BD31-4B8C-83A1-F6EECF244321}">
                <p14:modId xmlns:p14="http://schemas.microsoft.com/office/powerpoint/2010/main" val="4114546868"/>
              </p:ext>
            </p:extLst>
          </p:nvPr>
        </p:nvGraphicFramePr>
        <p:xfrm>
          <a:off x="1238250" y="4401344"/>
          <a:ext cx="10515600" cy="1828800"/>
        </p:xfrm>
        <a:graphic>
          <a:graphicData uri="http://schemas.openxmlformats.org/drawingml/2006/table">
            <a:tbl>
              <a:tblPr>
                <a:tableStyleId>{69C7853C-536D-4A76-A0AE-DD22124D55A5}</a:tableStyleId>
              </a:tblPr>
              <a:tblGrid>
                <a:gridCol w="2103120">
                  <a:extLst>
                    <a:ext uri="{9D8B030D-6E8A-4147-A177-3AD203B41FA5}">
                      <a16:colId xmlns:a16="http://schemas.microsoft.com/office/drawing/2014/main" val="480828631"/>
                    </a:ext>
                  </a:extLst>
                </a:gridCol>
                <a:gridCol w="2103120">
                  <a:extLst>
                    <a:ext uri="{9D8B030D-6E8A-4147-A177-3AD203B41FA5}">
                      <a16:colId xmlns:a16="http://schemas.microsoft.com/office/drawing/2014/main" val="398715030"/>
                    </a:ext>
                  </a:extLst>
                </a:gridCol>
                <a:gridCol w="2103120">
                  <a:extLst>
                    <a:ext uri="{9D8B030D-6E8A-4147-A177-3AD203B41FA5}">
                      <a16:colId xmlns:a16="http://schemas.microsoft.com/office/drawing/2014/main" val="1105563256"/>
                    </a:ext>
                  </a:extLst>
                </a:gridCol>
                <a:gridCol w="2103120">
                  <a:extLst>
                    <a:ext uri="{9D8B030D-6E8A-4147-A177-3AD203B41FA5}">
                      <a16:colId xmlns:a16="http://schemas.microsoft.com/office/drawing/2014/main" val="2655110780"/>
                    </a:ext>
                  </a:extLst>
                </a:gridCol>
                <a:gridCol w="2103120">
                  <a:extLst>
                    <a:ext uri="{9D8B030D-6E8A-4147-A177-3AD203B41FA5}">
                      <a16:colId xmlns:a16="http://schemas.microsoft.com/office/drawing/2014/main" val="1169915570"/>
                    </a:ext>
                  </a:extLst>
                </a:gridCol>
              </a:tblGrid>
              <a:tr h="340836">
                <a:tc>
                  <a:txBody>
                    <a:bodyPr/>
                    <a:lstStyle/>
                    <a:p>
                      <a:r>
                        <a:rPr lang="en-IN" b="1" dirty="0"/>
                        <a:t>Metric</a:t>
                      </a:r>
                      <a:endParaRPr lang="en-IN" dirty="0"/>
                    </a:p>
                  </a:txBody>
                  <a:tcPr anchor="ctr"/>
                </a:tc>
                <a:tc>
                  <a:txBody>
                    <a:bodyPr/>
                    <a:lstStyle/>
                    <a:p>
                      <a:r>
                        <a:rPr lang="en-IN" b="1" dirty="0"/>
                        <a:t>Positive Class</a:t>
                      </a:r>
                      <a:endParaRPr lang="en-IN" dirty="0"/>
                    </a:p>
                  </a:txBody>
                  <a:tcPr anchor="ctr"/>
                </a:tc>
                <a:tc>
                  <a:txBody>
                    <a:bodyPr/>
                    <a:lstStyle/>
                    <a:p>
                      <a:r>
                        <a:rPr lang="en-IN" b="1"/>
                        <a:t>Negative Class</a:t>
                      </a:r>
                      <a:endParaRPr lang="en-IN"/>
                    </a:p>
                  </a:txBody>
                  <a:tcPr anchor="ctr"/>
                </a:tc>
                <a:tc>
                  <a:txBody>
                    <a:bodyPr/>
                    <a:lstStyle/>
                    <a:p>
                      <a:r>
                        <a:rPr lang="en-IN" b="1"/>
                        <a:t>Neutral Class</a:t>
                      </a:r>
                      <a:endParaRPr lang="en-IN"/>
                    </a:p>
                  </a:txBody>
                  <a:tcPr anchor="ctr"/>
                </a:tc>
                <a:tc>
                  <a:txBody>
                    <a:bodyPr/>
                    <a:lstStyle/>
                    <a:p>
                      <a:r>
                        <a:rPr lang="en-IN" b="1"/>
                        <a:t>Overall</a:t>
                      </a:r>
                      <a:endParaRPr lang="en-IN"/>
                    </a:p>
                  </a:txBody>
                  <a:tcPr anchor="ctr"/>
                </a:tc>
                <a:extLst>
                  <a:ext uri="{0D108BD9-81ED-4DB2-BD59-A6C34878D82A}">
                    <a16:rowId xmlns:a16="http://schemas.microsoft.com/office/drawing/2014/main" val="1165076275"/>
                  </a:ext>
                </a:extLst>
              </a:tr>
              <a:tr h="340836">
                <a:tc>
                  <a:txBody>
                    <a:bodyPr/>
                    <a:lstStyle/>
                    <a:p>
                      <a:r>
                        <a:rPr lang="en-IN" b="1"/>
                        <a:t>Accuracy</a:t>
                      </a:r>
                      <a:endParaRPr lang="en-IN"/>
                    </a:p>
                  </a:txBody>
                  <a:tcPr anchor="ctr"/>
                </a:tc>
                <a:tc>
                  <a:txBody>
                    <a:bodyPr/>
                    <a:lstStyle/>
                    <a:p>
                      <a:r>
                        <a:rPr lang="en-IN"/>
                        <a:t>82%</a:t>
                      </a:r>
                    </a:p>
                  </a:txBody>
                  <a:tcPr anchor="ctr"/>
                </a:tc>
                <a:tc>
                  <a:txBody>
                    <a:bodyPr/>
                    <a:lstStyle/>
                    <a:p>
                      <a:r>
                        <a:rPr lang="en-IN"/>
                        <a:t>79%</a:t>
                      </a:r>
                    </a:p>
                  </a:txBody>
                  <a:tcPr anchor="ctr"/>
                </a:tc>
                <a:tc>
                  <a:txBody>
                    <a:bodyPr/>
                    <a:lstStyle/>
                    <a:p>
                      <a:r>
                        <a:rPr lang="en-IN"/>
                        <a:t>68%</a:t>
                      </a:r>
                    </a:p>
                  </a:txBody>
                  <a:tcPr anchor="ctr"/>
                </a:tc>
                <a:tc>
                  <a:txBody>
                    <a:bodyPr/>
                    <a:lstStyle/>
                    <a:p>
                      <a:r>
                        <a:rPr lang="en-IN"/>
                        <a:t>76%</a:t>
                      </a:r>
                    </a:p>
                  </a:txBody>
                  <a:tcPr anchor="ctr"/>
                </a:tc>
                <a:extLst>
                  <a:ext uri="{0D108BD9-81ED-4DB2-BD59-A6C34878D82A}">
                    <a16:rowId xmlns:a16="http://schemas.microsoft.com/office/drawing/2014/main" val="30912463"/>
                  </a:ext>
                </a:extLst>
              </a:tr>
              <a:tr h="340836">
                <a:tc>
                  <a:txBody>
                    <a:bodyPr/>
                    <a:lstStyle/>
                    <a:p>
                      <a:r>
                        <a:rPr lang="en-IN" b="1"/>
                        <a:t>Precision</a:t>
                      </a:r>
                      <a:endParaRPr lang="en-IN"/>
                    </a:p>
                  </a:txBody>
                  <a:tcPr anchor="ctr"/>
                </a:tc>
                <a:tc>
                  <a:txBody>
                    <a:bodyPr/>
                    <a:lstStyle/>
                    <a:p>
                      <a:r>
                        <a:rPr lang="en-IN" dirty="0"/>
                        <a:t>0.85</a:t>
                      </a:r>
                    </a:p>
                  </a:txBody>
                  <a:tcPr anchor="ctr"/>
                </a:tc>
                <a:tc>
                  <a:txBody>
                    <a:bodyPr/>
                    <a:lstStyle/>
                    <a:p>
                      <a:r>
                        <a:rPr lang="en-IN" dirty="0"/>
                        <a:t>0.77</a:t>
                      </a:r>
                    </a:p>
                  </a:txBody>
                  <a:tcPr anchor="ctr"/>
                </a:tc>
                <a:tc>
                  <a:txBody>
                    <a:bodyPr/>
                    <a:lstStyle/>
                    <a:p>
                      <a:r>
                        <a:rPr lang="en-IN"/>
                        <a:t>0.65</a:t>
                      </a:r>
                    </a:p>
                  </a:txBody>
                  <a:tcPr anchor="ctr"/>
                </a:tc>
                <a:tc>
                  <a:txBody>
                    <a:bodyPr/>
                    <a:lstStyle/>
                    <a:p>
                      <a:r>
                        <a:rPr lang="en-IN"/>
                        <a:t>-</a:t>
                      </a:r>
                    </a:p>
                  </a:txBody>
                  <a:tcPr anchor="ctr"/>
                </a:tc>
                <a:extLst>
                  <a:ext uri="{0D108BD9-81ED-4DB2-BD59-A6C34878D82A}">
                    <a16:rowId xmlns:a16="http://schemas.microsoft.com/office/drawing/2014/main" val="3802720691"/>
                  </a:ext>
                </a:extLst>
              </a:tr>
              <a:tr h="340836">
                <a:tc>
                  <a:txBody>
                    <a:bodyPr/>
                    <a:lstStyle/>
                    <a:p>
                      <a:r>
                        <a:rPr lang="en-IN" b="1"/>
                        <a:t>Recall</a:t>
                      </a:r>
                      <a:endParaRPr lang="en-IN"/>
                    </a:p>
                  </a:txBody>
                  <a:tcPr anchor="ctr"/>
                </a:tc>
                <a:tc>
                  <a:txBody>
                    <a:bodyPr/>
                    <a:lstStyle/>
                    <a:p>
                      <a:r>
                        <a:rPr lang="en-IN"/>
                        <a:t>0.81</a:t>
                      </a:r>
                    </a:p>
                  </a:txBody>
                  <a:tcPr anchor="ctr"/>
                </a:tc>
                <a:tc>
                  <a:txBody>
                    <a:bodyPr/>
                    <a:lstStyle/>
                    <a:p>
                      <a:r>
                        <a:rPr lang="en-IN"/>
                        <a:t>0.74</a:t>
                      </a:r>
                    </a:p>
                  </a:txBody>
                  <a:tcPr anchor="ctr"/>
                </a:tc>
                <a:tc>
                  <a:txBody>
                    <a:bodyPr/>
                    <a:lstStyle/>
                    <a:p>
                      <a:r>
                        <a:rPr lang="en-IN"/>
                        <a:t>0.72</a:t>
                      </a:r>
                    </a:p>
                  </a:txBody>
                  <a:tcPr anchor="ctr"/>
                </a:tc>
                <a:tc>
                  <a:txBody>
                    <a:bodyPr/>
                    <a:lstStyle/>
                    <a:p>
                      <a:r>
                        <a:rPr lang="en-IN"/>
                        <a:t>-</a:t>
                      </a:r>
                    </a:p>
                  </a:txBody>
                  <a:tcPr anchor="ctr"/>
                </a:tc>
                <a:extLst>
                  <a:ext uri="{0D108BD9-81ED-4DB2-BD59-A6C34878D82A}">
                    <a16:rowId xmlns:a16="http://schemas.microsoft.com/office/drawing/2014/main" val="3081287584"/>
                  </a:ext>
                </a:extLst>
              </a:tr>
              <a:tr h="340836">
                <a:tc>
                  <a:txBody>
                    <a:bodyPr/>
                    <a:lstStyle/>
                    <a:p>
                      <a:r>
                        <a:rPr lang="en-IN" b="1"/>
                        <a:t>F-Score</a:t>
                      </a:r>
                      <a:endParaRPr lang="en-IN"/>
                    </a:p>
                  </a:txBody>
                  <a:tcPr anchor="ctr"/>
                </a:tc>
                <a:tc>
                  <a:txBody>
                    <a:bodyPr/>
                    <a:lstStyle/>
                    <a:p>
                      <a:r>
                        <a:rPr lang="en-IN"/>
                        <a:t>0.83</a:t>
                      </a:r>
                    </a:p>
                  </a:txBody>
                  <a:tcPr anchor="ctr"/>
                </a:tc>
                <a:tc>
                  <a:txBody>
                    <a:bodyPr/>
                    <a:lstStyle/>
                    <a:p>
                      <a:r>
                        <a:rPr lang="en-IN"/>
                        <a:t>0.75</a:t>
                      </a:r>
                    </a:p>
                  </a:txBody>
                  <a:tcPr anchor="ctr"/>
                </a:tc>
                <a:tc>
                  <a:txBody>
                    <a:bodyPr/>
                    <a:lstStyle/>
                    <a:p>
                      <a:r>
                        <a:rPr lang="en-IN"/>
                        <a:t>0.68</a:t>
                      </a:r>
                    </a:p>
                  </a:txBody>
                  <a:tcPr anchor="ctr"/>
                </a:tc>
                <a:tc>
                  <a:txBody>
                    <a:bodyPr/>
                    <a:lstStyle/>
                    <a:p>
                      <a:r>
                        <a:rPr lang="en-IN" dirty="0"/>
                        <a:t>-</a:t>
                      </a:r>
                    </a:p>
                  </a:txBody>
                  <a:tcPr anchor="ctr"/>
                </a:tc>
                <a:extLst>
                  <a:ext uri="{0D108BD9-81ED-4DB2-BD59-A6C34878D82A}">
                    <a16:rowId xmlns:a16="http://schemas.microsoft.com/office/drawing/2014/main" val="3060349176"/>
                  </a:ext>
                </a:extLst>
              </a:tr>
            </a:tbl>
          </a:graphicData>
        </a:graphic>
      </p:graphicFrame>
      <p:sp>
        <p:nvSpPr>
          <p:cNvPr id="8" name="Rectangle 7">
            <a:extLst>
              <a:ext uri="{FF2B5EF4-FFF2-40B4-BE49-F238E27FC236}">
                <a16:creationId xmlns:a16="http://schemas.microsoft.com/office/drawing/2014/main" id="{CFC3B450-C565-A9CF-C368-45183AF1E158}"/>
              </a:ext>
            </a:extLst>
          </p:cNvPr>
          <p:cNvSpPr/>
          <p:nvPr/>
        </p:nvSpPr>
        <p:spPr>
          <a:xfrm>
            <a:off x="0" y="6396335"/>
            <a:ext cx="12192000" cy="461665"/>
          </a:xfrm>
          <a:prstGeom prst="rect">
            <a:avLst/>
          </a:prstGeom>
          <a:gradFill>
            <a:gsLst>
              <a:gs pos="0">
                <a:schemeClr val="accent3">
                  <a:lumMod val="0"/>
                  <a:lumOff val="100000"/>
                </a:schemeClr>
              </a:gs>
              <a:gs pos="85000">
                <a:schemeClr val="accent3">
                  <a:lumMod val="100000"/>
                </a:schemeClr>
              </a:gs>
            </a:gsLst>
            <a:path path="circle">
              <a:fillToRect l="100000" b="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b="1" dirty="0">
              <a:latin typeface="Constantia" panose="02030602050306030303" pitchFamily="18" charset="0"/>
            </a:endParaRPr>
          </a:p>
          <a:p>
            <a:pPr algn="ctr"/>
            <a:r>
              <a:rPr lang="en-IN" sz="2000" b="1" dirty="0">
                <a:solidFill>
                  <a:schemeClr val="tx1"/>
                </a:solidFill>
                <a:latin typeface="Constantia" panose="02030602050306030303" pitchFamily="18" charset="0"/>
              </a:rPr>
              <a:t>NATIONAL INSITUTE OF TECHNOLOGY DELHI </a:t>
            </a:r>
          </a:p>
          <a:p>
            <a:pPr algn="ctr"/>
            <a:endParaRPr lang="en-IN" dirty="0"/>
          </a:p>
        </p:txBody>
      </p:sp>
      <p:pic>
        <p:nvPicPr>
          <p:cNvPr id="9" name="Picture 8">
            <a:extLst>
              <a:ext uri="{FF2B5EF4-FFF2-40B4-BE49-F238E27FC236}">
                <a16:creationId xmlns:a16="http://schemas.microsoft.com/office/drawing/2014/main" id="{AE4F54B4-8CAF-4FE2-9537-B8F658C44E46}"/>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11487150" y="6391275"/>
            <a:ext cx="466725" cy="466725"/>
          </a:xfrm>
          <a:prstGeom prst="rect">
            <a:avLst/>
          </a:prstGeom>
        </p:spPr>
      </p:pic>
    </p:spTree>
    <p:extLst>
      <p:ext uri="{BB962C8B-B14F-4D97-AF65-F5344CB8AC3E}">
        <p14:creationId xmlns:p14="http://schemas.microsoft.com/office/powerpoint/2010/main" val="4174526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316DC-0C19-931E-C6C6-94CFF8918E91}"/>
            </a:ext>
          </a:extLst>
        </p:cNvPr>
        <p:cNvGrpSpPr/>
        <p:nvPr/>
      </p:nvGrpSpPr>
      <p:grpSpPr>
        <a:xfrm>
          <a:off x="0" y="0"/>
          <a:ext cx="0" cy="0"/>
          <a:chOff x="0" y="0"/>
          <a:chExt cx="0" cy="0"/>
        </a:xfrm>
      </p:grpSpPr>
      <p:sp>
        <p:nvSpPr>
          <p:cNvPr id="5" name="Title 4" hidden="1">
            <a:extLst>
              <a:ext uri="{FF2B5EF4-FFF2-40B4-BE49-F238E27FC236}">
                <a16:creationId xmlns:a16="http://schemas.microsoft.com/office/drawing/2014/main" id="{33E01FAC-5DB6-8476-61F9-DBB05070DED4}"/>
              </a:ext>
            </a:extLst>
          </p:cNvPr>
          <p:cNvSpPr>
            <a:spLocks noGrp="1"/>
          </p:cNvSpPr>
          <p:nvPr>
            <p:ph type="title"/>
          </p:nvPr>
        </p:nvSpPr>
        <p:spPr/>
        <p:txBody>
          <a:bodyPr/>
          <a:lstStyle/>
          <a:p>
            <a:r>
              <a:rPr lang="en-US" dirty="0"/>
              <a:t>Slide 3</a:t>
            </a:r>
          </a:p>
        </p:txBody>
      </p:sp>
      <p:sp>
        <p:nvSpPr>
          <p:cNvPr id="2" name="Rectangle 1">
            <a:extLst>
              <a:ext uri="{FF2B5EF4-FFF2-40B4-BE49-F238E27FC236}">
                <a16:creationId xmlns:a16="http://schemas.microsoft.com/office/drawing/2014/main" id="{B7FC31CE-0B4A-4B36-9649-C3645C2777DF}"/>
              </a:ext>
            </a:extLst>
          </p:cNvPr>
          <p:cNvSpPr/>
          <p:nvPr/>
        </p:nvSpPr>
        <p:spPr>
          <a:xfrm>
            <a:off x="1407459" y="0"/>
            <a:ext cx="1909482" cy="125506"/>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A350BF6B-8ED7-7467-F702-D55A8B46E2F1}"/>
              </a:ext>
            </a:extLst>
          </p:cNvPr>
          <p:cNvSpPr txBox="1"/>
          <p:nvPr/>
        </p:nvSpPr>
        <p:spPr>
          <a:xfrm>
            <a:off x="0" y="306265"/>
            <a:ext cx="6920753" cy="461665"/>
          </a:xfrm>
          <a:prstGeom prst="rect">
            <a:avLst/>
          </a:prstGeom>
          <a:gradFill flip="none" rotWithShape="1">
            <a:gsLst>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a:t>  </a:t>
            </a:r>
            <a:r>
              <a:rPr lang="en-IN" sz="2400" dirty="0"/>
              <a:t>Reference</a:t>
            </a:r>
          </a:p>
        </p:txBody>
      </p:sp>
      <p:sp>
        <p:nvSpPr>
          <p:cNvPr id="7" name="TextBox 6">
            <a:extLst>
              <a:ext uri="{FF2B5EF4-FFF2-40B4-BE49-F238E27FC236}">
                <a16:creationId xmlns:a16="http://schemas.microsoft.com/office/drawing/2014/main" id="{63A03033-B467-FDB4-A37E-65F2376A53A9}"/>
              </a:ext>
            </a:extLst>
          </p:cNvPr>
          <p:cNvSpPr txBox="1"/>
          <p:nvPr/>
        </p:nvSpPr>
        <p:spPr>
          <a:xfrm>
            <a:off x="228600" y="1104090"/>
            <a:ext cx="11553825" cy="5078313"/>
          </a:xfrm>
          <a:prstGeom prst="rect">
            <a:avLst/>
          </a:prstGeom>
          <a:noFill/>
        </p:spPr>
        <p:txBody>
          <a:bodyPr wrap="square" rtlCol="0">
            <a:spAutoFit/>
          </a:bodyPr>
          <a:lstStyle/>
          <a:p>
            <a:pPr marL="228600" indent="-228600">
              <a:buFont typeface="+mj-lt"/>
              <a:buAutoNum type="arabicPeriod"/>
            </a:pPr>
            <a:r>
              <a:rPr lang="en-US" sz="1200" b="1" dirty="0" err="1"/>
              <a:t>lzamzami</a:t>
            </a:r>
            <a:r>
              <a:rPr lang="en-US" sz="1200" b="1" dirty="0"/>
              <a:t>, F., &amp; El Saddik, A.</a:t>
            </a:r>
            <a:r>
              <a:rPr lang="en-US" sz="1200" dirty="0"/>
              <a:t> (2023). Transformer-Based Feature Fusion Approach for Multimodal Visual Sentiment Recognition Using Tweets in the Wild. </a:t>
            </a:r>
            <a:r>
              <a:rPr lang="en-US" sz="1200" i="1" dirty="0"/>
              <a:t>IEEE Access</a:t>
            </a:r>
            <a:r>
              <a:rPr lang="en-US" sz="1200" dirty="0"/>
              <a:t>, 11, 47070–47079. https://doi.org/10.1109/ACCESS.2023.3274744</a:t>
            </a:r>
            <a:endParaRPr lang="en-IN" sz="1200" dirty="0"/>
          </a:p>
          <a:p>
            <a:pPr marL="228600" indent="-228600">
              <a:buFont typeface="+mj-lt"/>
              <a:buAutoNum type="arabicPeriod"/>
            </a:pPr>
            <a:r>
              <a:rPr lang="en-IN" sz="1200" dirty="0" err="1"/>
              <a:t>Alzamzami</a:t>
            </a:r>
            <a:r>
              <a:rPr lang="en-IN" sz="1200" dirty="0"/>
              <a:t>, F., Hoda, M., &amp; El Saddik, A. (2020). Light gradient boosting machine for general sentiment classification on short texts: A comparative evaluation. IEEE Access, 8, 101840-101858. https://doi.org/10.1109/ACCESS.2020.2992552</a:t>
            </a:r>
          </a:p>
          <a:p>
            <a:pPr marL="228600" indent="-228600">
              <a:buFont typeface="+mj-lt"/>
              <a:buAutoNum type="arabicPeriod"/>
            </a:pPr>
            <a:endParaRPr lang="en-IN" sz="1200" dirty="0"/>
          </a:p>
          <a:p>
            <a:pPr marL="228600" indent="-228600">
              <a:buFont typeface="+mj-lt"/>
              <a:buAutoNum type="arabicPeriod"/>
            </a:pPr>
            <a:r>
              <a:rPr lang="en-IN" sz="1200" dirty="0" err="1"/>
              <a:t>Dosovitskiy</a:t>
            </a:r>
            <a:r>
              <a:rPr lang="en-IN" sz="1200" dirty="0"/>
              <a:t>, A., Beyer, L., Kolesnikov, A., </a:t>
            </a:r>
            <a:r>
              <a:rPr lang="en-IN" sz="1200" dirty="0" err="1"/>
              <a:t>Weissenborn</a:t>
            </a:r>
            <a:r>
              <a:rPr lang="en-IN" sz="1200" dirty="0"/>
              <a:t>, D., Zhai, X., </a:t>
            </a:r>
            <a:r>
              <a:rPr lang="en-IN" sz="1200" dirty="0" err="1"/>
              <a:t>Unterthiner</a:t>
            </a:r>
            <a:r>
              <a:rPr lang="en-IN" sz="1200" dirty="0"/>
              <a:t>, M., Dehghani, M., </a:t>
            </a:r>
            <a:r>
              <a:rPr lang="en-IN" sz="1200" dirty="0" err="1"/>
              <a:t>Minderer</a:t>
            </a:r>
            <a:r>
              <a:rPr lang="en-IN" sz="1200" dirty="0"/>
              <a:t>, M., </a:t>
            </a:r>
            <a:r>
              <a:rPr lang="en-IN" sz="1200" dirty="0" err="1"/>
              <a:t>Heigold</a:t>
            </a:r>
            <a:r>
              <a:rPr lang="en-IN" sz="1200" dirty="0"/>
              <a:t>, G., </a:t>
            </a:r>
            <a:r>
              <a:rPr lang="en-IN" sz="1200" dirty="0" err="1"/>
              <a:t>Gelly</a:t>
            </a:r>
            <a:r>
              <a:rPr lang="en-IN" sz="1200" dirty="0"/>
              <a:t>, S., </a:t>
            </a:r>
            <a:r>
              <a:rPr lang="en-IN" sz="1200" dirty="0" err="1"/>
              <a:t>Uszkoreit</a:t>
            </a:r>
            <a:r>
              <a:rPr lang="en-IN" sz="1200" dirty="0"/>
              <a:t>, J., &amp; </a:t>
            </a:r>
            <a:r>
              <a:rPr lang="en-IN" sz="1200" dirty="0" err="1"/>
              <a:t>Houlsby</a:t>
            </a:r>
            <a:r>
              <a:rPr lang="en-IN" sz="1200" dirty="0"/>
              <a:t>, N. (2020). An image is worth 16×16 words: Transformers for image recognition at scale. arXiv:2010.11929. https://arxiv.org/abs/2010.11929</a:t>
            </a:r>
          </a:p>
          <a:p>
            <a:pPr marL="228600" indent="-228600">
              <a:buFont typeface="+mj-lt"/>
              <a:buAutoNum type="arabicPeriod"/>
            </a:pPr>
            <a:endParaRPr lang="en-IN" sz="1200" dirty="0"/>
          </a:p>
          <a:p>
            <a:pPr marL="228600" indent="-228600">
              <a:buFont typeface="+mj-lt"/>
              <a:buAutoNum type="arabicPeriod"/>
            </a:pPr>
            <a:r>
              <a:rPr lang="en-IN" sz="1200" dirty="0"/>
              <a:t>Meng, L., Li, H., Chen, B.-C., Lan, S., Wu, Z., Jiang, Y.-G., &amp; Lim, S.-N. (2021). </a:t>
            </a:r>
            <a:r>
              <a:rPr lang="en-IN" sz="1200" dirty="0" err="1"/>
              <a:t>AdaViT</a:t>
            </a:r>
            <a:r>
              <a:rPr lang="en-IN" sz="1200" dirty="0"/>
              <a:t>: Adaptive vision transformers for efficient image recognition. arXiv:2111.15668. https://arxiv.org/abs/2111.15668</a:t>
            </a:r>
          </a:p>
          <a:p>
            <a:pPr marL="228600" indent="-228600">
              <a:buFont typeface="+mj-lt"/>
              <a:buAutoNum type="arabicPeriod"/>
            </a:pPr>
            <a:endParaRPr lang="en-IN" sz="1200" dirty="0"/>
          </a:p>
          <a:p>
            <a:pPr marL="228600" indent="-228600">
              <a:buFont typeface="+mj-lt"/>
              <a:buAutoNum type="arabicPeriod"/>
            </a:pPr>
            <a:r>
              <a:rPr lang="en-IN" sz="1200" dirty="0" err="1"/>
              <a:t>Alzamzami</a:t>
            </a:r>
            <a:r>
              <a:rPr lang="en-IN" sz="1200" dirty="0"/>
              <a:t>, F., &amp; El Saddik, A. (2021). Monitoring cyber </a:t>
            </a:r>
            <a:r>
              <a:rPr lang="en-IN" sz="1200" dirty="0" err="1"/>
              <a:t>SentiHate</a:t>
            </a:r>
            <a:r>
              <a:rPr lang="en-IN" sz="1200" dirty="0"/>
              <a:t> social </a:t>
            </a:r>
            <a:r>
              <a:rPr lang="en-IN" sz="1200" dirty="0" err="1"/>
              <a:t>behavior</a:t>
            </a:r>
            <a:r>
              <a:rPr lang="en-IN" sz="1200" dirty="0"/>
              <a:t> during COVID-19 pandemic in North America. IEEE Access, 9, 91184-91208. https://doi.org/10.1109/ACCESS.2021.3066690</a:t>
            </a:r>
          </a:p>
          <a:p>
            <a:pPr marL="228600" indent="-228600">
              <a:buFont typeface="+mj-lt"/>
              <a:buAutoNum type="arabicPeriod"/>
            </a:pPr>
            <a:endParaRPr lang="en-IN" sz="1200" dirty="0"/>
          </a:p>
          <a:p>
            <a:pPr marL="228600" indent="-228600">
              <a:buFont typeface="+mj-lt"/>
              <a:buAutoNum type="arabicPeriod"/>
            </a:pPr>
            <a:r>
              <a:rPr lang="en-IN" sz="1200" dirty="0"/>
              <a:t>Devlin, J., Chang, M.-W., Lee, K., &amp; Toutanova, K. (2018). BERT: Pre-training of deep bidirectional transformers for language understanding. arXiv:1810.04805. https://arxiv.org/abs/1810.04805</a:t>
            </a:r>
          </a:p>
          <a:p>
            <a:pPr marL="228600" indent="-228600">
              <a:buFont typeface="+mj-lt"/>
              <a:buAutoNum type="arabicPeriod"/>
            </a:pPr>
            <a:endParaRPr lang="en-IN" sz="1200" dirty="0"/>
          </a:p>
          <a:p>
            <a:pPr marL="228600" indent="-228600">
              <a:buFont typeface="+mj-lt"/>
              <a:buAutoNum type="arabicPeriod"/>
            </a:pPr>
            <a:r>
              <a:rPr lang="en-IN" sz="1200" dirty="0"/>
              <a:t>Wang, H., </a:t>
            </a:r>
            <a:r>
              <a:rPr lang="en-IN" sz="1200" dirty="0" err="1"/>
              <a:t>Tobon</a:t>
            </a:r>
            <a:r>
              <a:rPr lang="en-IN" sz="1200" dirty="0"/>
              <a:t>, V. D. P., Hossain, M. S., &amp; El Saddik, A. (2021). Deep learning (DL)-enabled system for emotional big data. IEEE Access, 9, 116073-116082. https://doi.org/10.1109/ACCESS.2021.3066690</a:t>
            </a:r>
          </a:p>
          <a:p>
            <a:pPr marL="228600" indent="-228600">
              <a:buFont typeface="+mj-lt"/>
              <a:buAutoNum type="arabicPeriod"/>
            </a:pPr>
            <a:endParaRPr lang="en-IN" sz="1200" dirty="0"/>
          </a:p>
          <a:p>
            <a:pPr marL="228600" indent="-228600">
              <a:buFont typeface="+mj-lt"/>
              <a:buAutoNum type="arabicPeriod"/>
            </a:pPr>
            <a:r>
              <a:rPr lang="en-IN" sz="1200" dirty="0"/>
              <a:t>Miao, Y., Dong, H., </a:t>
            </a:r>
            <a:r>
              <a:rPr lang="en-IN" sz="1200" dirty="0" err="1"/>
              <a:t>Jaam</a:t>
            </a:r>
            <a:r>
              <a:rPr lang="en-IN" sz="1200" dirty="0"/>
              <a:t>, J. M. A., &amp; Saddik, A. E. (2019). A deep learning system for recognizing facial expression in real-time. ACM Transactions on Multimedia Computing, Communications, and Applications, 15(2), 1–20. https://doi.org/10.1145/3309626</a:t>
            </a:r>
          </a:p>
          <a:p>
            <a:pPr marL="228600" indent="-228600">
              <a:buFont typeface="+mj-lt"/>
              <a:buAutoNum type="arabicPeriod"/>
            </a:pPr>
            <a:endParaRPr lang="en-IN" sz="1200" dirty="0"/>
          </a:p>
          <a:p>
            <a:pPr marL="228600" indent="-228600">
              <a:buFont typeface="+mj-lt"/>
              <a:buAutoNum type="arabicPeriod"/>
            </a:pPr>
            <a:r>
              <a:rPr lang="en-IN" sz="1200" dirty="0"/>
              <a:t>Athanasiou, V., &amp; </a:t>
            </a:r>
            <a:r>
              <a:rPr lang="en-IN" sz="1200" dirty="0" err="1"/>
              <a:t>Maragoudakis</a:t>
            </a:r>
            <a:r>
              <a:rPr lang="en-IN" sz="1200" dirty="0"/>
              <a:t>, M. (2017). A novel, gradient boosting framework for sentiment analysis in languages where NLP resources are not plentiful: A case study for modern Greek. Algorithms, 10(1), 34. https://doi.org/10.3390/a10010034</a:t>
            </a:r>
          </a:p>
          <a:p>
            <a:pPr marL="228600" indent="-228600">
              <a:buFont typeface="+mj-lt"/>
              <a:buAutoNum type="arabicPeriod"/>
            </a:pPr>
            <a:endParaRPr lang="en-IN" sz="1200" dirty="0"/>
          </a:p>
          <a:p>
            <a:endParaRPr lang="en-IN" sz="1200" dirty="0"/>
          </a:p>
        </p:txBody>
      </p:sp>
      <p:sp>
        <p:nvSpPr>
          <p:cNvPr id="3" name="Rectangle 2">
            <a:extLst>
              <a:ext uri="{FF2B5EF4-FFF2-40B4-BE49-F238E27FC236}">
                <a16:creationId xmlns:a16="http://schemas.microsoft.com/office/drawing/2014/main" id="{7A63721E-C3A1-2073-73EA-3B65559D1A34}"/>
              </a:ext>
            </a:extLst>
          </p:cNvPr>
          <p:cNvSpPr/>
          <p:nvPr/>
        </p:nvSpPr>
        <p:spPr>
          <a:xfrm>
            <a:off x="0" y="6396335"/>
            <a:ext cx="12192000" cy="461665"/>
          </a:xfrm>
          <a:prstGeom prst="rect">
            <a:avLst/>
          </a:prstGeom>
          <a:gradFill>
            <a:gsLst>
              <a:gs pos="0">
                <a:schemeClr val="accent3">
                  <a:lumMod val="0"/>
                  <a:lumOff val="100000"/>
                </a:schemeClr>
              </a:gs>
              <a:gs pos="85000">
                <a:schemeClr val="accent3">
                  <a:lumMod val="100000"/>
                </a:schemeClr>
              </a:gs>
            </a:gsLst>
            <a:path path="circle">
              <a:fillToRect l="100000" b="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b="1" dirty="0">
              <a:latin typeface="Constantia" panose="02030602050306030303" pitchFamily="18" charset="0"/>
            </a:endParaRPr>
          </a:p>
          <a:p>
            <a:pPr algn="ctr"/>
            <a:r>
              <a:rPr lang="en-IN" sz="2000" b="1" dirty="0">
                <a:solidFill>
                  <a:schemeClr val="tx1"/>
                </a:solidFill>
                <a:latin typeface="Constantia" panose="02030602050306030303" pitchFamily="18" charset="0"/>
              </a:rPr>
              <a:t>NATIONAL INSITUTE OF TECHNOLOGY DELHI </a:t>
            </a:r>
          </a:p>
          <a:p>
            <a:pPr algn="ctr"/>
            <a:endParaRPr lang="en-IN" dirty="0"/>
          </a:p>
        </p:txBody>
      </p:sp>
      <p:pic>
        <p:nvPicPr>
          <p:cNvPr id="6" name="Picture 5">
            <a:extLst>
              <a:ext uri="{FF2B5EF4-FFF2-40B4-BE49-F238E27FC236}">
                <a16:creationId xmlns:a16="http://schemas.microsoft.com/office/drawing/2014/main" id="{EB39EF9F-3179-1658-5194-B10EB86CFAD3}"/>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11487150" y="6391275"/>
            <a:ext cx="466725" cy="466725"/>
          </a:xfrm>
          <a:prstGeom prst="rect">
            <a:avLst/>
          </a:prstGeom>
        </p:spPr>
      </p:pic>
    </p:spTree>
    <p:extLst>
      <p:ext uri="{BB962C8B-B14F-4D97-AF65-F5344CB8AC3E}">
        <p14:creationId xmlns:p14="http://schemas.microsoft.com/office/powerpoint/2010/main" val="3066734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7E8D54-03B3-F4CB-1A9D-8B8CCE3B6ED4}"/>
              </a:ext>
            </a:extLst>
          </p:cNvPr>
          <p:cNvSpPr>
            <a:spLocks noGrp="1"/>
          </p:cNvSpPr>
          <p:nvPr>
            <p:ph idx="1"/>
          </p:nvPr>
        </p:nvSpPr>
        <p:spPr>
          <a:xfrm>
            <a:off x="838200" y="2095500"/>
            <a:ext cx="10515600" cy="1971676"/>
          </a:xfrm>
          <a:noFill/>
          <a:ln>
            <a:noFill/>
          </a:ln>
        </p:spPr>
        <p:style>
          <a:lnRef idx="0">
            <a:scrgbClr r="0" g="0" b="0"/>
          </a:lnRef>
          <a:fillRef idx="0">
            <a:scrgbClr r="0" g="0" b="0"/>
          </a:fillRef>
          <a:effectRef idx="0">
            <a:scrgbClr r="0" g="0" b="0"/>
          </a:effectRef>
          <a:fontRef idx="minor">
            <a:schemeClr val="dk1"/>
          </a:fontRef>
        </p:style>
        <p:txBody>
          <a:bodyPr>
            <a:scene3d>
              <a:camera prst="orthographicFront"/>
              <a:lightRig rig="harsh" dir="t"/>
            </a:scene3d>
            <a:sp3d extrusionH="57150" prstMaterial="matte">
              <a:bevelT w="63500" h="12700" prst="angle"/>
              <a:contourClr>
                <a:schemeClr val="bg1">
                  <a:lumMod val="65000"/>
                </a:schemeClr>
              </a:contourClr>
            </a:sp3d>
          </a:bodyPr>
          <a:lstStyle/>
          <a:p>
            <a:pPr marL="0" indent="0">
              <a:buNone/>
            </a:pPr>
            <a:endParaRPr lang="en-IN" b="1" dirty="0">
              <a:ln/>
              <a:solidFill>
                <a:schemeClr val="accent3"/>
              </a:solidFill>
            </a:endParaRPr>
          </a:p>
          <a:p>
            <a:pPr marL="0" indent="0" algn="ctr">
              <a:buNone/>
            </a:pPr>
            <a:r>
              <a:rPr lang="en-IN" sz="5400" b="1" dirty="0">
                <a:ln/>
                <a:solidFill>
                  <a:schemeClr val="accent3"/>
                </a:solidFill>
                <a:latin typeface="Arial Rounded MT Bold" panose="020F0704030504030204" pitchFamily="34" charset="0"/>
              </a:rPr>
              <a:t>Thank you</a:t>
            </a:r>
          </a:p>
        </p:txBody>
      </p:sp>
      <p:pic>
        <p:nvPicPr>
          <p:cNvPr id="2" name="Picture 1">
            <a:extLst>
              <a:ext uri="{FF2B5EF4-FFF2-40B4-BE49-F238E27FC236}">
                <a16:creationId xmlns:a16="http://schemas.microsoft.com/office/drawing/2014/main" id="{E6820091-7325-EE8A-6908-A141FE64EB4E}"/>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11487150" y="6391275"/>
            <a:ext cx="466725" cy="466725"/>
          </a:xfrm>
          <a:prstGeom prst="rect">
            <a:avLst/>
          </a:prstGeom>
        </p:spPr>
      </p:pic>
      <p:sp>
        <p:nvSpPr>
          <p:cNvPr id="4" name="Rectangle 3">
            <a:extLst>
              <a:ext uri="{FF2B5EF4-FFF2-40B4-BE49-F238E27FC236}">
                <a16:creationId xmlns:a16="http://schemas.microsoft.com/office/drawing/2014/main" id="{44A10BE0-5D23-2911-BDB3-7F361D3349EF}"/>
              </a:ext>
            </a:extLst>
          </p:cNvPr>
          <p:cNvSpPr/>
          <p:nvPr/>
        </p:nvSpPr>
        <p:spPr>
          <a:xfrm>
            <a:off x="0" y="6396335"/>
            <a:ext cx="12192000" cy="461665"/>
          </a:xfrm>
          <a:prstGeom prst="rect">
            <a:avLst/>
          </a:prstGeom>
          <a:gradFill>
            <a:gsLst>
              <a:gs pos="0">
                <a:schemeClr val="accent3">
                  <a:lumMod val="0"/>
                  <a:lumOff val="100000"/>
                </a:schemeClr>
              </a:gs>
              <a:gs pos="85000">
                <a:schemeClr val="accent3">
                  <a:lumMod val="100000"/>
                </a:schemeClr>
              </a:gs>
            </a:gsLst>
            <a:path path="circle">
              <a:fillToRect l="100000" b="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b="1" dirty="0">
              <a:latin typeface="Constantia" panose="02030602050306030303" pitchFamily="18" charset="0"/>
            </a:endParaRPr>
          </a:p>
          <a:p>
            <a:pPr algn="ctr"/>
            <a:r>
              <a:rPr lang="en-IN" sz="2000" b="1" dirty="0">
                <a:solidFill>
                  <a:schemeClr val="tx1"/>
                </a:solidFill>
                <a:latin typeface="Constantia" panose="02030602050306030303" pitchFamily="18" charset="0"/>
              </a:rPr>
              <a:t>NATIONAL INSITUTE OF TECHNOLOGY DELHI </a:t>
            </a:r>
          </a:p>
          <a:p>
            <a:pPr algn="ctr"/>
            <a:endParaRPr lang="en-IN" dirty="0"/>
          </a:p>
        </p:txBody>
      </p:sp>
      <p:pic>
        <p:nvPicPr>
          <p:cNvPr id="5" name="Picture 4">
            <a:extLst>
              <a:ext uri="{FF2B5EF4-FFF2-40B4-BE49-F238E27FC236}">
                <a16:creationId xmlns:a16="http://schemas.microsoft.com/office/drawing/2014/main" id="{DDE0345B-335E-290D-2536-42692553A43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11610975" y="6391274"/>
            <a:ext cx="466725" cy="466725"/>
          </a:xfrm>
          <a:prstGeom prst="rect">
            <a:avLst/>
          </a:prstGeom>
        </p:spPr>
      </p:pic>
    </p:spTree>
    <p:extLst>
      <p:ext uri="{BB962C8B-B14F-4D97-AF65-F5344CB8AC3E}">
        <p14:creationId xmlns:p14="http://schemas.microsoft.com/office/powerpoint/2010/main" val="1437805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BFBA0-2F3A-4A14-BDB2-442FCD21D906}"/>
            </a:ext>
          </a:extLst>
        </p:cNvPr>
        <p:cNvGrpSpPr/>
        <p:nvPr/>
      </p:nvGrpSpPr>
      <p:grpSpPr>
        <a:xfrm>
          <a:off x="0" y="0"/>
          <a:ext cx="0" cy="0"/>
          <a:chOff x="0" y="0"/>
          <a:chExt cx="0" cy="0"/>
        </a:xfrm>
      </p:grpSpPr>
      <p:sp>
        <p:nvSpPr>
          <p:cNvPr id="5" name="Title 4" hidden="1">
            <a:extLst>
              <a:ext uri="{FF2B5EF4-FFF2-40B4-BE49-F238E27FC236}">
                <a16:creationId xmlns:a16="http://schemas.microsoft.com/office/drawing/2014/main" id="{325C1F02-81C0-CDBF-0688-C3FBF30B215A}"/>
              </a:ext>
            </a:extLst>
          </p:cNvPr>
          <p:cNvSpPr>
            <a:spLocks noGrp="1"/>
          </p:cNvSpPr>
          <p:nvPr>
            <p:ph type="title"/>
          </p:nvPr>
        </p:nvSpPr>
        <p:spPr/>
        <p:txBody>
          <a:bodyPr/>
          <a:lstStyle/>
          <a:p>
            <a:r>
              <a:rPr lang="en-US" dirty="0"/>
              <a:t>Slide 3</a:t>
            </a:r>
          </a:p>
        </p:txBody>
      </p:sp>
      <p:sp>
        <p:nvSpPr>
          <p:cNvPr id="2" name="Rectangle 1">
            <a:extLst>
              <a:ext uri="{FF2B5EF4-FFF2-40B4-BE49-F238E27FC236}">
                <a16:creationId xmlns:a16="http://schemas.microsoft.com/office/drawing/2014/main" id="{DE992B5F-ECAC-FB50-D4CC-61F382DE540D}"/>
              </a:ext>
            </a:extLst>
          </p:cNvPr>
          <p:cNvSpPr/>
          <p:nvPr/>
        </p:nvSpPr>
        <p:spPr>
          <a:xfrm>
            <a:off x="1407459" y="0"/>
            <a:ext cx="1909482" cy="125506"/>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E4FBD8A-49F2-604B-103A-607BEEBA224F}"/>
              </a:ext>
            </a:extLst>
          </p:cNvPr>
          <p:cNvSpPr txBox="1"/>
          <p:nvPr/>
        </p:nvSpPr>
        <p:spPr>
          <a:xfrm>
            <a:off x="0" y="833718"/>
            <a:ext cx="5429250" cy="461665"/>
          </a:xfrm>
          <a:prstGeom prst="rect">
            <a:avLst/>
          </a:prstGeom>
          <a:gradFill flip="none" rotWithShape="1">
            <a:gsLst>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a:t>  </a:t>
            </a:r>
            <a:r>
              <a:rPr lang="en-IN" sz="2400" dirty="0"/>
              <a:t>Content</a:t>
            </a:r>
          </a:p>
        </p:txBody>
      </p:sp>
      <p:sp>
        <p:nvSpPr>
          <p:cNvPr id="8" name="TextBox 7">
            <a:extLst>
              <a:ext uri="{FF2B5EF4-FFF2-40B4-BE49-F238E27FC236}">
                <a16:creationId xmlns:a16="http://schemas.microsoft.com/office/drawing/2014/main" id="{7928AA7E-4C39-FB44-9313-C3A655AF8138}"/>
              </a:ext>
            </a:extLst>
          </p:cNvPr>
          <p:cNvSpPr txBox="1"/>
          <p:nvPr/>
        </p:nvSpPr>
        <p:spPr>
          <a:xfrm>
            <a:off x="285750" y="1523999"/>
            <a:ext cx="11906250" cy="4102533"/>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marL="342900" indent="-342900">
              <a:lnSpc>
                <a:spcPct val="150000"/>
              </a:lnSpc>
              <a:buFont typeface="Wingdings" panose="05000000000000000000" pitchFamily="2" charset="2"/>
              <a:buChar char="Ø"/>
            </a:pPr>
            <a:r>
              <a:rPr lang="en-IN" sz="2200" dirty="0"/>
              <a:t>Introduction</a:t>
            </a:r>
          </a:p>
          <a:p>
            <a:pPr marL="342900" indent="-342900">
              <a:lnSpc>
                <a:spcPct val="150000"/>
              </a:lnSpc>
              <a:buFont typeface="Wingdings" panose="05000000000000000000" pitchFamily="2" charset="2"/>
              <a:buChar char="Ø"/>
            </a:pPr>
            <a:r>
              <a:rPr lang="en-IN" sz="2200" dirty="0"/>
              <a:t>Problem Statement </a:t>
            </a:r>
          </a:p>
          <a:p>
            <a:pPr marL="342900" indent="-342900">
              <a:lnSpc>
                <a:spcPct val="150000"/>
              </a:lnSpc>
              <a:buFont typeface="Wingdings" panose="05000000000000000000" pitchFamily="2" charset="2"/>
              <a:buChar char="Ø"/>
            </a:pPr>
            <a:r>
              <a:rPr lang="en-IN" sz="2200" dirty="0"/>
              <a:t>Proposed work</a:t>
            </a:r>
          </a:p>
          <a:p>
            <a:pPr marL="342900" indent="-342900">
              <a:lnSpc>
                <a:spcPct val="150000"/>
              </a:lnSpc>
              <a:buFont typeface="Wingdings" panose="05000000000000000000" pitchFamily="2" charset="2"/>
              <a:buChar char="Ø"/>
            </a:pPr>
            <a:r>
              <a:rPr lang="en-IN" sz="2200" dirty="0"/>
              <a:t>Literature Review</a:t>
            </a:r>
          </a:p>
          <a:p>
            <a:pPr marL="342900" indent="-342900">
              <a:lnSpc>
                <a:spcPct val="150000"/>
              </a:lnSpc>
              <a:buFont typeface="Wingdings" panose="05000000000000000000" pitchFamily="2" charset="2"/>
              <a:buChar char="Ø"/>
            </a:pPr>
            <a:r>
              <a:rPr lang="en-IN" sz="2200" dirty="0"/>
              <a:t>Dataset</a:t>
            </a:r>
          </a:p>
          <a:p>
            <a:pPr marL="342900" indent="-342900">
              <a:lnSpc>
                <a:spcPct val="150000"/>
              </a:lnSpc>
              <a:buFont typeface="Wingdings" panose="05000000000000000000" pitchFamily="2" charset="2"/>
              <a:buChar char="Ø"/>
            </a:pPr>
            <a:r>
              <a:rPr lang="en-IN" sz="2200" dirty="0"/>
              <a:t>Methodology</a:t>
            </a:r>
          </a:p>
          <a:p>
            <a:pPr marL="342900" indent="-342900">
              <a:lnSpc>
                <a:spcPct val="150000"/>
              </a:lnSpc>
              <a:buFont typeface="Wingdings" panose="05000000000000000000" pitchFamily="2" charset="2"/>
              <a:buChar char="Ø"/>
            </a:pPr>
            <a:r>
              <a:rPr lang="en-IN" sz="2200" dirty="0"/>
              <a:t>Conclusion</a:t>
            </a:r>
          </a:p>
          <a:p>
            <a:pPr marL="342900" indent="-342900">
              <a:lnSpc>
                <a:spcPct val="150000"/>
              </a:lnSpc>
              <a:buFont typeface="Wingdings" panose="05000000000000000000" pitchFamily="2" charset="2"/>
              <a:buChar char="Ø"/>
            </a:pPr>
            <a:r>
              <a:rPr lang="en-IN" sz="2200" dirty="0"/>
              <a:t>Reference</a:t>
            </a:r>
          </a:p>
        </p:txBody>
      </p:sp>
      <p:sp>
        <p:nvSpPr>
          <p:cNvPr id="3" name="Rectangle 2">
            <a:extLst>
              <a:ext uri="{FF2B5EF4-FFF2-40B4-BE49-F238E27FC236}">
                <a16:creationId xmlns:a16="http://schemas.microsoft.com/office/drawing/2014/main" id="{0BA403C7-2082-BFB1-DE6E-D93969EC3B91}"/>
              </a:ext>
            </a:extLst>
          </p:cNvPr>
          <p:cNvSpPr/>
          <p:nvPr/>
        </p:nvSpPr>
        <p:spPr>
          <a:xfrm>
            <a:off x="0" y="6396335"/>
            <a:ext cx="12192000" cy="461665"/>
          </a:xfrm>
          <a:prstGeom prst="rect">
            <a:avLst/>
          </a:prstGeom>
          <a:gradFill>
            <a:gsLst>
              <a:gs pos="0">
                <a:schemeClr val="accent3">
                  <a:lumMod val="0"/>
                  <a:lumOff val="100000"/>
                </a:schemeClr>
              </a:gs>
              <a:gs pos="85000">
                <a:schemeClr val="accent3">
                  <a:lumMod val="100000"/>
                </a:schemeClr>
              </a:gs>
            </a:gsLst>
            <a:path path="circle">
              <a:fillToRect l="100000" b="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b="1" dirty="0">
              <a:latin typeface="Constantia" panose="02030602050306030303" pitchFamily="18" charset="0"/>
            </a:endParaRPr>
          </a:p>
          <a:p>
            <a:pPr algn="ctr"/>
            <a:r>
              <a:rPr lang="en-IN" sz="2000" b="1" dirty="0">
                <a:solidFill>
                  <a:schemeClr val="tx1"/>
                </a:solidFill>
                <a:latin typeface="Constantia" panose="02030602050306030303" pitchFamily="18" charset="0"/>
              </a:rPr>
              <a:t>NATIONAL INSITUTE OF TECHNOLOGY DELHI </a:t>
            </a:r>
          </a:p>
          <a:p>
            <a:pPr algn="ctr"/>
            <a:endParaRPr lang="en-IN" dirty="0"/>
          </a:p>
        </p:txBody>
      </p:sp>
      <p:pic>
        <p:nvPicPr>
          <p:cNvPr id="7" name="Picture 6">
            <a:extLst>
              <a:ext uri="{FF2B5EF4-FFF2-40B4-BE49-F238E27FC236}">
                <a16:creationId xmlns:a16="http://schemas.microsoft.com/office/drawing/2014/main" id="{080B0C16-F6A2-E3C7-3836-31B5A1059AD8}"/>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11487150" y="6391275"/>
            <a:ext cx="466725" cy="466725"/>
          </a:xfrm>
          <a:prstGeom prst="rect">
            <a:avLst/>
          </a:prstGeom>
        </p:spPr>
      </p:pic>
    </p:spTree>
    <p:extLst>
      <p:ext uri="{BB962C8B-B14F-4D97-AF65-F5344CB8AC3E}">
        <p14:creationId xmlns:p14="http://schemas.microsoft.com/office/powerpoint/2010/main" val="3198719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6E3C-9ACA-28C1-8C01-D6E281955854}"/>
            </a:ext>
          </a:extLst>
        </p:cNvPr>
        <p:cNvGrpSpPr/>
        <p:nvPr/>
      </p:nvGrpSpPr>
      <p:grpSpPr>
        <a:xfrm>
          <a:off x="0" y="0"/>
          <a:ext cx="0" cy="0"/>
          <a:chOff x="0" y="0"/>
          <a:chExt cx="0" cy="0"/>
        </a:xfrm>
      </p:grpSpPr>
      <p:sp>
        <p:nvSpPr>
          <p:cNvPr id="5" name="Title 4" hidden="1">
            <a:extLst>
              <a:ext uri="{FF2B5EF4-FFF2-40B4-BE49-F238E27FC236}">
                <a16:creationId xmlns:a16="http://schemas.microsoft.com/office/drawing/2014/main" id="{F9C129C0-562E-4BD2-B882-4F4FE171B1E2}"/>
              </a:ext>
            </a:extLst>
          </p:cNvPr>
          <p:cNvSpPr>
            <a:spLocks noGrp="1"/>
          </p:cNvSpPr>
          <p:nvPr>
            <p:ph type="title"/>
          </p:nvPr>
        </p:nvSpPr>
        <p:spPr/>
        <p:txBody>
          <a:bodyPr/>
          <a:lstStyle/>
          <a:p>
            <a:r>
              <a:rPr lang="en-US" dirty="0"/>
              <a:t>Slide 3</a:t>
            </a:r>
          </a:p>
        </p:txBody>
      </p:sp>
      <p:sp>
        <p:nvSpPr>
          <p:cNvPr id="2" name="Rectangle 1">
            <a:extLst>
              <a:ext uri="{FF2B5EF4-FFF2-40B4-BE49-F238E27FC236}">
                <a16:creationId xmlns:a16="http://schemas.microsoft.com/office/drawing/2014/main" id="{FC57927B-6DD4-2AD6-2148-7F76D9FAD5DC}"/>
              </a:ext>
            </a:extLst>
          </p:cNvPr>
          <p:cNvSpPr/>
          <p:nvPr/>
        </p:nvSpPr>
        <p:spPr>
          <a:xfrm>
            <a:off x="1407459" y="0"/>
            <a:ext cx="1909482" cy="125506"/>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7EB925D9-41CB-231F-E2DF-3203EDF327FF}"/>
              </a:ext>
            </a:extLst>
          </p:cNvPr>
          <p:cNvSpPr txBox="1"/>
          <p:nvPr/>
        </p:nvSpPr>
        <p:spPr>
          <a:xfrm>
            <a:off x="0" y="833718"/>
            <a:ext cx="5429250" cy="461665"/>
          </a:xfrm>
          <a:prstGeom prst="rect">
            <a:avLst/>
          </a:prstGeom>
          <a:gradFill flip="none" rotWithShape="1">
            <a:gsLst>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a:t>  </a:t>
            </a:r>
            <a:r>
              <a:rPr lang="en-IN" sz="2400" dirty="0"/>
              <a:t>Introduction</a:t>
            </a:r>
          </a:p>
        </p:txBody>
      </p:sp>
      <p:sp>
        <p:nvSpPr>
          <p:cNvPr id="3" name="TextBox 2">
            <a:extLst>
              <a:ext uri="{FF2B5EF4-FFF2-40B4-BE49-F238E27FC236}">
                <a16:creationId xmlns:a16="http://schemas.microsoft.com/office/drawing/2014/main" id="{A9D77CC0-5260-CFD6-7875-DB4D4CA4DF30}"/>
              </a:ext>
            </a:extLst>
          </p:cNvPr>
          <p:cNvSpPr txBox="1"/>
          <p:nvPr/>
        </p:nvSpPr>
        <p:spPr>
          <a:xfrm>
            <a:off x="1152525" y="1838324"/>
            <a:ext cx="10496550" cy="923330"/>
          </a:xfrm>
          <a:prstGeom prst="rect">
            <a:avLst/>
          </a:prstGeom>
          <a:noFill/>
        </p:spPr>
        <p:txBody>
          <a:bodyPr wrap="square" rtlCol="0">
            <a:spAutoFit/>
          </a:bodyPr>
          <a:lstStyle/>
          <a:p>
            <a:r>
              <a:rPr lang="en-IN" dirty="0"/>
              <a:t>The paper </a:t>
            </a:r>
            <a:r>
              <a:rPr lang="en-IN" b="1" dirty="0"/>
              <a:t>"Transformer-Based Feature Fusion Approach for Multimodal Visual Sentiment Recognition Using Tweets in the Wild“[1]</a:t>
            </a:r>
            <a:r>
              <a:rPr lang="en-IN" dirty="0"/>
              <a:t> introduces a framework aimed at improving sentiment analysis using multimodal data from online social networks (OSNs).</a:t>
            </a:r>
          </a:p>
        </p:txBody>
      </p:sp>
      <p:sp>
        <p:nvSpPr>
          <p:cNvPr id="6" name="TextBox 5">
            <a:extLst>
              <a:ext uri="{FF2B5EF4-FFF2-40B4-BE49-F238E27FC236}">
                <a16:creationId xmlns:a16="http://schemas.microsoft.com/office/drawing/2014/main" id="{3F75CDE2-1814-8A5D-11CD-C25111A4D2DC}"/>
              </a:ext>
            </a:extLst>
          </p:cNvPr>
          <p:cNvSpPr txBox="1"/>
          <p:nvPr/>
        </p:nvSpPr>
        <p:spPr>
          <a:xfrm>
            <a:off x="1333500" y="3124200"/>
            <a:ext cx="10410825" cy="1631216"/>
          </a:xfrm>
          <a:prstGeom prst="rect">
            <a:avLst/>
          </a:prstGeom>
          <a:noFill/>
        </p:spPr>
        <p:txBody>
          <a:bodyPr wrap="square" rtlCol="0">
            <a:spAutoFit/>
          </a:bodyPr>
          <a:lstStyle/>
          <a:p>
            <a:pPr marL="342900" indent="-342900">
              <a:buFont typeface="Wingdings" panose="05000000000000000000" pitchFamily="2" charset="2"/>
              <a:buChar char="§"/>
            </a:pPr>
            <a:r>
              <a:rPr lang="en-US" sz="2000" dirty="0"/>
              <a:t>Vision Transformers (</a:t>
            </a:r>
            <a:r>
              <a:rPr lang="en-US" sz="2000" dirty="0" err="1"/>
              <a:t>ViTs</a:t>
            </a:r>
            <a:r>
              <a:rPr lang="en-US" sz="2000" dirty="0"/>
              <a:t>) and BERT to extract features from images with faces, text, and generic visuals.</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Model addresses data imbalance and enhances performance, enabling robust multimodal sentiment analysis across different domains​</a:t>
            </a:r>
            <a:endParaRPr lang="en-IN" sz="2000" dirty="0"/>
          </a:p>
        </p:txBody>
      </p:sp>
      <p:sp>
        <p:nvSpPr>
          <p:cNvPr id="7" name="Rectangle 6">
            <a:extLst>
              <a:ext uri="{FF2B5EF4-FFF2-40B4-BE49-F238E27FC236}">
                <a16:creationId xmlns:a16="http://schemas.microsoft.com/office/drawing/2014/main" id="{82E6B86C-19E6-29D0-B2BA-5D9BDF5939F3}"/>
              </a:ext>
            </a:extLst>
          </p:cNvPr>
          <p:cNvSpPr/>
          <p:nvPr/>
        </p:nvSpPr>
        <p:spPr>
          <a:xfrm>
            <a:off x="0" y="6396335"/>
            <a:ext cx="12192000" cy="461665"/>
          </a:xfrm>
          <a:prstGeom prst="rect">
            <a:avLst/>
          </a:prstGeom>
          <a:gradFill>
            <a:gsLst>
              <a:gs pos="0">
                <a:schemeClr val="accent3">
                  <a:lumMod val="0"/>
                  <a:lumOff val="100000"/>
                </a:schemeClr>
              </a:gs>
              <a:gs pos="85000">
                <a:schemeClr val="accent3">
                  <a:lumMod val="100000"/>
                </a:schemeClr>
              </a:gs>
            </a:gsLst>
            <a:path path="circle">
              <a:fillToRect l="100000" b="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b="1" dirty="0">
              <a:latin typeface="Constantia" panose="02030602050306030303" pitchFamily="18" charset="0"/>
            </a:endParaRPr>
          </a:p>
          <a:p>
            <a:pPr algn="ctr"/>
            <a:r>
              <a:rPr lang="en-IN" sz="2000" b="1" dirty="0">
                <a:solidFill>
                  <a:schemeClr val="tx1"/>
                </a:solidFill>
                <a:latin typeface="Constantia" panose="02030602050306030303" pitchFamily="18" charset="0"/>
              </a:rPr>
              <a:t>NATIONAL INSITUTE OF TECHNOLOGY DELHI </a:t>
            </a:r>
          </a:p>
          <a:p>
            <a:pPr algn="ctr"/>
            <a:endParaRPr lang="en-IN" dirty="0"/>
          </a:p>
        </p:txBody>
      </p:sp>
      <p:pic>
        <p:nvPicPr>
          <p:cNvPr id="8" name="Picture 7">
            <a:extLst>
              <a:ext uri="{FF2B5EF4-FFF2-40B4-BE49-F238E27FC236}">
                <a16:creationId xmlns:a16="http://schemas.microsoft.com/office/drawing/2014/main" id="{3A9D3263-13D6-71B2-7038-FE52009A6645}"/>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11487150" y="6391275"/>
            <a:ext cx="466725" cy="466725"/>
          </a:xfrm>
          <a:prstGeom prst="rect">
            <a:avLst/>
          </a:prstGeom>
        </p:spPr>
      </p:pic>
    </p:spTree>
    <p:extLst>
      <p:ext uri="{BB962C8B-B14F-4D97-AF65-F5344CB8AC3E}">
        <p14:creationId xmlns:p14="http://schemas.microsoft.com/office/powerpoint/2010/main" val="770503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D4EF5-A6C3-0746-BC2E-93F4D48E957A}"/>
            </a:ext>
          </a:extLst>
        </p:cNvPr>
        <p:cNvGrpSpPr/>
        <p:nvPr/>
      </p:nvGrpSpPr>
      <p:grpSpPr>
        <a:xfrm>
          <a:off x="0" y="0"/>
          <a:ext cx="0" cy="0"/>
          <a:chOff x="0" y="0"/>
          <a:chExt cx="0" cy="0"/>
        </a:xfrm>
      </p:grpSpPr>
      <p:sp>
        <p:nvSpPr>
          <p:cNvPr id="5" name="Title 4" hidden="1">
            <a:extLst>
              <a:ext uri="{FF2B5EF4-FFF2-40B4-BE49-F238E27FC236}">
                <a16:creationId xmlns:a16="http://schemas.microsoft.com/office/drawing/2014/main" id="{B87AB2E6-F3ED-BB38-B7C7-499877B2C066}"/>
              </a:ext>
            </a:extLst>
          </p:cNvPr>
          <p:cNvSpPr>
            <a:spLocks noGrp="1"/>
          </p:cNvSpPr>
          <p:nvPr>
            <p:ph type="title"/>
          </p:nvPr>
        </p:nvSpPr>
        <p:spPr/>
        <p:txBody>
          <a:bodyPr/>
          <a:lstStyle/>
          <a:p>
            <a:r>
              <a:rPr lang="en-US" dirty="0"/>
              <a:t>Slide 3</a:t>
            </a:r>
          </a:p>
        </p:txBody>
      </p:sp>
      <p:sp>
        <p:nvSpPr>
          <p:cNvPr id="2" name="Rectangle 1">
            <a:extLst>
              <a:ext uri="{FF2B5EF4-FFF2-40B4-BE49-F238E27FC236}">
                <a16:creationId xmlns:a16="http://schemas.microsoft.com/office/drawing/2014/main" id="{1B523B43-505E-447A-ADFF-7BAD77F3E678}"/>
              </a:ext>
            </a:extLst>
          </p:cNvPr>
          <p:cNvSpPr/>
          <p:nvPr/>
        </p:nvSpPr>
        <p:spPr>
          <a:xfrm>
            <a:off x="1407459" y="0"/>
            <a:ext cx="1909482" cy="125506"/>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84CD9674-B2EF-9C5B-FEEA-04CBF2D5FF84}"/>
              </a:ext>
            </a:extLst>
          </p:cNvPr>
          <p:cNvSpPr txBox="1"/>
          <p:nvPr/>
        </p:nvSpPr>
        <p:spPr>
          <a:xfrm>
            <a:off x="0" y="833718"/>
            <a:ext cx="5429250" cy="461665"/>
          </a:xfrm>
          <a:prstGeom prst="rect">
            <a:avLst/>
          </a:prstGeom>
          <a:gradFill flip="none" rotWithShape="1">
            <a:gsLst>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a:t>  </a:t>
            </a:r>
            <a:r>
              <a:rPr lang="en-IN" sz="2400" dirty="0"/>
              <a:t>Problem Statement </a:t>
            </a:r>
          </a:p>
        </p:txBody>
      </p:sp>
      <p:sp>
        <p:nvSpPr>
          <p:cNvPr id="10" name="TextBox 9">
            <a:extLst>
              <a:ext uri="{FF2B5EF4-FFF2-40B4-BE49-F238E27FC236}">
                <a16:creationId xmlns:a16="http://schemas.microsoft.com/office/drawing/2014/main" id="{81269F51-1297-F6D6-110E-4E5D8AE6B92D}"/>
              </a:ext>
            </a:extLst>
          </p:cNvPr>
          <p:cNvSpPr txBox="1"/>
          <p:nvPr/>
        </p:nvSpPr>
        <p:spPr>
          <a:xfrm>
            <a:off x="277906" y="2136338"/>
            <a:ext cx="11636187" cy="2585323"/>
          </a:xfrm>
          <a:prstGeom prst="rect">
            <a:avLst/>
          </a:prstGeom>
          <a:noFill/>
        </p:spPr>
        <p:txBody>
          <a:bodyPr wrap="square" rtlCol="0">
            <a:spAutoFit/>
          </a:bodyPr>
          <a:lstStyle/>
          <a:p>
            <a:r>
              <a:rPr lang="en-US" dirty="0"/>
              <a:t>Social media platforms have become a primary source for users to express their thoughts</a:t>
            </a:r>
            <a:r>
              <a:rPr lang="en-US" dirty="0">
                <a:solidFill>
                  <a:srgbClr val="FF0000"/>
                </a:solidFill>
              </a:rPr>
              <a:t>, emotions, and opinions, often through a combination of text and images</a:t>
            </a:r>
            <a:r>
              <a:rPr lang="en-US" dirty="0"/>
              <a:t>. However, this unstructured and diverse content presents significant challenges for sentiment analysis. Traditional sentiment analysis techniques focus predominantly on textual data, neglecting the critical emotional cues embedded in visual content. This limitation hinders the ability to accurately capture the full spectrum of user sentiment. Moreover, sentiment datasets derived from social media often suffer from class imbalance, which impacts the performance and generalization of classification models. While</a:t>
            </a:r>
            <a:r>
              <a:rPr lang="en-US" dirty="0">
                <a:solidFill>
                  <a:srgbClr val="C00000"/>
                </a:solidFill>
              </a:rPr>
              <a:t> Convolutional Neural Networks (CNNs) have been widely used for image-based sentiment analysis,</a:t>
            </a:r>
            <a:r>
              <a:rPr lang="en-US" dirty="0"/>
              <a:t> they struggle to capture the global context and variations present in images. These challenges necessitate the development of more advanced models that can effectively integrate and analyze multimodal data, addressing the inherent complexities of social media sentiment detection.</a:t>
            </a:r>
            <a:endParaRPr lang="en-IN" dirty="0"/>
          </a:p>
        </p:txBody>
      </p:sp>
      <p:sp>
        <p:nvSpPr>
          <p:cNvPr id="3" name="Rectangle 2">
            <a:extLst>
              <a:ext uri="{FF2B5EF4-FFF2-40B4-BE49-F238E27FC236}">
                <a16:creationId xmlns:a16="http://schemas.microsoft.com/office/drawing/2014/main" id="{E720D604-F153-5137-EC7B-5E42A7698476}"/>
              </a:ext>
            </a:extLst>
          </p:cNvPr>
          <p:cNvSpPr/>
          <p:nvPr/>
        </p:nvSpPr>
        <p:spPr>
          <a:xfrm>
            <a:off x="0" y="6396335"/>
            <a:ext cx="12192000" cy="461665"/>
          </a:xfrm>
          <a:prstGeom prst="rect">
            <a:avLst/>
          </a:prstGeom>
          <a:gradFill>
            <a:gsLst>
              <a:gs pos="0">
                <a:schemeClr val="accent3">
                  <a:lumMod val="0"/>
                  <a:lumOff val="100000"/>
                </a:schemeClr>
              </a:gs>
              <a:gs pos="85000">
                <a:schemeClr val="accent3">
                  <a:lumMod val="100000"/>
                </a:schemeClr>
              </a:gs>
            </a:gsLst>
            <a:path path="circle">
              <a:fillToRect l="100000" b="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b="1" dirty="0">
              <a:latin typeface="Constantia" panose="02030602050306030303" pitchFamily="18" charset="0"/>
            </a:endParaRPr>
          </a:p>
          <a:p>
            <a:pPr algn="ctr"/>
            <a:r>
              <a:rPr lang="en-IN" sz="2000" b="1" dirty="0">
                <a:solidFill>
                  <a:schemeClr val="tx1"/>
                </a:solidFill>
                <a:latin typeface="Constantia" panose="02030602050306030303" pitchFamily="18" charset="0"/>
              </a:rPr>
              <a:t>NATIONAL INSITUTE OF TECHNOLOGY DELHI </a:t>
            </a:r>
          </a:p>
          <a:p>
            <a:pPr algn="ctr"/>
            <a:endParaRPr lang="en-IN" dirty="0"/>
          </a:p>
        </p:txBody>
      </p:sp>
      <p:pic>
        <p:nvPicPr>
          <p:cNvPr id="6" name="Picture 5">
            <a:extLst>
              <a:ext uri="{FF2B5EF4-FFF2-40B4-BE49-F238E27FC236}">
                <a16:creationId xmlns:a16="http://schemas.microsoft.com/office/drawing/2014/main" id="{74EE9961-B5BD-1F83-2EB2-E178237FB737}"/>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11487150" y="6391275"/>
            <a:ext cx="466725" cy="466725"/>
          </a:xfrm>
          <a:prstGeom prst="rect">
            <a:avLst/>
          </a:prstGeom>
        </p:spPr>
      </p:pic>
    </p:spTree>
    <p:extLst>
      <p:ext uri="{BB962C8B-B14F-4D97-AF65-F5344CB8AC3E}">
        <p14:creationId xmlns:p14="http://schemas.microsoft.com/office/powerpoint/2010/main" val="3089039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685C47-E766-EB6C-0DE3-E95AA0A02966}"/>
            </a:ext>
          </a:extLst>
        </p:cNvPr>
        <p:cNvGrpSpPr/>
        <p:nvPr/>
      </p:nvGrpSpPr>
      <p:grpSpPr>
        <a:xfrm>
          <a:off x="0" y="0"/>
          <a:ext cx="0" cy="0"/>
          <a:chOff x="0" y="0"/>
          <a:chExt cx="0" cy="0"/>
        </a:xfrm>
      </p:grpSpPr>
      <p:sp>
        <p:nvSpPr>
          <p:cNvPr id="5" name="Title 4" hidden="1">
            <a:extLst>
              <a:ext uri="{FF2B5EF4-FFF2-40B4-BE49-F238E27FC236}">
                <a16:creationId xmlns:a16="http://schemas.microsoft.com/office/drawing/2014/main" id="{4F1C44F8-BD55-1369-5E14-54380CD56DF4}"/>
              </a:ext>
            </a:extLst>
          </p:cNvPr>
          <p:cNvSpPr>
            <a:spLocks noGrp="1"/>
          </p:cNvSpPr>
          <p:nvPr>
            <p:ph type="title"/>
          </p:nvPr>
        </p:nvSpPr>
        <p:spPr/>
        <p:txBody>
          <a:bodyPr/>
          <a:lstStyle/>
          <a:p>
            <a:r>
              <a:rPr lang="en-US" dirty="0"/>
              <a:t>Slide 3</a:t>
            </a:r>
          </a:p>
        </p:txBody>
      </p:sp>
      <p:sp>
        <p:nvSpPr>
          <p:cNvPr id="2" name="Rectangle 1">
            <a:extLst>
              <a:ext uri="{FF2B5EF4-FFF2-40B4-BE49-F238E27FC236}">
                <a16:creationId xmlns:a16="http://schemas.microsoft.com/office/drawing/2014/main" id="{4248584A-70B5-7877-C0FC-DBD944B7B435}"/>
              </a:ext>
            </a:extLst>
          </p:cNvPr>
          <p:cNvSpPr/>
          <p:nvPr/>
        </p:nvSpPr>
        <p:spPr>
          <a:xfrm>
            <a:off x="1407459" y="0"/>
            <a:ext cx="1909482" cy="125506"/>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2111F276-1827-9A2C-939B-D09DE3C4A2D4}"/>
              </a:ext>
            </a:extLst>
          </p:cNvPr>
          <p:cNvSpPr txBox="1"/>
          <p:nvPr/>
        </p:nvSpPr>
        <p:spPr>
          <a:xfrm>
            <a:off x="0" y="805126"/>
            <a:ext cx="5429250" cy="461665"/>
          </a:xfrm>
          <a:prstGeom prst="rect">
            <a:avLst/>
          </a:prstGeom>
          <a:gradFill flip="none" rotWithShape="1">
            <a:gsLst>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a:t>  </a:t>
            </a:r>
            <a:r>
              <a:rPr lang="en-IN" sz="2400" dirty="0"/>
              <a:t>Proposed work </a:t>
            </a:r>
          </a:p>
        </p:txBody>
      </p:sp>
      <p:sp>
        <p:nvSpPr>
          <p:cNvPr id="3" name="TextBox 2">
            <a:extLst>
              <a:ext uri="{FF2B5EF4-FFF2-40B4-BE49-F238E27FC236}">
                <a16:creationId xmlns:a16="http://schemas.microsoft.com/office/drawing/2014/main" id="{447619FE-C73C-FB90-4DC7-3C6CB03240F5}"/>
              </a:ext>
            </a:extLst>
          </p:cNvPr>
          <p:cNvSpPr txBox="1"/>
          <p:nvPr/>
        </p:nvSpPr>
        <p:spPr>
          <a:xfrm>
            <a:off x="0" y="1435465"/>
            <a:ext cx="7658100"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 Pretrained models are fine-tuned on large-scale datasets.</a:t>
            </a:r>
          </a:p>
          <a:p>
            <a:pPr marL="285750" indent="-285750">
              <a:buFont typeface="Wingdings" panose="05000000000000000000" pitchFamily="2" charset="2"/>
              <a:buChar char="§"/>
            </a:pPr>
            <a:r>
              <a:rPr lang="en-US" dirty="0"/>
              <a:t> Models are further refined on the newly introduced Domain-Free Multimedia Sentiment Dataset (DFMSD) to improve generalization across domains.</a:t>
            </a:r>
            <a:endParaRPr lang="en-IN" dirty="0"/>
          </a:p>
        </p:txBody>
      </p:sp>
      <p:sp>
        <p:nvSpPr>
          <p:cNvPr id="12" name="TextBox 11">
            <a:extLst>
              <a:ext uri="{FF2B5EF4-FFF2-40B4-BE49-F238E27FC236}">
                <a16:creationId xmlns:a16="http://schemas.microsoft.com/office/drawing/2014/main" id="{685DAF75-ABC3-94C4-561E-EAE9B82395A6}"/>
              </a:ext>
            </a:extLst>
          </p:cNvPr>
          <p:cNvSpPr txBox="1"/>
          <p:nvPr/>
        </p:nvSpPr>
        <p:spPr>
          <a:xfrm>
            <a:off x="8124825" y="1362096"/>
            <a:ext cx="3200494" cy="923330"/>
          </a:xfrm>
          <a:prstGeom prst="rect">
            <a:avLst/>
          </a:prstGeom>
          <a:noFill/>
        </p:spPr>
        <p:txBody>
          <a:bodyPr wrap="square" rtlCol="0">
            <a:spAutoFit/>
          </a:bodyPr>
          <a:lstStyle/>
          <a:p>
            <a:pPr marL="285750" indent="-285750">
              <a:buFont typeface="Arial" panose="020B0604020202020204" pitchFamily="34" charset="0"/>
              <a:buChar char="•"/>
            </a:pPr>
            <a:r>
              <a:rPr lang="en-US" dirty="0"/>
              <a:t>Images with faces.</a:t>
            </a:r>
          </a:p>
          <a:p>
            <a:pPr marL="285750" indent="-285750">
              <a:buFont typeface="Arial" panose="020B0604020202020204" pitchFamily="34" charset="0"/>
              <a:buChar char="•"/>
            </a:pPr>
            <a:r>
              <a:rPr lang="en-US" dirty="0"/>
              <a:t>Images with text.</a:t>
            </a:r>
          </a:p>
          <a:p>
            <a:pPr marL="285750" indent="-285750">
              <a:buFont typeface="Arial" panose="020B0604020202020204" pitchFamily="34" charset="0"/>
              <a:buChar char="•"/>
            </a:pPr>
            <a:r>
              <a:rPr lang="en-US" dirty="0"/>
              <a:t>Images without faces or text.</a:t>
            </a:r>
            <a:endParaRPr lang="en-IN" dirty="0"/>
          </a:p>
        </p:txBody>
      </p:sp>
      <p:sp>
        <p:nvSpPr>
          <p:cNvPr id="18" name="TextBox 17">
            <a:extLst>
              <a:ext uri="{FF2B5EF4-FFF2-40B4-BE49-F238E27FC236}">
                <a16:creationId xmlns:a16="http://schemas.microsoft.com/office/drawing/2014/main" id="{25D7DCC5-F5A6-D5B0-6336-E95DC898B651}"/>
              </a:ext>
            </a:extLst>
          </p:cNvPr>
          <p:cNvSpPr txBox="1"/>
          <p:nvPr/>
        </p:nvSpPr>
        <p:spPr>
          <a:xfrm>
            <a:off x="0" y="6024282"/>
            <a:ext cx="12191999" cy="246221"/>
          </a:xfrm>
          <a:prstGeom prst="rect">
            <a:avLst/>
          </a:prstGeom>
          <a:noFill/>
        </p:spPr>
        <p:txBody>
          <a:bodyPr wrap="square" rtlCol="0">
            <a:spAutoFit/>
          </a:bodyPr>
          <a:lstStyle/>
          <a:p>
            <a:pPr algn="ctr"/>
            <a:r>
              <a:rPr lang="en-IN" sz="1000" b="1" dirty="0">
                <a:solidFill>
                  <a:schemeClr val="accent2">
                    <a:lumMod val="50000"/>
                  </a:schemeClr>
                </a:solidFill>
              </a:rPr>
              <a:t>Figure 1</a:t>
            </a:r>
            <a:r>
              <a:rPr lang="en-IN" sz="1000" b="1" dirty="0"/>
              <a:t> : The preposed architecture of vit-based multi modality fusion[1]</a:t>
            </a:r>
          </a:p>
        </p:txBody>
      </p:sp>
      <p:sp>
        <p:nvSpPr>
          <p:cNvPr id="6" name="Rectangle 5">
            <a:extLst>
              <a:ext uri="{FF2B5EF4-FFF2-40B4-BE49-F238E27FC236}">
                <a16:creationId xmlns:a16="http://schemas.microsoft.com/office/drawing/2014/main" id="{EF2CD911-F52E-D0EE-8B56-408459BCFA91}"/>
              </a:ext>
            </a:extLst>
          </p:cNvPr>
          <p:cNvSpPr/>
          <p:nvPr/>
        </p:nvSpPr>
        <p:spPr>
          <a:xfrm>
            <a:off x="0" y="6396335"/>
            <a:ext cx="12192000" cy="461665"/>
          </a:xfrm>
          <a:prstGeom prst="rect">
            <a:avLst/>
          </a:prstGeom>
          <a:gradFill>
            <a:gsLst>
              <a:gs pos="0">
                <a:schemeClr val="accent3">
                  <a:lumMod val="0"/>
                  <a:lumOff val="100000"/>
                </a:schemeClr>
              </a:gs>
              <a:gs pos="85000">
                <a:schemeClr val="accent3">
                  <a:lumMod val="100000"/>
                </a:schemeClr>
              </a:gs>
            </a:gsLst>
            <a:path path="circle">
              <a:fillToRect l="100000" b="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b="1" dirty="0">
              <a:latin typeface="Constantia" panose="02030602050306030303" pitchFamily="18" charset="0"/>
            </a:endParaRPr>
          </a:p>
          <a:p>
            <a:pPr algn="ctr"/>
            <a:r>
              <a:rPr lang="en-IN" sz="2000" b="1" dirty="0">
                <a:solidFill>
                  <a:schemeClr val="tx1"/>
                </a:solidFill>
                <a:latin typeface="Constantia" panose="02030602050306030303" pitchFamily="18" charset="0"/>
              </a:rPr>
              <a:t>NATIONAL INSITUTE OF TECHNOLOGY DELHI </a:t>
            </a:r>
          </a:p>
          <a:p>
            <a:pPr algn="ctr"/>
            <a:endParaRPr lang="en-IN" dirty="0"/>
          </a:p>
        </p:txBody>
      </p:sp>
      <p:pic>
        <p:nvPicPr>
          <p:cNvPr id="7" name="Picture 6">
            <a:extLst>
              <a:ext uri="{FF2B5EF4-FFF2-40B4-BE49-F238E27FC236}">
                <a16:creationId xmlns:a16="http://schemas.microsoft.com/office/drawing/2014/main" id="{11977808-16B1-829E-6E0E-B54C6AA8A79F}"/>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11487150" y="6391275"/>
            <a:ext cx="466725" cy="466725"/>
          </a:xfrm>
          <a:prstGeom prst="rect">
            <a:avLst/>
          </a:prstGeom>
        </p:spPr>
      </p:pic>
      <p:pic>
        <p:nvPicPr>
          <p:cNvPr id="9" name="Picture 8">
            <a:extLst>
              <a:ext uri="{FF2B5EF4-FFF2-40B4-BE49-F238E27FC236}">
                <a16:creationId xmlns:a16="http://schemas.microsoft.com/office/drawing/2014/main" id="{96F2B2E4-1422-8D86-655A-E5C547F326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4123" y="2454100"/>
            <a:ext cx="4783753" cy="3480538"/>
          </a:xfrm>
          <a:prstGeom prst="rect">
            <a:avLst/>
          </a:prstGeom>
        </p:spPr>
      </p:pic>
    </p:spTree>
    <p:extLst>
      <p:ext uri="{BB962C8B-B14F-4D97-AF65-F5344CB8AC3E}">
        <p14:creationId xmlns:p14="http://schemas.microsoft.com/office/powerpoint/2010/main" val="3225940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5C82BD-94B8-0A77-1762-E178DB53B9EC}"/>
            </a:ext>
          </a:extLst>
        </p:cNvPr>
        <p:cNvGrpSpPr/>
        <p:nvPr/>
      </p:nvGrpSpPr>
      <p:grpSpPr>
        <a:xfrm>
          <a:off x="0" y="0"/>
          <a:ext cx="0" cy="0"/>
          <a:chOff x="0" y="0"/>
          <a:chExt cx="0" cy="0"/>
        </a:xfrm>
      </p:grpSpPr>
      <p:sp>
        <p:nvSpPr>
          <p:cNvPr id="5" name="Title 4" hidden="1">
            <a:extLst>
              <a:ext uri="{FF2B5EF4-FFF2-40B4-BE49-F238E27FC236}">
                <a16:creationId xmlns:a16="http://schemas.microsoft.com/office/drawing/2014/main" id="{E2BE7F8D-D03A-CF70-CE7F-BC881364D8D9}"/>
              </a:ext>
            </a:extLst>
          </p:cNvPr>
          <p:cNvSpPr>
            <a:spLocks noGrp="1"/>
          </p:cNvSpPr>
          <p:nvPr>
            <p:ph type="title"/>
          </p:nvPr>
        </p:nvSpPr>
        <p:spPr/>
        <p:txBody>
          <a:bodyPr/>
          <a:lstStyle/>
          <a:p>
            <a:r>
              <a:rPr lang="en-US" dirty="0"/>
              <a:t>Slide 3</a:t>
            </a:r>
          </a:p>
        </p:txBody>
      </p:sp>
      <p:sp>
        <p:nvSpPr>
          <p:cNvPr id="2" name="Rectangle 1">
            <a:extLst>
              <a:ext uri="{FF2B5EF4-FFF2-40B4-BE49-F238E27FC236}">
                <a16:creationId xmlns:a16="http://schemas.microsoft.com/office/drawing/2014/main" id="{CC458146-CD8D-BACA-39EA-782F6489C6F0}"/>
              </a:ext>
            </a:extLst>
          </p:cNvPr>
          <p:cNvSpPr/>
          <p:nvPr/>
        </p:nvSpPr>
        <p:spPr>
          <a:xfrm>
            <a:off x="1407459" y="0"/>
            <a:ext cx="1909482" cy="125506"/>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042203D8-C0FE-36D7-0B55-042FA0579D69}"/>
              </a:ext>
            </a:extLst>
          </p:cNvPr>
          <p:cNvSpPr txBox="1"/>
          <p:nvPr/>
        </p:nvSpPr>
        <p:spPr>
          <a:xfrm>
            <a:off x="0" y="833718"/>
            <a:ext cx="5429250" cy="461665"/>
          </a:xfrm>
          <a:prstGeom prst="rect">
            <a:avLst/>
          </a:prstGeom>
          <a:gradFill flip="none" rotWithShape="1">
            <a:gsLst>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a:t>  </a:t>
            </a:r>
            <a:r>
              <a:rPr lang="en-IN" sz="2400" dirty="0"/>
              <a:t>Literature Review</a:t>
            </a:r>
          </a:p>
        </p:txBody>
      </p:sp>
      <p:sp>
        <p:nvSpPr>
          <p:cNvPr id="9" name="Rectangle 8">
            <a:extLst>
              <a:ext uri="{FF2B5EF4-FFF2-40B4-BE49-F238E27FC236}">
                <a16:creationId xmlns:a16="http://schemas.microsoft.com/office/drawing/2014/main" id="{9483ACE2-68D3-B1E9-EA0D-0441F4D87114}"/>
              </a:ext>
            </a:extLst>
          </p:cNvPr>
          <p:cNvSpPr/>
          <p:nvPr/>
        </p:nvSpPr>
        <p:spPr>
          <a:xfrm>
            <a:off x="0" y="6396335"/>
            <a:ext cx="12192000" cy="461665"/>
          </a:xfrm>
          <a:prstGeom prst="rect">
            <a:avLst/>
          </a:prstGeom>
          <a:gradFill>
            <a:gsLst>
              <a:gs pos="0">
                <a:schemeClr val="accent3">
                  <a:lumMod val="0"/>
                  <a:lumOff val="100000"/>
                </a:schemeClr>
              </a:gs>
              <a:gs pos="85000">
                <a:schemeClr val="accent3">
                  <a:lumMod val="100000"/>
                </a:schemeClr>
              </a:gs>
            </a:gsLst>
            <a:path path="circle">
              <a:fillToRect l="100000" b="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b="1" dirty="0">
              <a:latin typeface="Constantia" panose="02030602050306030303" pitchFamily="18" charset="0"/>
            </a:endParaRPr>
          </a:p>
          <a:p>
            <a:pPr algn="ctr"/>
            <a:r>
              <a:rPr lang="en-IN" sz="2000" b="1" dirty="0">
                <a:solidFill>
                  <a:schemeClr val="tx1"/>
                </a:solidFill>
                <a:latin typeface="Constantia" panose="02030602050306030303" pitchFamily="18" charset="0"/>
              </a:rPr>
              <a:t>NATIONAL INSITUTE OF TECHNOLOGY DELHI </a:t>
            </a:r>
          </a:p>
          <a:p>
            <a:pPr algn="ctr"/>
            <a:endParaRPr lang="en-IN" dirty="0"/>
          </a:p>
        </p:txBody>
      </p:sp>
      <p:pic>
        <p:nvPicPr>
          <p:cNvPr id="10" name="Picture 9">
            <a:extLst>
              <a:ext uri="{FF2B5EF4-FFF2-40B4-BE49-F238E27FC236}">
                <a16:creationId xmlns:a16="http://schemas.microsoft.com/office/drawing/2014/main" id="{65AF6530-84D9-775E-7EE4-113D6CFAF89E}"/>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11487150" y="6391275"/>
            <a:ext cx="466725" cy="466725"/>
          </a:xfrm>
          <a:prstGeom prst="rect">
            <a:avLst/>
          </a:prstGeom>
        </p:spPr>
      </p:pic>
      <p:graphicFrame>
        <p:nvGraphicFramePr>
          <p:cNvPr id="11" name="Table 10">
            <a:extLst>
              <a:ext uri="{FF2B5EF4-FFF2-40B4-BE49-F238E27FC236}">
                <a16:creationId xmlns:a16="http://schemas.microsoft.com/office/drawing/2014/main" id="{8943775D-3E33-7BA6-71EB-B6F5064DA8DF}"/>
              </a:ext>
            </a:extLst>
          </p:cNvPr>
          <p:cNvGraphicFramePr>
            <a:graphicFrameLocks noGrp="1"/>
          </p:cNvGraphicFramePr>
          <p:nvPr>
            <p:extLst>
              <p:ext uri="{D42A27DB-BD31-4B8C-83A1-F6EECF244321}">
                <p14:modId xmlns:p14="http://schemas.microsoft.com/office/powerpoint/2010/main" val="1237700313"/>
              </p:ext>
            </p:extLst>
          </p:nvPr>
        </p:nvGraphicFramePr>
        <p:xfrm>
          <a:off x="447675" y="1552575"/>
          <a:ext cx="10734675" cy="3968026"/>
        </p:xfrm>
        <a:graphic>
          <a:graphicData uri="http://schemas.openxmlformats.org/drawingml/2006/table">
            <a:tbl>
              <a:tblPr/>
              <a:tblGrid>
                <a:gridCol w="1005121">
                  <a:extLst>
                    <a:ext uri="{9D8B030D-6E8A-4147-A177-3AD203B41FA5}">
                      <a16:colId xmlns:a16="http://schemas.microsoft.com/office/drawing/2014/main" val="1530155273"/>
                    </a:ext>
                  </a:extLst>
                </a:gridCol>
                <a:gridCol w="1628292">
                  <a:extLst>
                    <a:ext uri="{9D8B030D-6E8A-4147-A177-3AD203B41FA5}">
                      <a16:colId xmlns:a16="http://schemas.microsoft.com/office/drawing/2014/main" val="1294653954"/>
                    </a:ext>
                  </a:extLst>
                </a:gridCol>
                <a:gridCol w="1578036">
                  <a:extLst>
                    <a:ext uri="{9D8B030D-6E8A-4147-A177-3AD203B41FA5}">
                      <a16:colId xmlns:a16="http://schemas.microsoft.com/office/drawing/2014/main" val="975236888"/>
                    </a:ext>
                  </a:extLst>
                </a:gridCol>
                <a:gridCol w="1648395">
                  <a:extLst>
                    <a:ext uri="{9D8B030D-6E8A-4147-A177-3AD203B41FA5}">
                      <a16:colId xmlns:a16="http://schemas.microsoft.com/office/drawing/2014/main" val="2027419185"/>
                    </a:ext>
                  </a:extLst>
                </a:gridCol>
                <a:gridCol w="1728807">
                  <a:extLst>
                    <a:ext uri="{9D8B030D-6E8A-4147-A177-3AD203B41FA5}">
                      <a16:colId xmlns:a16="http://schemas.microsoft.com/office/drawing/2014/main" val="3312859508"/>
                    </a:ext>
                  </a:extLst>
                </a:gridCol>
                <a:gridCol w="1477525">
                  <a:extLst>
                    <a:ext uri="{9D8B030D-6E8A-4147-A177-3AD203B41FA5}">
                      <a16:colId xmlns:a16="http://schemas.microsoft.com/office/drawing/2014/main" val="1840166525"/>
                    </a:ext>
                  </a:extLst>
                </a:gridCol>
                <a:gridCol w="1668499">
                  <a:extLst>
                    <a:ext uri="{9D8B030D-6E8A-4147-A177-3AD203B41FA5}">
                      <a16:colId xmlns:a16="http://schemas.microsoft.com/office/drawing/2014/main" val="1607948269"/>
                    </a:ext>
                  </a:extLst>
                </a:gridCol>
              </a:tblGrid>
              <a:tr h="400797">
                <a:tc>
                  <a:txBody>
                    <a:bodyPr/>
                    <a:lstStyle/>
                    <a:p>
                      <a:pPr rtl="0" fontAlgn="ctr"/>
                      <a:r>
                        <a:rPr lang="en-IN" sz="700" b="0">
                          <a:solidFill>
                            <a:srgbClr val="FFFFFF"/>
                          </a:solidFill>
                          <a:effectLst/>
                          <a:latin typeface="Roboto" panose="02000000000000000000" pitchFamily="2" charset="0"/>
                        </a:rPr>
                        <a:t>L</a:t>
                      </a:r>
                    </a:p>
                  </a:txBody>
                  <a:tcPr marL="24377" marR="24377" marT="6094" marB="6094" anchor="ctr">
                    <a:lnL w="7620" cap="flat" cmpd="sng" algn="ctr">
                      <a:solidFill>
                        <a:srgbClr val="284E3F"/>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284E3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356854"/>
                    </a:solidFill>
                  </a:tcPr>
                </a:tc>
                <a:tc>
                  <a:txBody>
                    <a:bodyPr/>
                    <a:lstStyle/>
                    <a:p>
                      <a:pPr rtl="0" fontAlgn="ctr"/>
                      <a:r>
                        <a:rPr lang="en-IN" sz="700" b="0">
                          <a:solidFill>
                            <a:srgbClr val="FFFFFF"/>
                          </a:solidFill>
                          <a:effectLst/>
                          <a:latin typeface="Roboto" panose="02000000000000000000" pitchFamily="2" charset="0"/>
                        </a:rPr>
                        <a:t>Paper</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284E3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356854"/>
                    </a:solidFill>
                  </a:tcPr>
                </a:tc>
                <a:tc>
                  <a:txBody>
                    <a:bodyPr/>
                    <a:lstStyle/>
                    <a:p>
                      <a:pPr rtl="0" fontAlgn="ctr"/>
                      <a:r>
                        <a:rPr lang="en-IN" sz="700" b="0">
                          <a:solidFill>
                            <a:srgbClr val="FFFFFF"/>
                          </a:solidFill>
                          <a:effectLst/>
                          <a:latin typeface="Roboto" panose="02000000000000000000" pitchFamily="2" charset="0"/>
                        </a:rPr>
                        <a:t>Year</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284E3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356854"/>
                    </a:solidFill>
                  </a:tcPr>
                </a:tc>
                <a:tc>
                  <a:txBody>
                    <a:bodyPr/>
                    <a:lstStyle/>
                    <a:p>
                      <a:pPr rtl="0" fontAlgn="ctr"/>
                      <a:r>
                        <a:rPr lang="en-IN" sz="700" b="0">
                          <a:solidFill>
                            <a:srgbClr val="FFFFFF"/>
                          </a:solidFill>
                          <a:effectLst/>
                          <a:latin typeface="Roboto" panose="02000000000000000000" pitchFamily="2" charset="0"/>
                        </a:rPr>
                        <a:t>Key Contributions/Objectives</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284E3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356854"/>
                    </a:solidFill>
                  </a:tcPr>
                </a:tc>
                <a:tc>
                  <a:txBody>
                    <a:bodyPr/>
                    <a:lstStyle/>
                    <a:p>
                      <a:pPr rtl="0" fontAlgn="ctr"/>
                      <a:r>
                        <a:rPr lang="en-IN" sz="700" b="0">
                          <a:solidFill>
                            <a:srgbClr val="FFFFFF"/>
                          </a:solidFill>
                          <a:effectLst/>
                          <a:latin typeface="Roboto" panose="02000000000000000000" pitchFamily="2" charset="0"/>
                        </a:rPr>
                        <a:t>Data Models</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284E3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356854"/>
                    </a:solidFill>
                  </a:tcPr>
                </a:tc>
                <a:tc>
                  <a:txBody>
                    <a:bodyPr/>
                    <a:lstStyle/>
                    <a:p>
                      <a:pPr rtl="0" fontAlgn="ctr"/>
                      <a:r>
                        <a:rPr lang="en-IN" sz="700" b="0">
                          <a:solidFill>
                            <a:srgbClr val="FFFFFF"/>
                          </a:solidFill>
                          <a:effectLst/>
                          <a:latin typeface="Roboto" panose="02000000000000000000" pitchFamily="2" charset="0"/>
                        </a:rPr>
                        <a:t>Model</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284E3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356854"/>
                    </a:solidFill>
                  </a:tcPr>
                </a:tc>
                <a:tc>
                  <a:txBody>
                    <a:bodyPr/>
                    <a:lstStyle/>
                    <a:p>
                      <a:pPr rtl="0" fontAlgn="ctr"/>
                      <a:r>
                        <a:rPr lang="en-IN" sz="700" b="0">
                          <a:solidFill>
                            <a:srgbClr val="FFFFFF"/>
                          </a:solidFill>
                          <a:effectLst/>
                          <a:latin typeface="Roboto" panose="02000000000000000000" pitchFamily="2" charset="0"/>
                        </a:rPr>
                        <a:t>Research Gaps</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284E3F"/>
                      </a:solidFill>
                      <a:prstDash val="solid"/>
                      <a:round/>
                      <a:headEnd type="none" w="med" len="med"/>
                      <a:tailEnd type="none" w="med" len="med"/>
                    </a:lnR>
                    <a:lnT w="7620" cap="flat" cmpd="sng" algn="ctr">
                      <a:solidFill>
                        <a:srgbClr val="284E3F"/>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356854"/>
                    </a:solidFill>
                  </a:tcPr>
                </a:tc>
                <a:extLst>
                  <a:ext uri="{0D108BD9-81ED-4DB2-BD59-A6C34878D82A}">
                    <a16:rowId xmlns:a16="http://schemas.microsoft.com/office/drawing/2014/main" val="126930508"/>
                  </a:ext>
                </a:extLst>
              </a:tr>
              <a:tr h="693271">
                <a:tc>
                  <a:txBody>
                    <a:bodyPr/>
                    <a:lstStyle/>
                    <a:p>
                      <a:pPr algn="r" rtl="0" fontAlgn="ctr"/>
                      <a:r>
                        <a:rPr lang="en-IN" sz="1200" b="0">
                          <a:solidFill>
                            <a:srgbClr val="434343"/>
                          </a:solidFill>
                          <a:effectLst/>
                          <a:latin typeface="Roboto" panose="02000000000000000000" pitchFamily="2" charset="0"/>
                        </a:rPr>
                        <a:t>1</a:t>
                      </a:r>
                    </a:p>
                  </a:txBody>
                  <a:tcPr marL="24377" marR="24377" marT="6094" marB="6094" anchor="ctr">
                    <a:lnL w="7620" cap="flat" cmpd="sng" algn="ctr">
                      <a:solidFill>
                        <a:srgbClr val="284E3F"/>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ctr"/>
                      <a:r>
                        <a:rPr lang="en-US" sz="1200" b="0">
                          <a:solidFill>
                            <a:srgbClr val="434343"/>
                          </a:solidFill>
                          <a:effectLst/>
                          <a:latin typeface="Roboto" panose="02000000000000000000" pitchFamily="2" charset="0"/>
                        </a:rPr>
                        <a:t>"Transformer-Based Feature Fusion Approach for..."</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ctr"/>
                      <a:r>
                        <a:rPr lang="en-IN" sz="1200" b="0">
                          <a:solidFill>
                            <a:srgbClr val="434343"/>
                          </a:solidFill>
                          <a:effectLst/>
                          <a:latin typeface="Roboto" panose="02000000000000000000" pitchFamily="2" charset="0"/>
                        </a:rPr>
                        <a:t>Published in 2023</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ctr"/>
                      <a:r>
                        <a:rPr lang="en-US" sz="1200" b="0">
                          <a:solidFill>
                            <a:srgbClr val="434343"/>
                          </a:solidFill>
                          <a:effectLst/>
                          <a:latin typeface="Roboto" panose="02000000000000000000" pitchFamily="2" charset="0"/>
                        </a:rPr>
                        <a:t>The paper presents a novel multimodal approach...</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ctr"/>
                      <a:r>
                        <a:rPr lang="en-US" sz="1200" b="0">
                          <a:solidFill>
                            <a:srgbClr val="434343"/>
                          </a:solidFill>
                          <a:effectLst/>
                          <a:latin typeface="Roboto" panose="02000000000000000000" pitchFamily="2" charset="0"/>
                        </a:rPr>
                        <a:t>DFMSD (Domain-Free Multimedia Sentiment Dataset)</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ctr"/>
                      <a:r>
                        <a:rPr lang="en-IN" sz="1200" b="0">
                          <a:solidFill>
                            <a:srgbClr val="434343"/>
                          </a:solidFill>
                          <a:effectLst/>
                          <a:latin typeface="Roboto" panose="02000000000000000000" pitchFamily="2" charset="0"/>
                        </a:rPr>
                        <a:t>Transformer models for ViT, NLP</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ctr"/>
                      <a:r>
                        <a:rPr lang="en-US" sz="1200" b="0">
                          <a:solidFill>
                            <a:srgbClr val="434343"/>
                          </a:solidFill>
                          <a:effectLst/>
                          <a:latin typeface="Roboto" panose="02000000000000000000" pitchFamily="2" charset="0"/>
                        </a:rPr>
                        <a:t>Lacks coverage of online platforms</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284E3F"/>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67611859"/>
                  </a:ext>
                </a:extLst>
              </a:tr>
              <a:tr h="693271">
                <a:tc>
                  <a:txBody>
                    <a:bodyPr/>
                    <a:lstStyle/>
                    <a:p>
                      <a:pPr algn="r" rtl="0" fontAlgn="ctr"/>
                      <a:r>
                        <a:rPr lang="en-IN" sz="1200" b="0">
                          <a:solidFill>
                            <a:srgbClr val="434343"/>
                          </a:solidFill>
                          <a:effectLst/>
                          <a:latin typeface="Roboto" panose="02000000000000000000" pitchFamily="2" charset="0"/>
                        </a:rPr>
                        <a:t>2</a:t>
                      </a:r>
                    </a:p>
                  </a:txBody>
                  <a:tcPr marL="24377" marR="24377" marT="6094" marB="6094" anchor="ctr">
                    <a:lnL w="7620" cap="flat" cmpd="sng" algn="ctr">
                      <a:solidFill>
                        <a:srgbClr val="284E3F"/>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6F8F9"/>
                    </a:solidFill>
                  </a:tcPr>
                </a:tc>
                <a:tc>
                  <a:txBody>
                    <a:bodyPr/>
                    <a:lstStyle/>
                    <a:p>
                      <a:pPr rtl="0" fontAlgn="ctr"/>
                      <a:r>
                        <a:rPr lang="en-US" sz="1200" b="0">
                          <a:solidFill>
                            <a:srgbClr val="434343"/>
                          </a:solidFill>
                          <a:effectLst/>
                          <a:latin typeface="Roboto" panose="02000000000000000000" pitchFamily="2" charset="0"/>
                        </a:rPr>
                        <a:t>Revisiting crowd behaviour analysis through deep learning...</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6F8F9"/>
                    </a:solidFill>
                  </a:tcPr>
                </a:tc>
                <a:tc>
                  <a:txBody>
                    <a:bodyPr/>
                    <a:lstStyle/>
                    <a:p>
                      <a:pPr rtl="0" fontAlgn="ctr"/>
                      <a:r>
                        <a:rPr lang="en-IN" sz="1200" b="0">
                          <a:solidFill>
                            <a:srgbClr val="434343"/>
                          </a:solidFill>
                          <a:effectLst/>
                          <a:latin typeface="Roboto" panose="02000000000000000000" pitchFamily="2" charset="0"/>
                        </a:rPr>
                        <a:t>Year: 2020</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6F8F9"/>
                    </a:solidFill>
                  </a:tcPr>
                </a:tc>
                <a:tc>
                  <a:txBody>
                    <a:bodyPr/>
                    <a:lstStyle/>
                    <a:p>
                      <a:pPr rtl="0" fontAlgn="ctr"/>
                      <a:r>
                        <a:rPr lang="en-US" sz="1200" b="0">
                          <a:solidFill>
                            <a:srgbClr val="434343"/>
                          </a:solidFill>
                          <a:effectLst/>
                          <a:latin typeface="Roboto" panose="02000000000000000000" pitchFamily="2" charset="0"/>
                        </a:rPr>
                        <a:t>Deep learning methods for anomaly detection...</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6F8F9"/>
                    </a:solidFill>
                  </a:tcPr>
                </a:tc>
                <a:tc>
                  <a:txBody>
                    <a:bodyPr/>
                    <a:lstStyle/>
                    <a:p>
                      <a:pPr rtl="0" fontAlgn="ctr"/>
                      <a:r>
                        <a:rPr lang="en-IN" sz="1200" b="0">
                          <a:solidFill>
                            <a:srgbClr val="434343"/>
                          </a:solidFill>
                          <a:effectLst/>
                          <a:latin typeface="Roboto" panose="02000000000000000000" pitchFamily="2" charset="0"/>
                        </a:rPr>
                        <a:t>Motion Anomaly Detection Datasets (UCSD, etc.)</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6F8F9"/>
                    </a:solidFill>
                  </a:tcPr>
                </a:tc>
                <a:tc>
                  <a:txBody>
                    <a:bodyPr/>
                    <a:lstStyle/>
                    <a:p>
                      <a:pPr rtl="0" fontAlgn="ctr"/>
                      <a:r>
                        <a:rPr lang="en-US" sz="1200" b="0">
                          <a:solidFill>
                            <a:srgbClr val="434343"/>
                          </a:solidFill>
                          <a:effectLst/>
                          <a:latin typeface="Roboto" panose="02000000000000000000" pitchFamily="2" charset="0"/>
                        </a:rPr>
                        <a:t>Deep learning models (CNN, RNN)</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6F8F9"/>
                    </a:solidFill>
                  </a:tcPr>
                </a:tc>
                <a:tc>
                  <a:txBody>
                    <a:bodyPr/>
                    <a:lstStyle/>
                    <a:p>
                      <a:pPr rtl="0" fontAlgn="ctr"/>
                      <a:r>
                        <a:rPr lang="en-IN" sz="1200" b="0">
                          <a:solidFill>
                            <a:srgbClr val="434343"/>
                          </a:solidFill>
                          <a:effectLst/>
                          <a:latin typeface="Roboto" panose="02000000000000000000" pitchFamily="2" charset="0"/>
                        </a:rPr>
                        <a:t>Lack of structured taxonomy</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284E3F"/>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6F8F9"/>
                    </a:solidFill>
                  </a:tcPr>
                </a:tc>
                <a:extLst>
                  <a:ext uri="{0D108BD9-81ED-4DB2-BD59-A6C34878D82A}">
                    <a16:rowId xmlns:a16="http://schemas.microsoft.com/office/drawing/2014/main" val="3890972143"/>
                  </a:ext>
                </a:extLst>
              </a:tr>
              <a:tr h="693271">
                <a:tc>
                  <a:txBody>
                    <a:bodyPr/>
                    <a:lstStyle/>
                    <a:p>
                      <a:pPr algn="r" rtl="0" fontAlgn="ctr"/>
                      <a:r>
                        <a:rPr lang="en-IN" sz="1200" b="0">
                          <a:solidFill>
                            <a:srgbClr val="434343"/>
                          </a:solidFill>
                          <a:effectLst/>
                          <a:latin typeface="Roboto" panose="02000000000000000000" pitchFamily="2" charset="0"/>
                        </a:rPr>
                        <a:t>3</a:t>
                      </a:r>
                    </a:p>
                  </a:txBody>
                  <a:tcPr marL="24377" marR="24377" marT="6094" marB="6094" anchor="ctr">
                    <a:lnL w="7620" cap="flat" cmpd="sng" algn="ctr">
                      <a:solidFill>
                        <a:srgbClr val="284E3F"/>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ctr"/>
                      <a:r>
                        <a:rPr lang="en-US" sz="1200" b="0">
                          <a:solidFill>
                            <a:srgbClr val="434343"/>
                          </a:solidFill>
                          <a:effectLst/>
                          <a:latin typeface="Roboto" panose="02000000000000000000" pitchFamily="2" charset="0"/>
                        </a:rPr>
                        <a:t>Beyond Sentiment Analysis: A Review of Recent Developments</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ctr"/>
                      <a:r>
                        <a:rPr lang="en-IN" sz="1200" b="0">
                          <a:solidFill>
                            <a:srgbClr val="434343"/>
                          </a:solidFill>
                          <a:effectLst/>
                          <a:latin typeface="Roboto" panose="02000000000000000000" pitchFamily="2" charset="0"/>
                        </a:rPr>
                        <a:t>Year: 2023</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ctr"/>
                      <a:r>
                        <a:rPr lang="en-US" sz="1200" b="0">
                          <a:solidFill>
                            <a:srgbClr val="434343"/>
                          </a:solidFill>
                          <a:effectLst/>
                          <a:latin typeface="Roboto" panose="02000000000000000000" pitchFamily="2" charset="0"/>
                        </a:rPr>
                        <a:t>Comprehensive review of recent trends in sentiment analysis</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ctr"/>
                      <a:r>
                        <a:rPr lang="en-IN" sz="1200" b="0">
                          <a:solidFill>
                            <a:srgbClr val="434343"/>
                          </a:solidFill>
                          <a:effectLst/>
                          <a:latin typeface="Roboto" panose="02000000000000000000" pitchFamily="2" charset="0"/>
                        </a:rPr>
                        <a:t>Recent Text Sentiment Analysis Models</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ctr"/>
                      <a:r>
                        <a:rPr lang="en-US" sz="1200" b="0">
                          <a:solidFill>
                            <a:srgbClr val="434343"/>
                          </a:solidFill>
                          <a:effectLst/>
                          <a:latin typeface="Roboto" panose="02000000000000000000" pitchFamily="2" charset="0"/>
                        </a:rPr>
                        <a:t>Transition from keywords to context</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ctr"/>
                      <a:r>
                        <a:rPr lang="en-US" sz="1200" b="0">
                          <a:solidFill>
                            <a:srgbClr val="434343"/>
                          </a:solidFill>
                          <a:effectLst/>
                          <a:latin typeface="Roboto" panose="02000000000000000000" pitchFamily="2" charset="0"/>
                        </a:rPr>
                        <a:t>Challenges in ambiguous and context-sensitive text</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284E3F"/>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6854578"/>
                  </a:ext>
                </a:extLst>
              </a:tr>
              <a:tr h="693271">
                <a:tc>
                  <a:txBody>
                    <a:bodyPr/>
                    <a:lstStyle/>
                    <a:p>
                      <a:pPr algn="r" rtl="0" fontAlgn="ctr"/>
                      <a:r>
                        <a:rPr lang="en-IN" sz="1200" b="0">
                          <a:solidFill>
                            <a:srgbClr val="434343"/>
                          </a:solidFill>
                          <a:effectLst/>
                          <a:latin typeface="Roboto" panose="02000000000000000000" pitchFamily="2" charset="0"/>
                        </a:rPr>
                        <a:t>4</a:t>
                      </a:r>
                    </a:p>
                  </a:txBody>
                  <a:tcPr marL="24377" marR="24377" marT="6094" marB="6094" anchor="ctr">
                    <a:lnL w="7620" cap="flat" cmpd="sng" algn="ctr">
                      <a:solidFill>
                        <a:srgbClr val="284E3F"/>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6F8F9"/>
                    </a:solidFill>
                  </a:tcPr>
                </a:tc>
                <a:tc>
                  <a:txBody>
                    <a:bodyPr/>
                    <a:lstStyle/>
                    <a:p>
                      <a:pPr rtl="0" fontAlgn="ctr"/>
                      <a:r>
                        <a:rPr lang="en-US" sz="1200" b="0">
                          <a:solidFill>
                            <a:srgbClr val="434343"/>
                          </a:solidFill>
                          <a:effectLst/>
                          <a:latin typeface="Roboto" panose="02000000000000000000" pitchFamily="2" charset="0"/>
                        </a:rPr>
                        <a:t>Behavioural Analysis for Prospects in Crowd Emotion Research</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6F8F9"/>
                    </a:solidFill>
                  </a:tcPr>
                </a:tc>
                <a:tc>
                  <a:txBody>
                    <a:bodyPr/>
                    <a:lstStyle/>
                    <a:p>
                      <a:pPr rtl="0" fontAlgn="ctr"/>
                      <a:r>
                        <a:rPr lang="en-IN" sz="1200" b="0">
                          <a:solidFill>
                            <a:srgbClr val="434343"/>
                          </a:solidFill>
                          <a:effectLst/>
                          <a:latin typeface="Roboto" panose="02000000000000000000" pitchFamily="2" charset="0"/>
                        </a:rPr>
                        <a:t>Year: 2021</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6F8F9"/>
                    </a:solidFill>
                  </a:tcPr>
                </a:tc>
                <a:tc>
                  <a:txBody>
                    <a:bodyPr/>
                    <a:lstStyle/>
                    <a:p>
                      <a:pPr rtl="0" fontAlgn="ctr"/>
                      <a:r>
                        <a:rPr lang="en-US" sz="1200" b="0">
                          <a:solidFill>
                            <a:srgbClr val="434343"/>
                          </a:solidFill>
                          <a:effectLst/>
                          <a:latin typeface="Roboto" panose="02000000000000000000" pitchFamily="2" charset="0"/>
                        </a:rPr>
                        <a:t>Analysis of deep learning methods for crowd behavioral studies</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6F8F9"/>
                    </a:solidFill>
                  </a:tcPr>
                </a:tc>
                <a:tc>
                  <a:txBody>
                    <a:bodyPr/>
                    <a:lstStyle/>
                    <a:p>
                      <a:pPr rtl="0" fontAlgn="ctr"/>
                      <a:r>
                        <a:rPr lang="en-IN" sz="1200" b="0">
                          <a:solidFill>
                            <a:srgbClr val="434343"/>
                          </a:solidFill>
                          <a:effectLst/>
                          <a:latin typeface="Roboto" panose="02000000000000000000" pitchFamily="2" charset="0"/>
                        </a:rPr>
                        <a:t>Support Vector Machines, etc.</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6F8F9"/>
                    </a:solidFill>
                  </a:tcPr>
                </a:tc>
                <a:tc>
                  <a:txBody>
                    <a:bodyPr/>
                    <a:lstStyle/>
                    <a:p>
                      <a:pPr rtl="0" fontAlgn="ctr"/>
                      <a:r>
                        <a:rPr lang="en-US" sz="1200" b="0">
                          <a:solidFill>
                            <a:srgbClr val="434343"/>
                          </a:solidFill>
                          <a:effectLst/>
                          <a:latin typeface="Roboto" panose="02000000000000000000" pitchFamily="2" charset="0"/>
                        </a:rPr>
                        <a:t>Machine learning and deep learning hybrid</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6F8F9"/>
                    </a:solidFill>
                  </a:tcPr>
                </a:tc>
                <a:tc>
                  <a:txBody>
                    <a:bodyPr/>
                    <a:lstStyle/>
                    <a:p>
                      <a:pPr rtl="0" fontAlgn="ctr"/>
                      <a:r>
                        <a:rPr lang="en-US" sz="1200" b="0">
                          <a:solidFill>
                            <a:srgbClr val="434343"/>
                          </a:solidFill>
                          <a:effectLst/>
                          <a:latin typeface="Roboto" panose="02000000000000000000" pitchFamily="2" charset="0"/>
                        </a:rPr>
                        <a:t>Lack of robust datasets for diverse environments</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284E3F"/>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6F8F9"/>
                    </a:solidFill>
                  </a:tcPr>
                </a:tc>
                <a:extLst>
                  <a:ext uri="{0D108BD9-81ED-4DB2-BD59-A6C34878D82A}">
                    <a16:rowId xmlns:a16="http://schemas.microsoft.com/office/drawing/2014/main" val="2502067899"/>
                  </a:ext>
                </a:extLst>
              </a:tr>
              <a:tr h="693271">
                <a:tc>
                  <a:txBody>
                    <a:bodyPr/>
                    <a:lstStyle/>
                    <a:p>
                      <a:pPr algn="r" rtl="0" fontAlgn="ctr"/>
                      <a:r>
                        <a:rPr lang="en-IN" sz="1200" b="0">
                          <a:solidFill>
                            <a:srgbClr val="434343"/>
                          </a:solidFill>
                          <a:effectLst/>
                          <a:latin typeface="Roboto" panose="02000000000000000000" pitchFamily="2" charset="0"/>
                        </a:rPr>
                        <a:t>5</a:t>
                      </a:r>
                    </a:p>
                  </a:txBody>
                  <a:tcPr marL="24377" marR="24377" marT="6094" marB="6094" anchor="ctr">
                    <a:lnL w="7620" cap="flat" cmpd="sng" algn="ctr">
                      <a:solidFill>
                        <a:srgbClr val="284E3F"/>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284E3F"/>
                      </a:solidFill>
                      <a:prstDash val="solid"/>
                      <a:round/>
                      <a:headEnd type="none" w="med" len="med"/>
                      <a:tailEnd type="none" w="med" len="med"/>
                    </a:lnB>
                    <a:solidFill>
                      <a:srgbClr val="FFFFFF"/>
                    </a:solidFill>
                  </a:tcPr>
                </a:tc>
                <a:tc>
                  <a:txBody>
                    <a:bodyPr/>
                    <a:lstStyle/>
                    <a:p>
                      <a:pPr rtl="0" fontAlgn="ctr"/>
                      <a:r>
                        <a:rPr lang="en-US" sz="1200" b="0">
                          <a:solidFill>
                            <a:srgbClr val="434343"/>
                          </a:solidFill>
                          <a:effectLst/>
                          <a:latin typeface="Roboto" panose="02000000000000000000" pitchFamily="2" charset="0"/>
                        </a:rPr>
                        <a:t>A Survey Paper on Aspect-Based Sentiment Analysis</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284E3F"/>
                      </a:solidFill>
                      <a:prstDash val="solid"/>
                      <a:round/>
                      <a:headEnd type="none" w="med" len="med"/>
                      <a:tailEnd type="none" w="med" len="med"/>
                    </a:lnB>
                    <a:solidFill>
                      <a:srgbClr val="FFFFFF"/>
                    </a:solidFill>
                  </a:tcPr>
                </a:tc>
                <a:tc>
                  <a:txBody>
                    <a:bodyPr/>
                    <a:lstStyle/>
                    <a:p>
                      <a:pPr rtl="0" fontAlgn="ctr"/>
                      <a:r>
                        <a:rPr lang="en-IN" sz="1200" b="0">
                          <a:solidFill>
                            <a:srgbClr val="434343"/>
                          </a:solidFill>
                          <a:effectLst/>
                          <a:latin typeface="Roboto" panose="02000000000000000000" pitchFamily="2" charset="0"/>
                        </a:rPr>
                        <a:t>Year: 2024</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284E3F"/>
                      </a:solidFill>
                      <a:prstDash val="solid"/>
                      <a:round/>
                      <a:headEnd type="none" w="med" len="med"/>
                      <a:tailEnd type="none" w="med" len="med"/>
                    </a:lnB>
                    <a:solidFill>
                      <a:srgbClr val="FFFFFF"/>
                    </a:solidFill>
                  </a:tcPr>
                </a:tc>
                <a:tc>
                  <a:txBody>
                    <a:bodyPr/>
                    <a:lstStyle/>
                    <a:p>
                      <a:pPr rtl="0" fontAlgn="ctr"/>
                      <a:r>
                        <a:rPr lang="en-US" sz="1200" b="0">
                          <a:solidFill>
                            <a:srgbClr val="434343"/>
                          </a:solidFill>
                          <a:effectLst/>
                          <a:latin typeface="Roboto" panose="02000000000000000000" pitchFamily="2" charset="0"/>
                        </a:rPr>
                        <a:t>Organization of ABSA research focusing on model scalability</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284E3F"/>
                      </a:solidFill>
                      <a:prstDash val="solid"/>
                      <a:round/>
                      <a:headEnd type="none" w="med" len="med"/>
                      <a:tailEnd type="none" w="med" len="med"/>
                    </a:lnB>
                    <a:solidFill>
                      <a:srgbClr val="FFFFFF"/>
                    </a:solidFill>
                  </a:tcPr>
                </a:tc>
                <a:tc>
                  <a:txBody>
                    <a:bodyPr/>
                    <a:lstStyle/>
                    <a:p>
                      <a:pPr rtl="0" fontAlgn="ctr"/>
                      <a:r>
                        <a:rPr lang="en-IN" sz="1200" b="0">
                          <a:solidFill>
                            <a:srgbClr val="434343"/>
                          </a:solidFill>
                          <a:effectLst/>
                          <a:latin typeface="Roboto" panose="02000000000000000000" pitchFamily="2" charset="0"/>
                        </a:rPr>
                        <a:t>ABSA Models (SVM, TD-LSTM, etc.)</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284E3F"/>
                      </a:solidFill>
                      <a:prstDash val="solid"/>
                      <a:round/>
                      <a:headEnd type="none" w="med" len="med"/>
                      <a:tailEnd type="none" w="med" len="med"/>
                    </a:lnB>
                    <a:solidFill>
                      <a:srgbClr val="FFFFFF"/>
                    </a:solidFill>
                  </a:tcPr>
                </a:tc>
                <a:tc>
                  <a:txBody>
                    <a:bodyPr/>
                    <a:lstStyle/>
                    <a:p>
                      <a:pPr rtl="0" fontAlgn="ctr"/>
                      <a:r>
                        <a:rPr lang="en-IN" sz="1200" b="0">
                          <a:solidFill>
                            <a:srgbClr val="434343"/>
                          </a:solidFill>
                          <a:effectLst/>
                          <a:latin typeface="Roboto" panose="02000000000000000000" pitchFamily="2" charset="0"/>
                        </a:rPr>
                        <a:t>CNN, RNN, BERT-based approaches</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284E3F"/>
                      </a:solidFill>
                      <a:prstDash val="solid"/>
                      <a:round/>
                      <a:headEnd type="none" w="med" len="med"/>
                      <a:tailEnd type="none" w="med" len="med"/>
                    </a:lnB>
                    <a:solidFill>
                      <a:srgbClr val="FFFFFF"/>
                    </a:solidFill>
                  </a:tcPr>
                </a:tc>
                <a:tc>
                  <a:txBody>
                    <a:bodyPr/>
                    <a:lstStyle/>
                    <a:p>
                      <a:pPr rtl="0" fontAlgn="ctr"/>
                      <a:r>
                        <a:rPr lang="en-IN" sz="1200" b="0" dirty="0">
                          <a:solidFill>
                            <a:srgbClr val="434343"/>
                          </a:solidFill>
                          <a:effectLst/>
                          <a:latin typeface="Roboto" panose="02000000000000000000" pitchFamily="2" charset="0"/>
                        </a:rPr>
                        <a:t>Handling negations, complex context</a:t>
                      </a:r>
                    </a:p>
                  </a:txBody>
                  <a:tcPr marL="24377" marR="24377" marT="6094" marB="6094" anchor="ctr">
                    <a:lnL w="7620" cap="flat" cmpd="sng" algn="ctr">
                      <a:solidFill>
                        <a:srgbClr val="CCCCCC"/>
                      </a:solidFill>
                      <a:prstDash val="solid"/>
                      <a:round/>
                      <a:headEnd type="none" w="med" len="med"/>
                      <a:tailEnd type="none" w="med" len="med"/>
                    </a:lnL>
                    <a:lnR w="7620" cap="flat" cmpd="sng" algn="ctr">
                      <a:solidFill>
                        <a:srgbClr val="284E3F"/>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284E3F"/>
                      </a:solidFill>
                      <a:prstDash val="solid"/>
                      <a:round/>
                      <a:headEnd type="none" w="med" len="med"/>
                      <a:tailEnd type="none" w="med" len="med"/>
                    </a:lnB>
                    <a:solidFill>
                      <a:srgbClr val="FFFFFF"/>
                    </a:solidFill>
                  </a:tcPr>
                </a:tc>
                <a:extLst>
                  <a:ext uri="{0D108BD9-81ED-4DB2-BD59-A6C34878D82A}">
                    <a16:rowId xmlns:a16="http://schemas.microsoft.com/office/drawing/2014/main" val="1021012954"/>
                  </a:ext>
                </a:extLst>
              </a:tr>
            </a:tbl>
          </a:graphicData>
        </a:graphic>
      </p:graphicFrame>
    </p:spTree>
    <p:extLst>
      <p:ext uri="{BB962C8B-B14F-4D97-AF65-F5344CB8AC3E}">
        <p14:creationId xmlns:p14="http://schemas.microsoft.com/office/powerpoint/2010/main" val="2414104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6A285-0A4B-1064-4153-90A66506943E}"/>
            </a:ext>
          </a:extLst>
        </p:cNvPr>
        <p:cNvGrpSpPr/>
        <p:nvPr/>
      </p:nvGrpSpPr>
      <p:grpSpPr>
        <a:xfrm>
          <a:off x="0" y="0"/>
          <a:ext cx="0" cy="0"/>
          <a:chOff x="0" y="0"/>
          <a:chExt cx="0" cy="0"/>
        </a:xfrm>
      </p:grpSpPr>
      <p:sp>
        <p:nvSpPr>
          <p:cNvPr id="5" name="Title 4" hidden="1">
            <a:extLst>
              <a:ext uri="{FF2B5EF4-FFF2-40B4-BE49-F238E27FC236}">
                <a16:creationId xmlns:a16="http://schemas.microsoft.com/office/drawing/2014/main" id="{8C0F46BC-AE36-AD30-1A45-5C0107A6434D}"/>
              </a:ext>
            </a:extLst>
          </p:cNvPr>
          <p:cNvSpPr>
            <a:spLocks noGrp="1"/>
          </p:cNvSpPr>
          <p:nvPr>
            <p:ph type="title"/>
          </p:nvPr>
        </p:nvSpPr>
        <p:spPr/>
        <p:txBody>
          <a:bodyPr/>
          <a:lstStyle/>
          <a:p>
            <a:r>
              <a:rPr lang="en-US" dirty="0"/>
              <a:t>Slide 3</a:t>
            </a:r>
          </a:p>
        </p:txBody>
      </p:sp>
      <p:sp>
        <p:nvSpPr>
          <p:cNvPr id="2" name="Rectangle 1">
            <a:extLst>
              <a:ext uri="{FF2B5EF4-FFF2-40B4-BE49-F238E27FC236}">
                <a16:creationId xmlns:a16="http://schemas.microsoft.com/office/drawing/2014/main" id="{64FE1897-C7EE-0923-FBD4-D0BAF1612371}"/>
              </a:ext>
            </a:extLst>
          </p:cNvPr>
          <p:cNvSpPr/>
          <p:nvPr/>
        </p:nvSpPr>
        <p:spPr>
          <a:xfrm>
            <a:off x="1407459" y="0"/>
            <a:ext cx="1909482" cy="125506"/>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C7023B9-A3DD-83D2-7469-418B1F2FC7EE}"/>
              </a:ext>
            </a:extLst>
          </p:cNvPr>
          <p:cNvSpPr txBox="1"/>
          <p:nvPr/>
        </p:nvSpPr>
        <p:spPr>
          <a:xfrm>
            <a:off x="0" y="833718"/>
            <a:ext cx="5429250" cy="461665"/>
          </a:xfrm>
          <a:prstGeom prst="rect">
            <a:avLst/>
          </a:prstGeom>
          <a:gradFill flip="none" rotWithShape="1">
            <a:gsLst>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a:t>  </a:t>
            </a:r>
            <a:r>
              <a:rPr lang="en-IN" sz="2400" dirty="0"/>
              <a:t>Literature Review</a:t>
            </a:r>
          </a:p>
        </p:txBody>
      </p:sp>
      <p:pic>
        <p:nvPicPr>
          <p:cNvPr id="8" name="Picture 7">
            <a:extLst>
              <a:ext uri="{FF2B5EF4-FFF2-40B4-BE49-F238E27FC236}">
                <a16:creationId xmlns:a16="http://schemas.microsoft.com/office/drawing/2014/main" id="{6DB07F38-981E-38A3-CA22-EB8A2CADD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75" y="1883502"/>
            <a:ext cx="6029975" cy="3090995"/>
          </a:xfrm>
          <a:prstGeom prst="rect">
            <a:avLst/>
          </a:prstGeom>
        </p:spPr>
      </p:pic>
      <p:pic>
        <p:nvPicPr>
          <p:cNvPr id="3" name="Picture 2">
            <a:extLst>
              <a:ext uri="{FF2B5EF4-FFF2-40B4-BE49-F238E27FC236}">
                <a16:creationId xmlns:a16="http://schemas.microsoft.com/office/drawing/2014/main" id="{EC289F7E-85AB-73C0-FB94-87C1C096C3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2141" y="1883502"/>
            <a:ext cx="5004424" cy="3448170"/>
          </a:xfrm>
          <a:prstGeom prst="rect">
            <a:avLst/>
          </a:prstGeom>
        </p:spPr>
      </p:pic>
      <p:sp>
        <p:nvSpPr>
          <p:cNvPr id="7" name="Rectangle 6">
            <a:extLst>
              <a:ext uri="{FF2B5EF4-FFF2-40B4-BE49-F238E27FC236}">
                <a16:creationId xmlns:a16="http://schemas.microsoft.com/office/drawing/2014/main" id="{48F60A78-0652-57B0-5915-44936F941892}"/>
              </a:ext>
            </a:extLst>
          </p:cNvPr>
          <p:cNvSpPr/>
          <p:nvPr/>
        </p:nvSpPr>
        <p:spPr>
          <a:xfrm>
            <a:off x="0" y="6396335"/>
            <a:ext cx="12192000" cy="461665"/>
          </a:xfrm>
          <a:prstGeom prst="rect">
            <a:avLst/>
          </a:prstGeom>
          <a:gradFill>
            <a:gsLst>
              <a:gs pos="0">
                <a:schemeClr val="accent3">
                  <a:lumMod val="0"/>
                  <a:lumOff val="100000"/>
                </a:schemeClr>
              </a:gs>
              <a:gs pos="85000">
                <a:schemeClr val="accent3">
                  <a:lumMod val="100000"/>
                </a:schemeClr>
              </a:gs>
            </a:gsLst>
            <a:path path="circle">
              <a:fillToRect l="100000" b="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b="1" dirty="0">
              <a:latin typeface="Constantia" panose="02030602050306030303" pitchFamily="18" charset="0"/>
            </a:endParaRPr>
          </a:p>
          <a:p>
            <a:pPr algn="ctr"/>
            <a:r>
              <a:rPr lang="en-IN" sz="2000" b="1" dirty="0">
                <a:solidFill>
                  <a:schemeClr val="tx1"/>
                </a:solidFill>
                <a:latin typeface="Constantia" panose="02030602050306030303" pitchFamily="18" charset="0"/>
              </a:rPr>
              <a:t>NATIONAL INSITUTE OF TECHNOLOGY DELHI </a:t>
            </a:r>
          </a:p>
          <a:p>
            <a:pPr algn="ctr"/>
            <a:endParaRPr lang="en-IN" dirty="0"/>
          </a:p>
        </p:txBody>
      </p:sp>
      <p:pic>
        <p:nvPicPr>
          <p:cNvPr id="9" name="Picture 8">
            <a:extLst>
              <a:ext uri="{FF2B5EF4-FFF2-40B4-BE49-F238E27FC236}">
                <a16:creationId xmlns:a16="http://schemas.microsoft.com/office/drawing/2014/main" id="{B1DF52B2-27D0-E460-4115-0985586F4B50}"/>
              </a:ext>
            </a:extLst>
          </p:cNvPr>
          <p:cNvPicPr>
            <a:picLocks noChangeAspect="1"/>
          </p:cNvPicPr>
          <p:nvPr/>
        </p:nvPicPr>
        <p:blipFill>
          <a:blip r:embed="rId5">
            <a:grayscl/>
            <a:extLst>
              <a:ext uri="{28A0092B-C50C-407E-A947-70E740481C1C}">
                <a14:useLocalDpi xmlns:a14="http://schemas.microsoft.com/office/drawing/2010/main" val="0"/>
              </a:ext>
            </a:extLst>
          </a:blip>
          <a:stretch>
            <a:fillRect/>
          </a:stretch>
        </p:blipFill>
        <p:spPr>
          <a:xfrm>
            <a:off x="11487150" y="6391275"/>
            <a:ext cx="466725" cy="466725"/>
          </a:xfrm>
          <a:prstGeom prst="rect">
            <a:avLst/>
          </a:prstGeom>
        </p:spPr>
      </p:pic>
      <p:sp>
        <p:nvSpPr>
          <p:cNvPr id="10" name="TextBox 9">
            <a:extLst>
              <a:ext uri="{FF2B5EF4-FFF2-40B4-BE49-F238E27FC236}">
                <a16:creationId xmlns:a16="http://schemas.microsoft.com/office/drawing/2014/main" id="{1112A788-87F8-DEEA-F6F8-56152B16D3EA}"/>
              </a:ext>
            </a:extLst>
          </p:cNvPr>
          <p:cNvSpPr txBox="1"/>
          <p:nvPr/>
        </p:nvSpPr>
        <p:spPr>
          <a:xfrm>
            <a:off x="3138162" y="5621893"/>
            <a:ext cx="684355" cy="276999"/>
          </a:xfrm>
          <a:prstGeom prst="rect">
            <a:avLst/>
          </a:prstGeom>
          <a:noFill/>
        </p:spPr>
        <p:txBody>
          <a:bodyPr wrap="none" rtlCol="0">
            <a:spAutoFit/>
          </a:bodyPr>
          <a:lstStyle/>
          <a:p>
            <a:r>
              <a:rPr lang="en-IN" sz="1200" dirty="0"/>
              <a:t>Figure 2</a:t>
            </a:r>
          </a:p>
        </p:txBody>
      </p:sp>
      <p:sp>
        <p:nvSpPr>
          <p:cNvPr id="13" name="TextBox 12">
            <a:extLst>
              <a:ext uri="{FF2B5EF4-FFF2-40B4-BE49-F238E27FC236}">
                <a16:creationId xmlns:a16="http://schemas.microsoft.com/office/drawing/2014/main" id="{E680592A-608A-BC76-49F0-318354009A51}"/>
              </a:ext>
            </a:extLst>
          </p:cNvPr>
          <p:cNvSpPr txBox="1"/>
          <p:nvPr/>
        </p:nvSpPr>
        <p:spPr>
          <a:xfrm>
            <a:off x="8315325" y="5760393"/>
            <a:ext cx="684355" cy="276999"/>
          </a:xfrm>
          <a:prstGeom prst="rect">
            <a:avLst/>
          </a:prstGeom>
          <a:noFill/>
        </p:spPr>
        <p:txBody>
          <a:bodyPr wrap="none" rtlCol="0">
            <a:spAutoFit/>
          </a:bodyPr>
          <a:lstStyle/>
          <a:p>
            <a:r>
              <a:rPr lang="en-IN" sz="1200" dirty="0"/>
              <a:t>Figure 3</a:t>
            </a:r>
          </a:p>
        </p:txBody>
      </p:sp>
    </p:spTree>
    <p:extLst>
      <p:ext uri="{BB962C8B-B14F-4D97-AF65-F5344CB8AC3E}">
        <p14:creationId xmlns:p14="http://schemas.microsoft.com/office/powerpoint/2010/main" val="4153945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1B86A-3341-C01F-E23B-8322E0FFA8AA}"/>
            </a:ext>
          </a:extLst>
        </p:cNvPr>
        <p:cNvGrpSpPr/>
        <p:nvPr/>
      </p:nvGrpSpPr>
      <p:grpSpPr>
        <a:xfrm>
          <a:off x="0" y="0"/>
          <a:ext cx="0" cy="0"/>
          <a:chOff x="0" y="0"/>
          <a:chExt cx="0" cy="0"/>
        </a:xfrm>
      </p:grpSpPr>
      <p:sp>
        <p:nvSpPr>
          <p:cNvPr id="5" name="Title 4" hidden="1">
            <a:extLst>
              <a:ext uri="{FF2B5EF4-FFF2-40B4-BE49-F238E27FC236}">
                <a16:creationId xmlns:a16="http://schemas.microsoft.com/office/drawing/2014/main" id="{D02D2BE3-B4A7-EC4F-5641-A9B9C36FECA3}"/>
              </a:ext>
            </a:extLst>
          </p:cNvPr>
          <p:cNvSpPr>
            <a:spLocks noGrp="1"/>
          </p:cNvSpPr>
          <p:nvPr>
            <p:ph type="title"/>
          </p:nvPr>
        </p:nvSpPr>
        <p:spPr/>
        <p:txBody>
          <a:bodyPr/>
          <a:lstStyle/>
          <a:p>
            <a:r>
              <a:rPr lang="en-US" dirty="0"/>
              <a:t>Slide 3</a:t>
            </a:r>
          </a:p>
        </p:txBody>
      </p:sp>
      <p:sp>
        <p:nvSpPr>
          <p:cNvPr id="2" name="Rectangle 1">
            <a:extLst>
              <a:ext uri="{FF2B5EF4-FFF2-40B4-BE49-F238E27FC236}">
                <a16:creationId xmlns:a16="http://schemas.microsoft.com/office/drawing/2014/main" id="{0F293870-B561-B7FE-3EA1-0ECA20F55E85}"/>
              </a:ext>
            </a:extLst>
          </p:cNvPr>
          <p:cNvSpPr/>
          <p:nvPr/>
        </p:nvSpPr>
        <p:spPr>
          <a:xfrm>
            <a:off x="1407459" y="0"/>
            <a:ext cx="1909482" cy="125506"/>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27FE6003-5A06-A328-3935-8252DC9D0C90}"/>
              </a:ext>
            </a:extLst>
          </p:cNvPr>
          <p:cNvSpPr txBox="1"/>
          <p:nvPr/>
        </p:nvSpPr>
        <p:spPr>
          <a:xfrm>
            <a:off x="-1" y="833718"/>
            <a:ext cx="6920753" cy="461665"/>
          </a:xfrm>
          <a:prstGeom prst="rect">
            <a:avLst/>
          </a:prstGeom>
          <a:gradFill flip="none" rotWithShape="1">
            <a:gsLst>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a:t>  </a:t>
            </a:r>
            <a:r>
              <a:rPr lang="en-IN" sz="2400" dirty="0"/>
              <a:t>Datasets</a:t>
            </a:r>
          </a:p>
        </p:txBody>
      </p:sp>
      <p:sp>
        <p:nvSpPr>
          <p:cNvPr id="7" name="TextBox 6">
            <a:extLst>
              <a:ext uri="{FF2B5EF4-FFF2-40B4-BE49-F238E27FC236}">
                <a16:creationId xmlns:a16="http://schemas.microsoft.com/office/drawing/2014/main" id="{148F4B93-D8D6-7F11-171C-B349727BB814}"/>
              </a:ext>
            </a:extLst>
          </p:cNvPr>
          <p:cNvSpPr txBox="1"/>
          <p:nvPr/>
        </p:nvSpPr>
        <p:spPr>
          <a:xfrm>
            <a:off x="504825" y="1914525"/>
            <a:ext cx="11610976" cy="3754874"/>
          </a:xfrm>
          <a:prstGeom prst="rect">
            <a:avLst/>
          </a:prstGeom>
          <a:noFill/>
        </p:spPr>
        <p:txBody>
          <a:bodyPr wrap="square" rtlCol="0">
            <a:spAutoFit/>
          </a:bodyPr>
          <a:lstStyle/>
          <a:p>
            <a:r>
              <a:rPr lang="en-US" dirty="0"/>
              <a:t> </a:t>
            </a:r>
            <a:r>
              <a:rPr lang="en-US" sz="2000" b="1" dirty="0"/>
              <a:t>Domain-Free Multimedia Sentiment Dataset (DFMSD):</a:t>
            </a:r>
          </a:p>
          <a:p>
            <a:endParaRPr lang="en-US" sz="2000" b="1" dirty="0"/>
          </a:p>
          <a:p>
            <a:r>
              <a:rPr lang="en-US" dirty="0"/>
              <a:t>Purpose: The newly introduced DFMSD[1] dataset is central to the proposed model's evaluation. It was designed specifically for multimodal sentiment analysis in the wild, focusing on social media data.</a:t>
            </a:r>
          </a:p>
          <a:p>
            <a:r>
              <a:rPr lang="en-US" dirty="0"/>
              <a:t>Content: The dataset includes tweets with associated images that fall into three categories:</a:t>
            </a:r>
          </a:p>
          <a:p>
            <a:pPr marL="285750" indent="-285750">
              <a:buFont typeface="Wingdings" panose="05000000000000000000" pitchFamily="2" charset="2"/>
              <a:buChar char="§"/>
            </a:pPr>
            <a:r>
              <a:rPr lang="en-US" dirty="0"/>
              <a:t>Images with faces</a:t>
            </a:r>
          </a:p>
          <a:p>
            <a:pPr marL="285750" indent="-285750">
              <a:buFont typeface="Wingdings" panose="05000000000000000000" pitchFamily="2" charset="2"/>
              <a:buChar char="§"/>
            </a:pPr>
            <a:r>
              <a:rPr lang="en-US" dirty="0"/>
              <a:t>Images with text</a:t>
            </a:r>
          </a:p>
          <a:p>
            <a:pPr marL="285750" indent="-285750">
              <a:buFont typeface="Wingdings" panose="05000000000000000000" pitchFamily="2" charset="2"/>
              <a:buChar char="§"/>
            </a:pPr>
            <a:r>
              <a:rPr lang="en-US" dirty="0"/>
              <a:t>Images without faces or text</a:t>
            </a:r>
          </a:p>
          <a:p>
            <a:pPr marL="285750" indent="-285750">
              <a:buFont typeface="Wingdings" panose="05000000000000000000" pitchFamily="2" charset="2"/>
              <a:buChar char="Ø"/>
            </a:pPr>
            <a:r>
              <a:rPr lang="en-US" dirty="0"/>
              <a:t>Size: Contains 14,488 tweets with 10,244 images.</a:t>
            </a:r>
          </a:p>
          <a:p>
            <a:endParaRPr lang="en-US" dirty="0"/>
          </a:p>
          <a:p>
            <a:r>
              <a:rPr lang="en-US" dirty="0"/>
              <a:t>Sentiment Labels: Sentiment labels for the tweets are categorized into three classes: positive, negative, and neutral.</a:t>
            </a:r>
          </a:p>
          <a:p>
            <a:r>
              <a:rPr lang="en-US" dirty="0"/>
              <a:t>Challenges Addressed: The DFMSD dataset aims to overcome the limitations of existing datasets by being domain-free, meaning it was collected without specific keywords, locations, or predefined criteria, reflecting real-world variability.</a:t>
            </a:r>
            <a:endParaRPr lang="en-IN" dirty="0"/>
          </a:p>
        </p:txBody>
      </p:sp>
      <p:sp>
        <p:nvSpPr>
          <p:cNvPr id="3" name="Rectangle 2">
            <a:extLst>
              <a:ext uri="{FF2B5EF4-FFF2-40B4-BE49-F238E27FC236}">
                <a16:creationId xmlns:a16="http://schemas.microsoft.com/office/drawing/2014/main" id="{8BC2A453-00AE-382D-4AB8-CD0C573450AB}"/>
              </a:ext>
            </a:extLst>
          </p:cNvPr>
          <p:cNvSpPr/>
          <p:nvPr/>
        </p:nvSpPr>
        <p:spPr>
          <a:xfrm>
            <a:off x="0" y="6396335"/>
            <a:ext cx="12192000" cy="461665"/>
          </a:xfrm>
          <a:prstGeom prst="rect">
            <a:avLst/>
          </a:prstGeom>
          <a:gradFill>
            <a:gsLst>
              <a:gs pos="0">
                <a:schemeClr val="accent3">
                  <a:lumMod val="0"/>
                  <a:lumOff val="100000"/>
                </a:schemeClr>
              </a:gs>
              <a:gs pos="85000">
                <a:schemeClr val="accent3">
                  <a:lumMod val="100000"/>
                </a:schemeClr>
              </a:gs>
            </a:gsLst>
            <a:path path="circle">
              <a:fillToRect l="100000" b="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b="1" dirty="0">
              <a:latin typeface="Constantia" panose="02030602050306030303" pitchFamily="18" charset="0"/>
            </a:endParaRPr>
          </a:p>
          <a:p>
            <a:pPr algn="ctr"/>
            <a:r>
              <a:rPr lang="en-IN" sz="2000" b="1" dirty="0">
                <a:solidFill>
                  <a:schemeClr val="tx1"/>
                </a:solidFill>
                <a:latin typeface="Constantia" panose="02030602050306030303" pitchFamily="18" charset="0"/>
              </a:rPr>
              <a:t>NATIONAL INSITUTE OF TECHNOLOGY DELHI </a:t>
            </a:r>
          </a:p>
          <a:p>
            <a:pPr algn="ctr"/>
            <a:endParaRPr lang="en-IN" dirty="0"/>
          </a:p>
        </p:txBody>
      </p:sp>
      <p:pic>
        <p:nvPicPr>
          <p:cNvPr id="6" name="Picture 5">
            <a:extLst>
              <a:ext uri="{FF2B5EF4-FFF2-40B4-BE49-F238E27FC236}">
                <a16:creationId xmlns:a16="http://schemas.microsoft.com/office/drawing/2014/main" id="{193C459A-38FE-8BB1-F363-1695FCD23AAC}"/>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11487150" y="6391275"/>
            <a:ext cx="466725" cy="466725"/>
          </a:xfrm>
          <a:prstGeom prst="rect">
            <a:avLst/>
          </a:prstGeom>
        </p:spPr>
      </p:pic>
    </p:spTree>
    <p:extLst>
      <p:ext uri="{BB962C8B-B14F-4D97-AF65-F5344CB8AC3E}">
        <p14:creationId xmlns:p14="http://schemas.microsoft.com/office/powerpoint/2010/main" val="1903897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C051D-23FF-0028-3FD5-90E6F93BFD17}"/>
            </a:ext>
          </a:extLst>
        </p:cNvPr>
        <p:cNvGrpSpPr/>
        <p:nvPr/>
      </p:nvGrpSpPr>
      <p:grpSpPr>
        <a:xfrm>
          <a:off x="0" y="0"/>
          <a:ext cx="0" cy="0"/>
          <a:chOff x="0" y="0"/>
          <a:chExt cx="0" cy="0"/>
        </a:xfrm>
      </p:grpSpPr>
      <p:sp>
        <p:nvSpPr>
          <p:cNvPr id="5" name="Title 4" hidden="1">
            <a:extLst>
              <a:ext uri="{FF2B5EF4-FFF2-40B4-BE49-F238E27FC236}">
                <a16:creationId xmlns:a16="http://schemas.microsoft.com/office/drawing/2014/main" id="{A72D474D-6192-CF87-33B3-DF5201437E89}"/>
              </a:ext>
            </a:extLst>
          </p:cNvPr>
          <p:cNvSpPr>
            <a:spLocks noGrp="1"/>
          </p:cNvSpPr>
          <p:nvPr>
            <p:ph type="title"/>
          </p:nvPr>
        </p:nvSpPr>
        <p:spPr/>
        <p:txBody>
          <a:bodyPr/>
          <a:lstStyle/>
          <a:p>
            <a:r>
              <a:rPr lang="en-US" dirty="0"/>
              <a:t>Slide 3</a:t>
            </a:r>
          </a:p>
        </p:txBody>
      </p:sp>
      <p:sp>
        <p:nvSpPr>
          <p:cNvPr id="2" name="Rectangle 1">
            <a:extLst>
              <a:ext uri="{FF2B5EF4-FFF2-40B4-BE49-F238E27FC236}">
                <a16:creationId xmlns:a16="http://schemas.microsoft.com/office/drawing/2014/main" id="{98DDE5E9-BFE5-A038-7ACD-A887F629B6FE}"/>
              </a:ext>
            </a:extLst>
          </p:cNvPr>
          <p:cNvSpPr/>
          <p:nvPr/>
        </p:nvSpPr>
        <p:spPr>
          <a:xfrm>
            <a:off x="1407459" y="0"/>
            <a:ext cx="1909482" cy="125506"/>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BE1B3557-7BF8-4A01-51F1-E0EFDF30B51D}"/>
              </a:ext>
            </a:extLst>
          </p:cNvPr>
          <p:cNvSpPr txBox="1"/>
          <p:nvPr/>
        </p:nvSpPr>
        <p:spPr>
          <a:xfrm>
            <a:off x="-1" y="833718"/>
            <a:ext cx="6920753" cy="461665"/>
          </a:xfrm>
          <a:prstGeom prst="rect">
            <a:avLst/>
          </a:prstGeom>
          <a:gradFill flip="none" rotWithShape="1">
            <a:gsLst>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a:t>  </a:t>
            </a:r>
            <a:r>
              <a:rPr lang="en-IN" sz="2400" dirty="0"/>
              <a:t>Methodology</a:t>
            </a:r>
          </a:p>
        </p:txBody>
      </p:sp>
      <p:sp>
        <p:nvSpPr>
          <p:cNvPr id="3" name="TextBox 2">
            <a:extLst>
              <a:ext uri="{FF2B5EF4-FFF2-40B4-BE49-F238E27FC236}">
                <a16:creationId xmlns:a16="http://schemas.microsoft.com/office/drawing/2014/main" id="{7026DFEC-AF97-C685-74C4-EB20A05AD931}"/>
              </a:ext>
            </a:extLst>
          </p:cNvPr>
          <p:cNvSpPr txBox="1"/>
          <p:nvPr/>
        </p:nvSpPr>
        <p:spPr>
          <a:xfrm>
            <a:off x="1048872" y="2034988"/>
            <a:ext cx="6009154" cy="3970318"/>
          </a:xfrm>
          <a:prstGeom prst="rect">
            <a:avLst/>
          </a:prstGeom>
          <a:noFill/>
        </p:spPr>
        <p:txBody>
          <a:bodyPr wrap="square" rtlCol="0">
            <a:spAutoFit/>
          </a:bodyPr>
          <a:lstStyle/>
          <a:p>
            <a:endParaRPr lang="en-US" dirty="0"/>
          </a:p>
          <a:p>
            <a:r>
              <a:rPr lang="en-US" dirty="0"/>
              <a:t>Visual transformers (Vit)[2]Images are split into patches and processed using self-attention mechanisms. This allows the model to capture global and local features.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Textual features are extracted using BERT, focusing on c</a:t>
            </a:r>
          </a:p>
          <a:p>
            <a:r>
              <a:rPr lang="en-US" dirty="0" err="1"/>
              <a:t>ontextual</a:t>
            </a:r>
            <a:r>
              <a:rPr lang="en-US" dirty="0"/>
              <a:t> embeddings for sentiment analysis.</a:t>
            </a:r>
            <a:endParaRPr lang="en-IN" dirty="0"/>
          </a:p>
        </p:txBody>
      </p:sp>
      <p:sp>
        <p:nvSpPr>
          <p:cNvPr id="6" name="Rectangle 5">
            <a:extLst>
              <a:ext uri="{FF2B5EF4-FFF2-40B4-BE49-F238E27FC236}">
                <a16:creationId xmlns:a16="http://schemas.microsoft.com/office/drawing/2014/main" id="{781D290C-729F-064E-1CD7-952D5A694219}"/>
              </a:ext>
            </a:extLst>
          </p:cNvPr>
          <p:cNvSpPr/>
          <p:nvPr/>
        </p:nvSpPr>
        <p:spPr>
          <a:xfrm>
            <a:off x="1131234" y="1593218"/>
            <a:ext cx="4221817" cy="461665"/>
          </a:xfrm>
          <a:prstGeom prst="rect">
            <a:avLst/>
          </a:prstGeom>
          <a:gradFill flip="none" rotWithShape="1">
            <a:gsLst>
              <a:gs pos="0">
                <a:schemeClr val="accent3">
                  <a:lumMod val="0"/>
                  <a:lumOff val="100000"/>
                  <a:alpha val="42000"/>
                </a:schemeClr>
              </a:gs>
              <a:gs pos="100000">
                <a:schemeClr val="accent3">
                  <a:lumMod val="100000"/>
                </a:schemeClr>
              </a:gs>
            </a:gsLst>
            <a:path path="circle">
              <a:fillToRect l="100000" b="100000"/>
            </a:path>
            <a:tileRect t="-100000" r="-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
            </a:pPr>
            <a:r>
              <a:rPr lang="en-IN" sz="2400" dirty="0">
                <a:solidFill>
                  <a:schemeClr val="tx1"/>
                </a:solidFill>
              </a:rPr>
              <a:t>Vision Transformers (</a:t>
            </a:r>
            <a:r>
              <a:rPr lang="en-IN" sz="2400" dirty="0" err="1">
                <a:solidFill>
                  <a:schemeClr val="tx1"/>
                </a:solidFill>
              </a:rPr>
              <a:t>ViT</a:t>
            </a:r>
            <a:r>
              <a:rPr lang="en-IN" sz="2400" dirty="0">
                <a:solidFill>
                  <a:schemeClr val="tx1"/>
                </a:solidFill>
              </a:rPr>
              <a:t>)</a:t>
            </a:r>
            <a:r>
              <a:rPr lang="en-IN" sz="2400" dirty="0"/>
              <a:t>)</a:t>
            </a:r>
          </a:p>
        </p:txBody>
      </p:sp>
      <p:sp>
        <p:nvSpPr>
          <p:cNvPr id="8" name="Rectangle 7">
            <a:extLst>
              <a:ext uri="{FF2B5EF4-FFF2-40B4-BE49-F238E27FC236}">
                <a16:creationId xmlns:a16="http://schemas.microsoft.com/office/drawing/2014/main" id="{11BCF4E8-CA24-CF59-0B9D-816456A65A09}"/>
              </a:ext>
            </a:extLst>
          </p:cNvPr>
          <p:cNvSpPr/>
          <p:nvPr/>
        </p:nvSpPr>
        <p:spPr>
          <a:xfrm>
            <a:off x="1131234" y="4466958"/>
            <a:ext cx="4288492" cy="461665"/>
          </a:xfrm>
          <a:prstGeom prst="rect">
            <a:avLst/>
          </a:prstGeom>
          <a:gradFill flip="none" rotWithShape="1">
            <a:gsLst>
              <a:gs pos="0">
                <a:schemeClr val="accent3">
                  <a:lumMod val="0"/>
                  <a:lumOff val="100000"/>
                  <a:alpha val="42000"/>
                </a:schemeClr>
              </a:gs>
              <a:gs pos="100000">
                <a:schemeClr val="accent3">
                  <a:lumMod val="100000"/>
                </a:schemeClr>
              </a:gs>
            </a:gsLst>
            <a:path path="circle">
              <a:fillToRect l="100000" b="100000"/>
            </a:path>
            <a:tileRect t="-100000" r="-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
            </a:pPr>
            <a:r>
              <a:rPr lang="en-US" sz="2400" dirty="0">
                <a:solidFill>
                  <a:schemeClr val="tx1"/>
                </a:solidFill>
              </a:rPr>
              <a:t>BERT</a:t>
            </a:r>
            <a:endParaRPr lang="en-IN" sz="2400" dirty="0">
              <a:solidFill>
                <a:schemeClr val="tx1"/>
              </a:solidFill>
            </a:endParaRPr>
          </a:p>
        </p:txBody>
      </p:sp>
      <p:pic>
        <p:nvPicPr>
          <p:cNvPr id="7" name="Picture 6">
            <a:extLst>
              <a:ext uri="{FF2B5EF4-FFF2-40B4-BE49-F238E27FC236}">
                <a16:creationId xmlns:a16="http://schemas.microsoft.com/office/drawing/2014/main" id="{180776D1-24A6-8463-FCB4-98CA0E95B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8951" y="1295383"/>
            <a:ext cx="4329366" cy="2989746"/>
          </a:xfrm>
          <a:prstGeom prst="rect">
            <a:avLst/>
          </a:prstGeom>
        </p:spPr>
      </p:pic>
      <p:sp>
        <p:nvSpPr>
          <p:cNvPr id="17" name="TextBox 16">
            <a:extLst>
              <a:ext uri="{FF2B5EF4-FFF2-40B4-BE49-F238E27FC236}">
                <a16:creationId xmlns:a16="http://schemas.microsoft.com/office/drawing/2014/main" id="{771F3873-3773-453E-4A67-7A2C332DE7EB}"/>
              </a:ext>
            </a:extLst>
          </p:cNvPr>
          <p:cNvSpPr txBox="1"/>
          <p:nvPr/>
        </p:nvSpPr>
        <p:spPr>
          <a:xfrm>
            <a:off x="7140388" y="4336153"/>
            <a:ext cx="4844596" cy="261610"/>
          </a:xfrm>
          <a:prstGeom prst="rect">
            <a:avLst/>
          </a:prstGeom>
          <a:noFill/>
        </p:spPr>
        <p:txBody>
          <a:bodyPr wrap="none" rtlCol="0">
            <a:spAutoFit/>
          </a:bodyPr>
          <a:lstStyle/>
          <a:p>
            <a:r>
              <a:rPr lang="en-IN" sz="1100" b="1" dirty="0">
                <a:solidFill>
                  <a:srgbClr val="C00000"/>
                </a:solidFill>
              </a:rPr>
              <a:t>Figure 4 </a:t>
            </a:r>
            <a:r>
              <a:rPr lang="en-IN" sz="1100" b="1" dirty="0"/>
              <a:t>The </a:t>
            </a:r>
            <a:r>
              <a:rPr lang="en-US" sz="1100" b="1" dirty="0"/>
              <a:t>Architecture of Visual Transformer (</a:t>
            </a:r>
            <a:r>
              <a:rPr lang="en-US" sz="1100" b="1" dirty="0" err="1"/>
              <a:t>ViT</a:t>
            </a:r>
            <a:r>
              <a:rPr lang="en-US" sz="1100" b="1" dirty="0"/>
              <a:t>) Used in Training Models[2]</a:t>
            </a:r>
            <a:endParaRPr lang="en-IN" sz="1100" b="1" dirty="0"/>
          </a:p>
        </p:txBody>
      </p:sp>
      <p:sp>
        <p:nvSpPr>
          <p:cNvPr id="10" name="Rectangle 9">
            <a:extLst>
              <a:ext uri="{FF2B5EF4-FFF2-40B4-BE49-F238E27FC236}">
                <a16:creationId xmlns:a16="http://schemas.microsoft.com/office/drawing/2014/main" id="{DF1C0028-5613-880B-5BD4-3616438267F1}"/>
              </a:ext>
            </a:extLst>
          </p:cNvPr>
          <p:cNvSpPr/>
          <p:nvPr/>
        </p:nvSpPr>
        <p:spPr>
          <a:xfrm>
            <a:off x="0" y="6396335"/>
            <a:ext cx="12192000" cy="461665"/>
          </a:xfrm>
          <a:prstGeom prst="rect">
            <a:avLst/>
          </a:prstGeom>
          <a:gradFill>
            <a:gsLst>
              <a:gs pos="0">
                <a:schemeClr val="accent3">
                  <a:lumMod val="0"/>
                  <a:lumOff val="100000"/>
                </a:schemeClr>
              </a:gs>
              <a:gs pos="85000">
                <a:schemeClr val="accent3">
                  <a:lumMod val="100000"/>
                </a:schemeClr>
              </a:gs>
            </a:gsLst>
            <a:path path="circle">
              <a:fillToRect l="100000" b="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b="1" dirty="0">
              <a:latin typeface="Constantia" panose="02030602050306030303" pitchFamily="18" charset="0"/>
            </a:endParaRPr>
          </a:p>
          <a:p>
            <a:pPr algn="ctr"/>
            <a:r>
              <a:rPr lang="en-IN" sz="2000" b="1" dirty="0">
                <a:solidFill>
                  <a:schemeClr val="tx1"/>
                </a:solidFill>
                <a:latin typeface="Constantia" panose="02030602050306030303" pitchFamily="18" charset="0"/>
              </a:rPr>
              <a:t>NATIONAL INSITUTE OF TECHNOLOGY DELHI </a:t>
            </a:r>
          </a:p>
          <a:p>
            <a:pPr algn="ctr"/>
            <a:endParaRPr lang="en-IN" dirty="0"/>
          </a:p>
        </p:txBody>
      </p:sp>
      <p:pic>
        <p:nvPicPr>
          <p:cNvPr id="11" name="Picture 10">
            <a:extLst>
              <a:ext uri="{FF2B5EF4-FFF2-40B4-BE49-F238E27FC236}">
                <a16:creationId xmlns:a16="http://schemas.microsoft.com/office/drawing/2014/main" id="{2A05C518-1E31-2025-9CCA-922EDA7016AA}"/>
              </a:ext>
            </a:extLst>
          </p:cNvPr>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11487150" y="6391275"/>
            <a:ext cx="466725" cy="466725"/>
          </a:xfrm>
          <a:prstGeom prst="rect">
            <a:avLst/>
          </a:prstGeom>
        </p:spPr>
      </p:pic>
      <p:cxnSp>
        <p:nvCxnSpPr>
          <p:cNvPr id="13" name="Straight Arrow Connector 12">
            <a:extLst>
              <a:ext uri="{FF2B5EF4-FFF2-40B4-BE49-F238E27FC236}">
                <a16:creationId xmlns:a16="http://schemas.microsoft.com/office/drawing/2014/main" id="{EC4B2932-4074-DED3-8374-D512F6A10325}"/>
              </a:ext>
            </a:extLst>
          </p:cNvPr>
          <p:cNvCxnSpPr/>
          <p:nvPr/>
        </p:nvCxnSpPr>
        <p:spPr>
          <a:xfrm>
            <a:off x="6734175" y="1824050"/>
            <a:ext cx="51435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15507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1277</TotalTime>
  <Words>1477</Words>
  <Application>Microsoft Office PowerPoint</Application>
  <PresentationFormat>Widescreen</PresentationFormat>
  <Paragraphs>202</Paragraphs>
  <Slides>12</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Aptos Display</vt:lpstr>
      <vt:lpstr>Arial</vt:lpstr>
      <vt:lpstr>Arial Rounded MT Bold</vt:lpstr>
      <vt:lpstr>Calibri</vt:lpstr>
      <vt:lpstr>Calibri Light</vt:lpstr>
      <vt:lpstr>Constantia</vt:lpstr>
      <vt:lpstr>Lucida Fax</vt:lpstr>
      <vt:lpstr>Roboto</vt:lpstr>
      <vt:lpstr>Wingdings</vt:lpstr>
      <vt:lpstr>Office Theme</vt:lpstr>
      <vt:lpstr>PowerPoint Presentation</vt:lpstr>
      <vt:lpstr>Slide 3</vt:lpstr>
      <vt:lpstr>Slide 3</vt:lpstr>
      <vt:lpstr>Slide 3</vt:lpstr>
      <vt:lpstr>Slide 3</vt:lpstr>
      <vt:lpstr>Slide 3</vt:lpstr>
      <vt:lpstr>Slide 3</vt:lpstr>
      <vt:lpstr>Slide 3</vt:lpstr>
      <vt:lpstr>Slide 3</vt:lpstr>
      <vt:lpstr>Slide 3</vt:lpstr>
      <vt:lpstr>Slide 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shivam singh</dc:creator>
  <cp:lastModifiedBy>shivam singh</cp:lastModifiedBy>
  <cp:revision>5</cp:revision>
  <dcterms:created xsi:type="dcterms:W3CDTF">2024-11-30T13:40:23Z</dcterms:created>
  <dcterms:modified xsi:type="dcterms:W3CDTF">2024-12-03T10:52:46Z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