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0FAD45-6794-4AB7-8B69-DAA56BC9B98E}"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ABFD5-487E-4239-B452-03386613F9E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FAD45-6794-4AB7-8B69-DAA56BC9B98E}" type="datetimeFigureOut">
              <a:rPr lang="en-US" smtClean="0"/>
              <a:pPr/>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ABFD5-487E-4239-B452-03386613F9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FAD45-6794-4AB7-8B69-DAA56BC9B98E}"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ABFD5-487E-4239-B452-03386613F9E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FAD45-6794-4AB7-8B69-DAA56BC9B98E}"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ABFD5-487E-4239-B452-03386613F9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p>
            <a:r>
              <a:rPr lang="en-US" dirty="0" smtClean="0"/>
              <a:t>CSE202- </a:t>
            </a:r>
            <a:r>
              <a:rPr lang="en-US" dirty="0" err="1" smtClean="0"/>
              <a:t>Lec</a:t>
            </a:r>
            <a:r>
              <a:rPr lang="en-US" dirty="0" smtClean="0"/>
              <a:t>#</a:t>
            </a:r>
            <a:endParaRPr lang="en-US" dirty="0"/>
          </a:p>
        </p:txBody>
      </p:sp>
      <p:sp>
        <p:nvSpPr>
          <p:cNvPr id="3" name="Subtitle 2"/>
          <p:cNvSpPr>
            <a:spLocks noGrp="1"/>
          </p:cNvSpPr>
          <p:nvPr>
            <p:ph type="subTitle" idx="1"/>
          </p:nvPr>
        </p:nvSpPr>
        <p:spPr>
          <a:xfrm>
            <a:off x="685800" y="3352800"/>
            <a:ext cx="6400800" cy="1752600"/>
          </a:xfrm>
        </p:spPr>
        <p:txBody>
          <a:bodyPr>
            <a:normAutofit/>
          </a:bodyPr>
          <a:lstStyle>
            <a:lvl1pPr marL="0" indent="0" algn="ctr">
              <a:buNone/>
              <a:defRPr sz="360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l"/>
            <a:endParaRPr lang="en-US" sz="3600" dirty="0" smtClean="0">
              <a:solidFill>
                <a:srgbClr val="C00000"/>
              </a:solidFill>
            </a:endParaRPr>
          </a:p>
        </p:txBody>
      </p:sp>
      <p:sp>
        <p:nvSpPr>
          <p:cNvPr id="5" name="Footer Placeholder 4"/>
          <p:cNvSpPr>
            <a:spLocks noGrp="1"/>
          </p:cNvSpPr>
          <p:nvPr>
            <p:ph type="ftr" sz="quarter" idx="11"/>
          </p:nvPr>
        </p:nvSpPr>
        <p:spPr/>
        <p:txBody>
          <a:bodyPr/>
          <a:lstStyle/>
          <a:p>
            <a:endParaRPr lang="en-US" dirty="0"/>
          </a:p>
        </p:txBody>
      </p:sp>
      <p:cxnSp>
        <p:nvCxnSpPr>
          <p:cNvPr id="7" name="Straight Connector 6"/>
          <p:cNvCxnSpPr/>
          <p:nvPr userDrawn="1"/>
        </p:nvCxnSpPr>
        <p:spPr>
          <a:xfrm>
            <a:off x="685800" y="3276600"/>
            <a:ext cx="77724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userDrawn="1"/>
        </p:nvCxnSpPr>
        <p:spPr>
          <a:xfrm>
            <a:off x="0" y="533400"/>
            <a:ext cx="9144000" cy="0"/>
          </a:xfrm>
          <a:prstGeom prst="line">
            <a:avLst/>
          </a:prstGeom>
          <a:ln/>
        </p:spPr>
        <p:style>
          <a:lnRef idx="3">
            <a:schemeClr val="accent6"/>
          </a:lnRef>
          <a:fillRef idx="0">
            <a:schemeClr val="accent6"/>
          </a:fillRef>
          <a:effectRef idx="2">
            <a:schemeClr val="accent6"/>
          </a:effectRef>
          <a:fontRef idx="minor">
            <a:schemeClr val="tx1"/>
          </a:fontRef>
        </p:style>
      </p:cxnSp>
      <p:pic>
        <p:nvPicPr>
          <p:cNvPr id="10" name="Picture 9" descr="lpu_logo.png"/>
          <p:cNvPicPr>
            <a:picLocks noChangeAspect="1"/>
          </p:cNvPicPr>
          <p:nvPr userDrawn="1"/>
        </p:nvPicPr>
        <p:blipFill>
          <a:blip r:embed="rId2" cstate="print"/>
          <a:stretch>
            <a:fillRect/>
          </a:stretch>
        </p:blipFill>
        <p:spPr>
          <a:xfrm>
            <a:off x="7153438" y="0"/>
            <a:ext cx="1304762" cy="1104762"/>
          </a:xfrm>
          <a:prstGeom prst="rect">
            <a:avLst/>
          </a:prstGeom>
        </p:spPr>
      </p:pic>
      <p:sp>
        <p:nvSpPr>
          <p:cNvPr id="11" name="TextBox 10"/>
          <p:cNvSpPr txBox="1"/>
          <p:nvPr userDrawn="1"/>
        </p:nvSpPr>
        <p:spPr>
          <a:xfrm>
            <a:off x="7010400" y="5562600"/>
            <a:ext cx="2133600" cy="1200329"/>
          </a:xfrm>
          <a:prstGeom prst="rect">
            <a:avLst/>
          </a:prstGeom>
          <a:noFill/>
        </p:spPr>
        <p:txBody>
          <a:bodyPr wrap="square" rtlCol="0">
            <a:spAutoFit/>
          </a:bodyPr>
          <a:lstStyle/>
          <a:p>
            <a:r>
              <a:rPr lang="en-US" sz="2400" b="1" dirty="0" smtClean="0">
                <a:solidFill>
                  <a:schemeClr val="tx2"/>
                </a:solidFill>
              </a:rPr>
              <a:t>Created By:</a:t>
            </a:r>
          </a:p>
          <a:p>
            <a:r>
              <a:rPr lang="en-US" sz="2400" b="1" dirty="0" err="1" smtClean="0">
                <a:solidFill>
                  <a:schemeClr val="tx2"/>
                </a:solidFill>
              </a:rPr>
              <a:t>Sukhbir</a:t>
            </a:r>
            <a:r>
              <a:rPr lang="en-US" sz="2400" b="1" dirty="0" smtClean="0">
                <a:solidFill>
                  <a:schemeClr val="tx2"/>
                </a:solidFill>
              </a:rPr>
              <a:t> </a:t>
            </a:r>
            <a:r>
              <a:rPr lang="en-US" sz="2400" b="1" dirty="0" err="1" smtClean="0">
                <a:solidFill>
                  <a:schemeClr val="tx2"/>
                </a:solidFill>
              </a:rPr>
              <a:t>Kaur</a:t>
            </a:r>
            <a:endParaRPr lang="en-US" sz="2400" b="1" dirty="0" smtClean="0">
              <a:solidFill>
                <a:schemeClr val="tx2"/>
              </a:solidFill>
            </a:endParaRPr>
          </a:p>
          <a:p>
            <a:r>
              <a:rPr lang="en-US" sz="2400" b="1" dirty="0" smtClean="0">
                <a:solidFill>
                  <a:schemeClr val="tx2"/>
                </a:solidFill>
              </a:rPr>
              <a:t>SCIE-CSE LPU</a:t>
            </a:r>
            <a:endParaRPr lang="en-US" sz="2400" b="1" dirty="0">
              <a:solidFill>
                <a:schemeClr val="tx2"/>
              </a:solidFill>
            </a:endParaRPr>
          </a:p>
        </p:txBody>
      </p:sp>
      <p:sp>
        <p:nvSpPr>
          <p:cNvPr id="12" name="TextBox 11"/>
          <p:cNvSpPr txBox="1"/>
          <p:nvPr userDrawn="1"/>
        </p:nvSpPr>
        <p:spPr>
          <a:xfrm>
            <a:off x="0" y="6477000"/>
            <a:ext cx="3429000" cy="369332"/>
          </a:xfrm>
          <a:prstGeom prst="rect">
            <a:avLst/>
          </a:prstGeom>
          <a:noFill/>
        </p:spPr>
        <p:txBody>
          <a:bodyPr wrap="square" rtlCol="0">
            <a:spAutoFit/>
          </a:bodyPr>
          <a:lstStyle/>
          <a:p>
            <a:r>
              <a:rPr lang="en-US" b="1" dirty="0" smtClean="0">
                <a:solidFill>
                  <a:schemeClr val="bg1">
                    <a:lumMod val="50000"/>
                  </a:schemeClr>
                </a:solidFill>
              </a:rPr>
              <a:t>@LPU CSE202 C++ Programming</a:t>
            </a:r>
            <a:endParaRPr lang="en-US" b="1" dirty="0">
              <a:solidFill>
                <a:schemeClr val="bg1">
                  <a:lumMod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609600"/>
            <a:ext cx="8229600" cy="914400"/>
          </a:xfrm>
        </p:spPr>
        <p:txBody>
          <a:bodyPr/>
          <a:lstStyle>
            <a:lvl1pPr algn="l">
              <a:defRPr b="1" cap="small"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76200" y="1524000"/>
            <a:ext cx="8229600" cy="4525963"/>
          </a:xfrm>
          <a:ln>
            <a:noFill/>
          </a:ln>
        </p:spPr>
        <p:txBody>
          <a:bodyPr>
            <a:normAutofit/>
          </a:bodyPr>
          <a:lstStyle>
            <a:lvl1pPr algn="just">
              <a:buFont typeface="Wingdings" pitchFamily="2" charset="2"/>
              <a:buChar char="v"/>
              <a:defRPr sz="3200" b="0" strike="noStrike" spc="0" baseline="0">
                <a:solidFill>
                  <a:srgbClr val="0070C0"/>
                </a:solidFill>
                <a:effectLst/>
                <a:latin typeface="+mj-lt"/>
              </a:defRPr>
            </a:lvl1pPr>
            <a:lvl2pPr algn="just">
              <a:buFont typeface="Wingdings" pitchFamily="2" charset="2"/>
              <a:buChar char="v"/>
              <a:defRPr sz="2800" b="0" strike="noStrike" spc="0" baseline="0">
                <a:solidFill>
                  <a:srgbClr val="C00000"/>
                </a:solidFill>
                <a:effectLst/>
                <a:latin typeface="+mj-lt"/>
              </a:defRPr>
            </a:lvl2pPr>
            <a:lvl3pPr algn="just">
              <a:buFont typeface="Wingdings" pitchFamily="2" charset="2"/>
              <a:buChar char="v"/>
              <a:defRPr sz="2400" b="0" strike="noStrike" spc="0" baseline="0">
                <a:solidFill>
                  <a:srgbClr val="0070C0"/>
                </a:solidFill>
                <a:effectLst/>
                <a:latin typeface="+mj-lt"/>
              </a:defRPr>
            </a:lvl3pPr>
            <a:lvl4pPr algn="just">
              <a:buFont typeface="Wingdings" pitchFamily="2" charset="2"/>
              <a:buChar char="v"/>
              <a:defRPr sz="2000" b="0" strike="noStrike" spc="0" baseline="0">
                <a:solidFill>
                  <a:srgbClr val="0070C0"/>
                </a:solidFill>
                <a:effectLst/>
                <a:latin typeface="+mj-lt"/>
              </a:defRPr>
            </a:lvl4pPr>
            <a:lvl5pPr algn="just">
              <a:buFont typeface="Wingdings" pitchFamily="2" charset="2"/>
              <a:buChar char="v"/>
              <a:defRPr sz="2000" b="0" strike="noStrike" spc="0" baseline="0">
                <a:solidFill>
                  <a:srgbClr val="0070C0"/>
                </a:solidFill>
                <a:effectLst/>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9E6CAC-B197-4332-AAA7-89D99514BABA}" type="slidenum">
              <a:rPr lang="en-US" smtClean="0"/>
              <a:pPr/>
              <a:t>‹#›</a:t>
            </a:fld>
            <a:endParaRPr lang="en-US"/>
          </a:p>
        </p:txBody>
      </p:sp>
      <p:cxnSp>
        <p:nvCxnSpPr>
          <p:cNvPr id="8" name="Straight Connector 7"/>
          <p:cNvCxnSpPr/>
          <p:nvPr userDrawn="1"/>
        </p:nvCxnSpPr>
        <p:spPr>
          <a:xfrm>
            <a:off x="0" y="533400"/>
            <a:ext cx="9144000" cy="0"/>
          </a:xfrm>
          <a:prstGeom prst="line">
            <a:avLst/>
          </a:prstGeom>
          <a:ln/>
        </p:spPr>
        <p:style>
          <a:lnRef idx="3">
            <a:schemeClr val="accent6"/>
          </a:lnRef>
          <a:fillRef idx="0">
            <a:schemeClr val="accent6"/>
          </a:fillRef>
          <a:effectRef idx="2">
            <a:schemeClr val="accent6"/>
          </a:effectRef>
          <a:fontRef idx="minor">
            <a:schemeClr val="tx1"/>
          </a:fontRef>
        </p:style>
      </p:cxnSp>
      <p:pic>
        <p:nvPicPr>
          <p:cNvPr id="9" name="Picture 8" descr="lpu_logo.png"/>
          <p:cNvPicPr>
            <a:picLocks noChangeAspect="1"/>
          </p:cNvPicPr>
          <p:nvPr userDrawn="1"/>
        </p:nvPicPr>
        <p:blipFill>
          <a:blip r:embed="rId2" cstate="print"/>
          <a:stretch>
            <a:fillRect/>
          </a:stretch>
        </p:blipFill>
        <p:spPr>
          <a:xfrm>
            <a:off x="7153438" y="0"/>
            <a:ext cx="1304762" cy="1104762"/>
          </a:xfrm>
          <a:prstGeom prst="rect">
            <a:avLst/>
          </a:prstGeom>
        </p:spPr>
      </p:pic>
      <p:sp>
        <p:nvSpPr>
          <p:cNvPr id="11" name="TextBox 10"/>
          <p:cNvSpPr txBox="1"/>
          <p:nvPr userDrawn="1"/>
        </p:nvSpPr>
        <p:spPr>
          <a:xfrm>
            <a:off x="0" y="6477000"/>
            <a:ext cx="3429000" cy="369332"/>
          </a:xfrm>
          <a:prstGeom prst="rect">
            <a:avLst/>
          </a:prstGeom>
          <a:noFill/>
        </p:spPr>
        <p:txBody>
          <a:bodyPr wrap="square" rtlCol="0">
            <a:spAutoFit/>
          </a:bodyPr>
          <a:lstStyle/>
          <a:p>
            <a:r>
              <a:rPr lang="en-US" b="1" dirty="0" smtClean="0">
                <a:solidFill>
                  <a:schemeClr val="bg1">
                    <a:lumMod val="50000"/>
                  </a:schemeClr>
                </a:solidFill>
              </a:rPr>
              <a:t>@LPU CSE202 C++ Programming</a:t>
            </a:r>
            <a:endParaRPr lang="en-US" b="1" dirty="0">
              <a:solidFill>
                <a:schemeClr val="bg1">
                  <a:lumMod val="5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0FAD45-6794-4AB7-8B69-DAA56BC9B98E}" type="datetimeFigureOut">
              <a:rPr lang="en-US" smtClean="0"/>
              <a:pPr/>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ABFD5-487E-4239-B452-03386613F9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0FAD45-6794-4AB7-8B69-DAA56BC9B98E}" type="datetimeFigureOut">
              <a:rPr lang="en-US" smtClean="0"/>
              <a:pPr/>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ABFD5-487E-4239-B452-03386613F9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0FAD45-6794-4AB7-8B69-DAA56BC9B98E}" type="datetimeFigureOut">
              <a:rPr lang="en-US" smtClean="0"/>
              <a:pPr/>
              <a:t>3/11/2015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ABFD5-487E-4239-B452-03386613F9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0FAD45-6794-4AB7-8B69-DAA56BC9B98E}" type="datetimeFigureOut">
              <a:rPr lang="en-US" smtClean="0"/>
              <a:pPr/>
              <a:t>3/11/2015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ABFD5-487E-4239-B452-03386613F9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FAD45-6794-4AB7-8B69-DAA56BC9B98E}" type="datetimeFigureOut">
              <a:rPr lang="en-US" smtClean="0"/>
              <a:pPr/>
              <a:t>3/11/2015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ABFD5-487E-4239-B452-03386613F9E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FAD45-6794-4AB7-8B69-DAA56BC9B98E}" type="datetimeFigureOut">
              <a:rPr lang="en-US" smtClean="0"/>
              <a:pPr/>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ABFD5-487E-4239-B452-03386613F9E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FAD45-6794-4AB7-8B69-DAA56BC9B98E}" type="datetimeFigureOut">
              <a:rPr lang="en-US" smtClean="0"/>
              <a:pPr/>
              <a:t>3/11/2015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ABFD5-487E-4239-B452-03386613F9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CSE202-Lec#26</a:t>
            </a:r>
            <a:endParaRPr lang="en-US" dirty="0"/>
          </a:p>
        </p:txBody>
      </p:sp>
      <p:sp>
        <p:nvSpPr>
          <p:cNvPr id="3" name="Subtitle 2"/>
          <p:cNvSpPr>
            <a:spLocks noGrp="1"/>
          </p:cNvSpPr>
          <p:nvPr>
            <p:ph type="subTitle" idx="1"/>
          </p:nvPr>
        </p:nvSpPr>
        <p:spPr/>
        <p:txBody>
          <a:bodyPr/>
          <a:lstStyle/>
          <a:p>
            <a:pPr algn="l"/>
            <a:r>
              <a:rPr lang="en-US" dirty="0" smtClean="0"/>
              <a:t>Object slicing, Object composition and delegation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delegation</a:t>
            </a:r>
            <a:endParaRPr lang="en-US" dirty="0"/>
          </a:p>
        </p:txBody>
      </p:sp>
      <p:sp>
        <p:nvSpPr>
          <p:cNvPr id="3" name="Content Placeholder 2"/>
          <p:cNvSpPr>
            <a:spLocks noGrp="1"/>
          </p:cNvSpPr>
          <p:nvPr>
            <p:ph idx="1"/>
          </p:nvPr>
        </p:nvSpPr>
        <p:spPr/>
        <p:txBody>
          <a:bodyPr>
            <a:normAutofit lnSpcReduction="10000"/>
          </a:bodyPr>
          <a:lstStyle/>
          <a:p>
            <a:r>
              <a:rPr lang="en-US" dirty="0" smtClean="0"/>
              <a:t>If </a:t>
            </a:r>
            <a:r>
              <a:rPr lang="en-US" dirty="0" err="1" smtClean="0"/>
              <a:t>ClassB</a:t>
            </a:r>
            <a:r>
              <a:rPr lang="en-US" dirty="0" smtClean="0"/>
              <a:t> has a </a:t>
            </a:r>
            <a:r>
              <a:rPr lang="en-US" dirty="0" err="1" smtClean="0"/>
              <a:t>ClassA</a:t>
            </a:r>
            <a:r>
              <a:rPr lang="en-US" dirty="0" smtClean="0"/>
              <a:t> member object *_</a:t>
            </a:r>
            <a:r>
              <a:rPr lang="en-US" dirty="0" err="1" smtClean="0"/>
              <a:t>pA</a:t>
            </a:r>
            <a:r>
              <a:rPr lang="en-US" dirty="0" smtClean="0"/>
              <a:t>, then </a:t>
            </a:r>
          </a:p>
          <a:p>
            <a:pPr marL="514350" indent="-514350">
              <a:buAutoNum type="alphaLcParenBoth"/>
            </a:pPr>
            <a:r>
              <a:rPr lang="en-US" dirty="0" smtClean="0"/>
              <a:t>a </a:t>
            </a:r>
            <a:r>
              <a:rPr lang="en-US" dirty="0" err="1" smtClean="0"/>
              <a:t>ClassB</a:t>
            </a:r>
            <a:r>
              <a:rPr lang="en-US" dirty="0" smtClean="0"/>
              <a:t> object gets a set of </a:t>
            </a:r>
            <a:r>
              <a:rPr lang="en-US" dirty="0" err="1" smtClean="0"/>
              <a:t>ClassA</a:t>
            </a:r>
            <a:r>
              <a:rPr lang="en-US" dirty="0" smtClean="0"/>
              <a:t> data fields wrapped up inside *_</a:t>
            </a:r>
            <a:r>
              <a:rPr lang="en-US" dirty="0" err="1" smtClean="0"/>
              <a:t>pA</a:t>
            </a:r>
            <a:r>
              <a:rPr lang="en-US" dirty="0" smtClean="0"/>
              <a:t> and, </a:t>
            </a:r>
          </a:p>
          <a:p>
            <a:pPr marL="514350" indent="-514350">
              <a:buNone/>
            </a:pPr>
            <a:r>
              <a:rPr lang="en-US" dirty="0" smtClean="0"/>
              <a:t>(b) </a:t>
            </a:r>
            <a:r>
              <a:rPr lang="en-US" dirty="0" err="1" smtClean="0"/>
              <a:t>ClassB</a:t>
            </a:r>
            <a:r>
              <a:rPr lang="en-US" dirty="0" smtClean="0"/>
              <a:t> can implement the same methods as </a:t>
            </a:r>
            <a:r>
              <a:rPr lang="en-US" dirty="0" err="1" smtClean="0"/>
              <a:t>ClassA</a:t>
            </a:r>
            <a:r>
              <a:rPr lang="en-US" dirty="0" smtClean="0"/>
              <a:t> simply by passing these method calls off to *_</a:t>
            </a:r>
            <a:r>
              <a:rPr lang="en-US" dirty="0" err="1" smtClean="0"/>
              <a:t>pA</a:t>
            </a:r>
            <a:r>
              <a:rPr lang="en-US" dirty="0" smtClean="0"/>
              <a:t>. </a:t>
            </a:r>
          </a:p>
          <a:p>
            <a:pPr marL="514350" indent="-514350"/>
            <a:r>
              <a:rPr lang="en-US" dirty="0" smtClean="0"/>
              <a:t>When you pass method calls to a composed object, this is called </a:t>
            </a:r>
            <a:r>
              <a:rPr lang="en-US" i="1" dirty="0" smtClean="0">
                <a:solidFill>
                  <a:srgbClr val="C00000"/>
                </a:solidFill>
              </a:rPr>
              <a:t>object delegation.</a:t>
            </a:r>
            <a:endParaRPr lang="en-US" i="1" dirty="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09600"/>
            <a:ext cx="8229600" cy="990600"/>
          </a:xfrm>
        </p:spPr>
        <p:txBody>
          <a:bodyPr>
            <a:normAutofit fontScale="90000"/>
          </a:bodyPr>
          <a:lstStyle/>
          <a:p>
            <a:r>
              <a:rPr lang="en-US" dirty="0" smtClean="0"/>
              <a:t>Use composition to avoid multiple inheritance</a:t>
            </a:r>
            <a:endParaRPr lang="en-US" dirty="0"/>
          </a:p>
        </p:txBody>
      </p:sp>
      <p:sp>
        <p:nvSpPr>
          <p:cNvPr id="3" name="Content Placeholder 2"/>
          <p:cNvSpPr>
            <a:spLocks noGrp="1"/>
          </p:cNvSpPr>
          <p:nvPr>
            <p:ph idx="1"/>
          </p:nvPr>
        </p:nvSpPr>
        <p:spPr/>
        <p:txBody>
          <a:bodyPr/>
          <a:lstStyle/>
          <a:p>
            <a:r>
              <a:rPr lang="en-US" dirty="0" smtClean="0"/>
              <a:t>If you have a </a:t>
            </a:r>
            <a:r>
              <a:rPr lang="en-US" dirty="0" err="1" smtClean="0"/>
              <a:t>ClassB</a:t>
            </a:r>
            <a:r>
              <a:rPr lang="en-US" dirty="0" smtClean="0"/>
              <a:t> that you'd like to have inherit from both </a:t>
            </a:r>
            <a:r>
              <a:rPr lang="en-US" dirty="0" err="1" smtClean="0"/>
              <a:t>ClassA</a:t>
            </a:r>
            <a:r>
              <a:rPr lang="en-US" dirty="0" smtClean="0"/>
              <a:t> and </a:t>
            </a:r>
            <a:r>
              <a:rPr lang="en-US" dirty="0" err="1" smtClean="0"/>
              <a:t>ClassC</a:t>
            </a:r>
            <a:r>
              <a:rPr lang="en-US" dirty="0" smtClean="0"/>
              <a:t>, you can use composition instead of inheritance for </a:t>
            </a:r>
            <a:r>
              <a:rPr lang="en-US" dirty="0" err="1" smtClean="0"/>
              <a:t>ClassA</a:t>
            </a:r>
            <a:r>
              <a:rPr lang="en-US" dirty="0" smtClean="0"/>
              <a:t> or </a:t>
            </a:r>
            <a:r>
              <a:rPr lang="en-US" dirty="0" err="1" smtClean="0"/>
              <a:t>ClassC</a:t>
            </a:r>
            <a:r>
              <a:rPr lang="en-US" dirty="0" smtClean="0"/>
              <a:t>. </a:t>
            </a:r>
          </a:p>
          <a:p>
            <a:endParaRPr lang="en-US" dirty="0"/>
          </a:p>
        </p:txBody>
      </p:sp>
      <p:pic>
        <p:nvPicPr>
          <p:cNvPr id="4" name="Picture 3" descr="program1 #26.jpg"/>
          <p:cNvPicPr>
            <a:picLocks noChangeAspect="1"/>
          </p:cNvPicPr>
          <p:nvPr/>
        </p:nvPicPr>
        <p:blipFill>
          <a:blip r:embed="rId2" cstate="print"/>
          <a:stretch>
            <a:fillRect/>
          </a:stretch>
        </p:blipFill>
        <p:spPr>
          <a:xfrm>
            <a:off x="381000" y="3643312"/>
            <a:ext cx="7837917" cy="26050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to demonstrate object decomposition and object slicing</a:t>
            </a:r>
            <a:endParaRPr lang="en-US" dirty="0"/>
          </a:p>
        </p:txBody>
      </p:sp>
      <p:pic>
        <p:nvPicPr>
          <p:cNvPr id="6" name="Content Placeholder 5" descr="program22 #26.jpg"/>
          <p:cNvPicPr>
            <a:picLocks noGrp="1" noChangeAspect="1"/>
          </p:cNvPicPr>
          <p:nvPr>
            <p:ph idx="1"/>
          </p:nvPr>
        </p:nvPicPr>
        <p:blipFill>
          <a:blip r:embed="rId2" cstate="print"/>
          <a:stretch>
            <a:fillRect/>
          </a:stretch>
        </p:blipFill>
        <p:spPr>
          <a:xfrm>
            <a:off x="228600" y="1828800"/>
            <a:ext cx="5486400" cy="4418806"/>
          </a:xfrm>
          <a:ln>
            <a:solidFill>
              <a:srgbClr val="FFC000"/>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ogram23 #26.jpg"/>
          <p:cNvPicPr>
            <a:picLocks noGrp="1" noChangeAspect="1"/>
          </p:cNvPicPr>
          <p:nvPr>
            <p:ph idx="1"/>
          </p:nvPr>
        </p:nvPicPr>
        <p:blipFill>
          <a:blip r:embed="rId2" cstate="print"/>
          <a:stretch>
            <a:fillRect/>
          </a:stretch>
        </p:blipFill>
        <p:spPr>
          <a:xfrm>
            <a:off x="152400" y="914400"/>
            <a:ext cx="5510212" cy="4419600"/>
          </a:xfrm>
          <a:ln>
            <a:solidFill>
              <a:srgbClr val="FFC000"/>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477000"/>
            <a:ext cx="3429000" cy="369332"/>
          </a:xfrm>
          <a:prstGeom prst="rect">
            <a:avLst/>
          </a:prstGeom>
          <a:noFill/>
        </p:spPr>
        <p:txBody>
          <a:bodyPr wrap="square" rtlCol="0">
            <a:spAutoFit/>
          </a:bodyPr>
          <a:lstStyle/>
          <a:p>
            <a:r>
              <a:rPr lang="en-US" b="1" dirty="0" smtClean="0">
                <a:solidFill>
                  <a:schemeClr val="bg1">
                    <a:lumMod val="50000"/>
                  </a:schemeClr>
                </a:solidFill>
              </a:rPr>
              <a:t>@LPU CSE202 C++ Programming</a:t>
            </a:r>
            <a:endParaRPr lang="en-US" b="1" dirty="0">
              <a:solidFill>
                <a:schemeClr val="bg1">
                  <a:lumMod val="50000"/>
                </a:schemeClr>
              </a:solidFill>
            </a:endParaRPr>
          </a:p>
        </p:txBody>
      </p:sp>
      <p:cxnSp>
        <p:nvCxnSpPr>
          <p:cNvPr id="8" name="Straight Connector 7"/>
          <p:cNvCxnSpPr/>
          <p:nvPr/>
        </p:nvCxnSpPr>
        <p:spPr>
          <a:xfrm>
            <a:off x="762000" y="3581400"/>
            <a:ext cx="6858000" cy="0"/>
          </a:xfrm>
          <a:prstGeom prst="line">
            <a:avLst/>
          </a:prstGeom>
        </p:spPr>
        <p:style>
          <a:lnRef idx="3">
            <a:schemeClr val="accent1"/>
          </a:lnRef>
          <a:fillRef idx="0">
            <a:schemeClr val="accent1"/>
          </a:fillRef>
          <a:effectRef idx="2">
            <a:schemeClr val="accent1"/>
          </a:effectRef>
          <a:fontRef idx="minor">
            <a:schemeClr val="tx1"/>
          </a:fontRef>
        </p:style>
      </p:cxnSp>
      <p:sp>
        <p:nvSpPr>
          <p:cNvPr id="14" name="Title 3"/>
          <p:cNvSpPr txBox="1">
            <a:spLocks/>
          </p:cNvSpPr>
          <p:nvPr/>
        </p:nvSpPr>
        <p:spPr>
          <a:xfrm>
            <a:off x="685800" y="3581400"/>
            <a:ext cx="7155254" cy="1600200"/>
          </a:xfrm>
          <a:prstGeom prst="rect">
            <a:avLst/>
          </a:prstGeom>
        </p:spPr>
        <p:txBody>
          <a:bodyPr/>
          <a:lstStyle/>
          <a:p>
            <a:r>
              <a:rPr kumimoji="0" lang="en-US" sz="4400" b="0" i="0" u="none" strike="noStrike" kern="1200" cap="none" spc="0" normalizeH="0" baseline="0" noProof="0" dirty="0" smtClean="0">
                <a:ln>
                  <a:noFill/>
                </a:ln>
                <a:solidFill>
                  <a:srgbClr val="C00000"/>
                </a:solidFill>
                <a:effectLst/>
                <a:uLnTx/>
                <a:uFillTx/>
                <a:latin typeface="+mj-lt"/>
                <a:ea typeface="+mj-ea"/>
                <a:cs typeface="+mj-cs"/>
              </a:rPr>
              <a:t>Next Class: </a:t>
            </a:r>
            <a:r>
              <a:rPr lang="en-US" sz="3600" dirty="0" smtClean="0">
                <a:solidFill>
                  <a:srgbClr val="C00000"/>
                </a:solidFill>
              </a:rPr>
              <a:t>Overriding member functions, Order of execution of constructors and destructors</a:t>
            </a:r>
            <a:endParaRPr kumimoji="0" lang="en-US" sz="3600" b="0" i="0" u="none" strike="noStrike" kern="1200" cap="none" spc="0" normalizeH="0" baseline="0" noProof="0" dirty="0">
              <a:ln>
                <a:noFill/>
              </a:ln>
              <a:solidFill>
                <a:srgbClr val="C00000"/>
              </a:solidFill>
              <a:effectLst/>
              <a:uLnTx/>
              <a:uFillTx/>
              <a:latin typeface="+mj-lt"/>
              <a:ea typeface="+mj-ea"/>
              <a:cs typeface="+mj-cs"/>
            </a:endParaRPr>
          </a:p>
        </p:txBody>
      </p:sp>
      <p:pic>
        <p:nvPicPr>
          <p:cNvPr id="16" name="Picture 15" descr="doubt.jpg"/>
          <p:cNvPicPr>
            <a:picLocks noChangeAspect="1"/>
          </p:cNvPicPr>
          <p:nvPr/>
        </p:nvPicPr>
        <p:blipFill>
          <a:blip r:embed="rId2" cstate="print"/>
          <a:stretch>
            <a:fillRect/>
          </a:stretch>
        </p:blipFill>
        <p:spPr>
          <a:xfrm>
            <a:off x="838200" y="609600"/>
            <a:ext cx="2898954" cy="2882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		</a:t>
            </a:r>
            <a:endParaRPr lang="en-US" dirty="0"/>
          </a:p>
        </p:txBody>
      </p:sp>
      <p:sp>
        <p:nvSpPr>
          <p:cNvPr id="3" name="Content Placeholder 2"/>
          <p:cNvSpPr>
            <a:spLocks noGrp="1"/>
          </p:cNvSpPr>
          <p:nvPr>
            <p:ph idx="1"/>
          </p:nvPr>
        </p:nvSpPr>
        <p:spPr/>
        <p:txBody>
          <a:bodyPr/>
          <a:lstStyle/>
          <a:p>
            <a:r>
              <a:rPr lang="en-US" dirty="0" smtClean="0"/>
              <a:t>Object slicing </a:t>
            </a:r>
          </a:p>
          <a:p>
            <a:r>
              <a:rPr lang="en-US" dirty="0" smtClean="0"/>
              <a:t>Object composition and </a:t>
            </a:r>
          </a:p>
          <a:p>
            <a:r>
              <a:rPr lang="en-US" dirty="0" smtClean="0"/>
              <a:t>Object delegation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6200" y="1524001"/>
            <a:ext cx="8229600" cy="1828800"/>
          </a:xfrm>
        </p:spPr>
        <p:txBody>
          <a:bodyPr>
            <a:normAutofit/>
          </a:bodyPr>
          <a:lstStyle/>
          <a:p>
            <a:r>
              <a:rPr lang="en-US" dirty="0" smtClean="0"/>
              <a:t>In C++, a derived class object can be assigned to a base class object, but the other way is not possible.</a:t>
            </a:r>
          </a:p>
          <a:p>
            <a:pPr>
              <a:buNone/>
            </a:pPr>
            <a:endParaRPr lang="en-US" dirty="0" smtClean="0"/>
          </a:p>
        </p:txBody>
      </p:sp>
      <p:sp>
        <p:nvSpPr>
          <p:cNvPr id="5" name="TextBox 4"/>
          <p:cNvSpPr txBox="1"/>
          <p:nvPr/>
        </p:nvSpPr>
        <p:spPr>
          <a:xfrm>
            <a:off x="228600" y="3342144"/>
            <a:ext cx="8001000" cy="2677656"/>
          </a:xfrm>
          <a:prstGeom prst="rect">
            <a:avLst/>
          </a:prstGeom>
          <a:noFill/>
        </p:spPr>
        <p:txBody>
          <a:bodyPr wrap="square" rtlCol="0">
            <a:spAutoFit/>
          </a:bodyPr>
          <a:lstStyle/>
          <a:p>
            <a:pPr fontAlgn="base">
              <a:buNone/>
            </a:pPr>
            <a:r>
              <a:rPr lang="en-US" sz="2400" dirty="0" smtClean="0">
                <a:solidFill>
                  <a:srgbClr val="C00000"/>
                </a:solidFill>
              </a:rPr>
              <a:t>class Base { </a:t>
            </a:r>
            <a:r>
              <a:rPr lang="en-US" sz="2400" dirty="0" err="1" smtClean="0">
                <a:solidFill>
                  <a:srgbClr val="C00000"/>
                </a:solidFill>
              </a:rPr>
              <a:t>int</a:t>
            </a:r>
            <a:r>
              <a:rPr lang="en-US" sz="2400" dirty="0" smtClean="0">
                <a:solidFill>
                  <a:srgbClr val="C00000"/>
                </a:solidFill>
              </a:rPr>
              <a:t> x, y; };</a:t>
            </a:r>
          </a:p>
          <a:p>
            <a:pPr fontAlgn="base">
              <a:buNone/>
            </a:pPr>
            <a:r>
              <a:rPr lang="en-US" sz="2400" dirty="0" smtClean="0">
                <a:solidFill>
                  <a:srgbClr val="C00000"/>
                </a:solidFill>
              </a:rPr>
              <a:t>class Derived : public Base { </a:t>
            </a:r>
            <a:r>
              <a:rPr lang="en-US" sz="2400" dirty="0" err="1" smtClean="0">
                <a:solidFill>
                  <a:srgbClr val="C00000"/>
                </a:solidFill>
              </a:rPr>
              <a:t>int</a:t>
            </a:r>
            <a:r>
              <a:rPr lang="en-US" sz="2400" dirty="0" smtClean="0">
                <a:solidFill>
                  <a:srgbClr val="C00000"/>
                </a:solidFill>
              </a:rPr>
              <a:t> z, w; };</a:t>
            </a:r>
          </a:p>
          <a:p>
            <a:pPr fontAlgn="base">
              <a:buNone/>
            </a:pPr>
            <a:r>
              <a:rPr lang="en-US" sz="2400" dirty="0" err="1" smtClean="0">
                <a:solidFill>
                  <a:srgbClr val="C00000"/>
                </a:solidFill>
              </a:rPr>
              <a:t>int</a:t>
            </a:r>
            <a:r>
              <a:rPr lang="en-US" sz="2400" dirty="0" smtClean="0">
                <a:solidFill>
                  <a:srgbClr val="C00000"/>
                </a:solidFill>
              </a:rPr>
              <a:t> main() </a:t>
            </a:r>
          </a:p>
          <a:p>
            <a:pPr fontAlgn="base">
              <a:buNone/>
            </a:pPr>
            <a:r>
              <a:rPr lang="en-US" sz="2400" dirty="0" smtClean="0">
                <a:solidFill>
                  <a:srgbClr val="00B0F0"/>
                </a:solidFill>
              </a:rPr>
              <a:t>{</a:t>
            </a:r>
          </a:p>
          <a:p>
            <a:pPr fontAlgn="base">
              <a:buNone/>
            </a:pPr>
            <a:r>
              <a:rPr lang="en-US" sz="2400" dirty="0" smtClean="0">
                <a:solidFill>
                  <a:srgbClr val="00B0F0"/>
                </a:solidFill>
              </a:rPr>
              <a:t>    Derived d;</a:t>
            </a:r>
          </a:p>
          <a:p>
            <a:pPr fontAlgn="base">
              <a:buNone/>
            </a:pPr>
            <a:r>
              <a:rPr lang="en-US" sz="2400" dirty="0" smtClean="0">
                <a:solidFill>
                  <a:srgbClr val="00B0F0"/>
                </a:solidFill>
              </a:rPr>
              <a:t>    Base b = d; </a:t>
            </a:r>
            <a:r>
              <a:rPr lang="en-US" sz="2400" dirty="0" smtClean="0">
                <a:solidFill>
                  <a:srgbClr val="00B050"/>
                </a:solidFill>
              </a:rPr>
              <a:t>// Object Slicing,  z and w of d are sliced off</a:t>
            </a:r>
          </a:p>
          <a:p>
            <a:pPr fontAlgn="base">
              <a:buNone/>
            </a:pPr>
            <a:r>
              <a:rPr lang="en-US" sz="2400" dirty="0" smtClean="0">
                <a:solidFill>
                  <a:srgbClr val="00B0F0"/>
                </a:solidFill>
              </a:rPr>
              <a:t>}</a:t>
            </a:r>
            <a:endParaRPr lang="en-US" sz="2400" dirty="0">
              <a:solidFill>
                <a:srgbClr val="00B0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slicing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a Derived Class object is assigned to Base class, the base class' contents in the derived object are copied to the base class leaving behind the derived class specific contents. This is referred as </a:t>
            </a:r>
            <a:r>
              <a:rPr lang="en-US" u="sng" dirty="0" smtClean="0">
                <a:solidFill>
                  <a:srgbClr val="C00000"/>
                </a:solidFill>
              </a:rPr>
              <a:t>Object Slicing.</a:t>
            </a:r>
          </a:p>
          <a:p>
            <a:r>
              <a:rPr lang="en-US" dirty="0" smtClean="0"/>
              <a:t>That is, the base class object can access only the base class members. </a:t>
            </a:r>
          </a:p>
          <a:p>
            <a:r>
              <a:rPr lang="en-US" dirty="0" smtClean="0"/>
              <a:t>This also implies the separation of base class members from derived class members has happened.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990600"/>
            <a:ext cx="3048000" cy="3733800"/>
          </a:xfrm>
        </p:spPr>
        <p:txBody>
          <a:bodyPr>
            <a:normAutofit/>
          </a:bodyPr>
          <a:lstStyle/>
          <a:p>
            <a:r>
              <a:rPr lang="en-US" dirty="0" smtClean="0"/>
              <a:t>Program to demonstrate object slicing</a:t>
            </a:r>
            <a:endParaRPr lang="en-US" dirty="0"/>
          </a:p>
        </p:txBody>
      </p:sp>
      <p:sp>
        <p:nvSpPr>
          <p:cNvPr id="4" name="TextBox 3"/>
          <p:cNvSpPr txBox="1"/>
          <p:nvPr/>
        </p:nvSpPr>
        <p:spPr>
          <a:xfrm>
            <a:off x="0" y="0"/>
            <a:ext cx="5433551" cy="6414909"/>
          </a:xfrm>
          <a:prstGeom prst="rect">
            <a:avLst/>
          </a:prstGeom>
          <a:solidFill>
            <a:schemeClr val="accent4">
              <a:lumMod val="20000"/>
              <a:lumOff val="80000"/>
            </a:schemeClr>
          </a:solidFill>
          <a:ln>
            <a:solidFill>
              <a:srgbClr val="FFC000"/>
            </a:solidFill>
          </a:ln>
        </p:spPr>
        <p:txBody>
          <a:bodyPr wrap="square" rtlCol="0">
            <a:spAutoFit/>
          </a:bodyPr>
          <a:lstStyle/>
          <a:p>
            <a:pPr fontAlgn="base"/>
            <a:r>
              <a:rPr lang="en-US" dirty="0">
                <a:solidFill>
                  <a:srgbClr val="00B050"/>
                </a:solidFill>
              </a:rPr>
              <a:t>#include &lt;</a:t>
            </a:r>
            <a:r>
              <a:rPr lang="en-US" dirty="0" err="1">
                <a:solidFill>
                  <a:srgbClr val="00B050"/>
                </a:solidFill>
              </a:rPr>
              <a:t>iostream</a:t>
            </a:r>
            <a:r>
              <a:rPr lang="en-US" dirty="0">
                <a:solidFill>
                  <a:srgbClr val="00B050"/>
                </a:solidFill>
              </a:rPr>
              <a:t>&gt;</a:t>
            </a:r>
          </a:p>
          <a:p>
            <a:pPr fontAlgn="base"/>
            <a:r>
              <a:rPr lang="en-US" dirty="0">
                <a:solidFill>
                  <a:srgbClr val="00B050"/>
                </a:solidFill>
              </a:rPr>
              <a:t>using namespace std</a:t>
            </a:r>
            <a:r>
              <a:rPr lang="en-US" dirty="0"/>
              <a:t>;</a:t>
            </a:r>
          </a:p>
          <a:p>
            <a:pPr fontAlgn="base"/>
            <a:r>
              <a:rPr lang="en-US" dirty="0"/>
              <a:t> </a:t>
            </a:r>
          </a:p>
          <a:p>
            <a:pPr fontAlgn="base"/>
            <a:r>
              <a:rPr lang="en-US" dirty="0"/>
              <a:t>class Base</a:t>
            </a:r>
          </a:p>
          <a:p>
            <a:pPr fontAlgn="base"/>
            <a:r>
              <a:rPr lang="en-US" dirty="0">
                <a:solidFill>
                  <a:srgbClr val="0070C0"/>
                </a:solidFill>
              </a:rPr>
              <a:t>{</a:t>
            </a:r>
          </a:p>
          <a:p>
            <a:pPr fontAlgn="base"/>
            <a:r>
              <a:rPr lang="en-US" dirty="0">
                <a:solidFill>
                  <a:srgbClr val="0070C0"/>
                </a:solidFill>
              </a:rPr>
              <a:t>protected:</a:t>
            </a:r>
          </a:p>
          <a:p>
            <a:pPr fontAlgn="base"/>
            <a:r>
              <a:rPr lang="en-US" dirty="0">
                <a:solidFill>
                  <a:srgbClr val="0070C0"/>
                </a:solidFill>
              </a:rPr>
              <a:t>    </a:t>
            </a:r>
            <a:r>
              <a:rPr lang="en-US" dirty="0" err="1">
                <a:solidFill>
                  <a:srgbClr val="0070C0"/>
                </a:solidFill>
              </a:rPr>
              <a:t>int</a:t>
            </a:r>
            <a:r>
              <a:rPr lang="en-US" dirty="0">
                <a:solidFill>
                  <a:srgbClr val="0070C0"/>
                </a:solidFill>
              </a:rPr>
              <a:t> </a:t>
            </a:r>
            <a:r>
              <a:rPr lang="en-US" dirty="0" err="1">
                <a:solidFill>
                  <a:srgbClr val="0070C0"/>
                </a:solidFill>
              </a:rPr>
              <a:t>i</a:t>
            </a:r>
            <a:r>
              <a:rPr lang="en-US" dirty="0">
                <a:solidFill>
                  <a:srgbClr val="0070C0"/>
                </a:solidFill>
              </a:rPr>
              <a:t>;</a:t>
            </a:r>
          </a:p>
          <a:p>
            <a:pPr fontAlgn="base"/>
            <a:r>
              <a:rPr lang="en-US" dirty="0">
                <a:solidFill>
                  <a:srgbClr val="0070C0"/>
                </a:solidFill>
              </a:rPr>
              <a:t>public:</a:t>
            </a:r>
          </a:p>
          <a:p>
            <a:pPr fontAlgn="base"/>
            <a:r>
              <a:rPr lang="en-US" dirty="0">
                <a:solidFill>
                  <a:srgbClr val="0070C0"/>
                </a:solidFill>
              </a:rPr>
              <a:t>    Base(</a:t>
            </a:r>
            <a:r>
              <a:rPr lang="en-US" dirty="0" err="1">
                <a:solidFill>
                  <a:srgbClr val="0070C0"/>
                </a:solidFill>
              </a:rPr>
              <a:t>int</a:t>
            </a:r>
            <a:r>
              <a:rPr lang="en-US" dirty="0">
                <a:solidFill>
                  <a:srgbClr val="0070C0"/>
                </a:solidFill>
              </a:rPr>
              <a:t> a)     { </a:t>
            </a:r>
            <a:r>
              <a:rPr lang="en-US" dirty="0" err="1">
                <a:solidFill>
                  <a:srgbClr val="0070C0"/>
                </a:solidFill>
              </a:rPr>
              <a:t>i</a:t>
            </a:r>
            <a:r>
              <a:rPr lang="en-US" dirty="0">
                <a:solidFill>
                  <a:srgbClr val="0070C0"/>
                </a:solidFill>
              </a:rPr>
              <a:t> = a; }</a:t>
            </a:r>
          </a:p>
          <a:p>
            <a:pPr fontAlgn="base"/>
            <a:r>
              <a:rPr lang="en-US" dirty="0">
                <a:solidFill>
                  <a:srgbClr val="0070C0"/>
                </a:solidFill>
              </a:rPr>
              <a:t>    virtual void display()</a:t>
            </a:r>
          </a:p>
          <a:p>
            <a:pPr fontAlgn="base"/>
            <a:r>
              <a:rPr lang="en-US" dirty="0">
                <a:solidFill>
                  <a:srgbClr val="0070C0"/>
                </a:solidFill>
              </a:rPr>
              <a:t>    { </a:t>
            </a:r>
            <a:r>
              <a:rPr lang="en-US" dirty="0" err="1">
                <a:solidFill>
                  <a:srgbClr val="0070C0"/>
                </a:solidFill>
              </a:rPr>
              <a:t>cout</a:t>
            </a:r>
            <a:r>
              <a:rPr lang="en-US" dirty="0">
                <a:solidFill>
                  <a:srgbClr val="0070C0"/>
                </a:solidFill>
              </a:rPr>
              <a:t> &lt;&lt; "I am Base class object, </a:t>
            </a:r>
            <a:r>
              <a:rPr lang="en-US" dirty="0" err="1">
                <a:solidFill>
                  <a:srgbClr val="0070C0"/>
                </a:solidFill>
              </a:rPr>
              <a:t>i</a:t>
            </a:r>
            <a:r>
              <a:rPr lang="en-US" dirty="0">
                <a:solidFill>
                  <a:srgbClr val="0070C0"/>
                </a:solidFill>
              </a:rPr>
              <a:t> = " &lt;&lt; </a:t>
            </a:r>
            <a:r>
              <a:rPr lang="en-US" dirty="0" err="1">
                <a:solidFill>
                  <a:srgbClr val="0070C0"/>
                </a:solidFill>
              </a:rPr>
              <a:t>i</a:t>
            </a:r>
            <a:r>
              <a:rPr lang="en-US" dirty="0">
                <a:solidFill>
                  <a:srgbClr val="0070C0"/>
                </a:solidFill>
              </a:rPr>
              <a:t> &lt;&lt; </a:t>
            </a:r>
            <a:r>
              <a:rPr lang="en-US" dirty="0" err="1">
                <a:solidFill>
                  <a:srgbClr val="0070C0"/>
                </a:solidFill>
              </a:rPr>
              <a:t>endl</a:t>
            </a:r>
            <a:r>
              <a:rPr lang="en-US" dirty="0">
                <a:solidFill>
                  <a:srgbClr val="0070C0"/>
                </a:solidFill>
              </a:rPr>
              <a:t>; }</a:t>
            </a:r>
          </a:p>
          <a:p>
            <a:pPr fontAlgn="base"/>
            <a:r>
              <a:rPr lang="en-US" dirty="0">
                <a:solidFill>
                  <a:srgbClr val="0070C0"/>
                </a:solidFill>
              </a:rPr>
              <a:t>};</a:t>
            </a:r>
          </a:p>
          <a:p>
            <a:pPr fontAlgn="base"/>
            <a:r>
              <a:rPr lang="en-US" dirty="0"/>
              <a:t> </a:t>
            </a:r>
          </a:p>
          <a:p>
            <a:pPr fontAlgn="base"/>
            <a:r>
              <a:rPr lang="en-US" dirty="0"/>
              <a:t>class Derived : public Base</a:t>
            </a:r>
          </a:p>
          <a:p>
            <a:pPr fontAlgn="base"/>
            <a:r>
              <a:rPr lang="en-US" dirty="0">
                <a:solidFill>
                  <a:srgbClr val="0070C0"/>
                </a:solidFill>
              </a:rPr>
              <a:t>{</a:t>
            </a:r>
          </a:p>
          <a:p>
            <a:pPr fontAlgn="base"/>
            <a:r>
              <a:rPr lang="en-US" dirty="0">
                <a:solidFill>
                  <a:srgbClr val="0070C0"/>
                </a:solidFill>
              </a:rPr>
              <a:t>    </a:t>
            </a:r>
            <a:r>
              <a:rPr lang="en-US" dirty="0" err="1">
                <a:solidFill>
                  <a:srgbClr val="0070C0"/>
                </a:solidFill>
              </a:rPr>
              <a:t>int</a:t>
            </a:r>
            <a:r>
              <a:rPr lang="en-US" dirty="0">
                <a:solidFill>
                  <a:srgbClr val="0070C0"/>
                </a:solidFill>
              </a:rPr>
              <a:t> j;</a:t>
            </a:r>
          </a:p>
          <a:p>
            <a:pPr fontAlgn="base"/>
            <a:r>
              <a:rPr lang="en-US" dirty="0">
                <a:solidFill>
                  <a:srgbClr val="0070C0"/>
                </a:solidFill>
              </a:rPr>
              <a:t>public:</a:t>
            </a:r>
          </a:p>
          <a:p>
            <a:pPr fontAlgn="base"/>
            <a:r>
              <a:rPr lang="en-US" dirty="0">
                <a:solidFill>
                  <a:srgbClr val="0070C0"/>
                </a:solidFill>
              </a:rPr>
              <a:t>    Derived(</a:t>
            </a:r>
            <a:r>
              <a:rPr lang="en-US" dirty="0" err="1">
                <a:solidFill>
                  <a:srgbClr val="0070C0"/>
                </a:solidFill>
              </a:rPr>
              <a:t>int</a:t>
            </a:r>
            <a:r>
              <a:rPr lang="en-US" dirty="0">
                <a:solidFill>
                  <a:srgbClr val="0070C0"/>
                </a:solidFill>
              </a:rPr>
              <a:t> a, </a:t>
            </a:r>
            <a:r>
              <a:rPr lang="en-US" dirty="0" err="1">
                <a:solidFill>
                  <a:srgbClr val="0070C0"/>
                </a:solidFill>
              </a:rPr>
              <a:t>int</a:t>
            </a:r>
            <a:r>
              <a:rPr lang="en-US" dirty="0">
                <a:solidFill>
                  <a:srgbClr val="0070C0"/>
                </a:solidFill>
              </a:rPr>
              <a:t> b) : Base(a) { j = b; }</a:t>
            </a:r>
          </a:p>
          <a:p>
            <a:pPr fontAlgn="base"/>
            <a:r>
              <a:rPr lang="en-US" dirty="0">
                <a:solidFill>
                  <a:srgbClr val="0070C0"/>
                </a:solidFill>
              </a:rPr>
              <a:t>    virtual void display()</a:t>
            </a:r>
          </a:p>
          <a:p>
            <a:pPr fontAlgn="base"/>
            <a:r>
              <a:rPr lang="en-US" dirty="0">
                <a:solidFill>
                  <a:srgbClr val="0070C0"/>
                </a:solidFill>
              </a:rPr>
              <a:t>    { </a:t>
            </a:r>
            <a:r>
              <a:rPr lang="en-US" dirty="0" err="1">
                <a:solidFill>
                  <a:srgbClr val="0070C0"/>
                </a:solidFill>
              </a:rPr>
              <a:t>cout</a:t>
            </a:r>
            <a:r>
              <a:rPr lang="en-US" dirty="0">
                <a:solidFill>
                  <a:srgbClr val="0070C0"/>
                </a:solidFill>
              </a:rPr>
              <a:t> &lt;&lt; "I am Derived class object, </a:t>
            </a:r>
            <a:r>
              <a:rPr lang="en-US" dirty="0" err="1">
                <a:solidFill>
                  <a:srgbClr val="0070C0"/>
                </a:solidFill>
              </a:rPr>
              <a:t>i</a:t>
            </a:r>
            <a:r>
              <a:rPr lang="en-US" dirty="0">
                <a:solidFill>
                  <a:srgbClr val="0070C0"/>
                </a:solidFill>
              </a:rPr>
              <a:t> = "</a:t>
            </a:r>
          </a:p>
          <a:p>
            <a:pPr fontAlgn="base"/>
            <a:r>
              <a:rPr lang="en-US" dirty="0">
                <a:solidFill>
                  <a:srgbClr val="0070C0"/>
                </a:solidFill>
              </a:rPr>
              <a:t>           &lt;&lt; </a:t>
            </a:r>
            <a:r>
              <a:rPr lang="en-US" dirty="0" err="1">
                <a:solidFill>
                  <a:srgbClr val="0070C0"/>
                </a:solidFill>
              </a:rPr>
              <a:t>i</a:t>
            </a:r>
            <a:r>
              <a:rPr lang="en-US" dirty="0">
                <a:solidFill>
                  <a:srgbClr val="0070C0"/>
                </a:solidFill>
              </a:rPr>
              <a:t> &lt;&lt; ", j = " &lt;&lt; j &lt;&lt; </a:t>
            </a:r>
            <a:r>
              <a:rPr lang="en-US" dirty="0" err="1">
                <a:solidFill>
                  <a:srgbClr val="0070C0"/>
                </a:solidFill>
              </a:rPr>
              <a:t>endl</a:t>
            </a:r>
            <a:r>
              <a:rPr lang="en-US" dirty="0">
                <a:solidFill>
                  <a:srgbClr val="0070C0"/>
                </a:solidFill>
              </a:rPr>
              <a:t>;  }</a:t>
            </a:r>
          </a:p>
          <a:p>
            <a:pPr fontAlgn="base"/>
            <a:r>
              <a:rPr lang="en-US" dirty="0" smtClean="0">
                <a:solidFill>
                  <a:srgbClr val="0070C0"/>
                </a:solidFill>
              </a:rPr>
              <a:t>};</a:t>
            </a:r>
            <a:endParaRPr lang="en-US"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85800"/>
            <a:ext cx="6147709" cy="4708981"/>
          </a:xfrm>
          <a:prstGeom prst="rect">
            <a:avLst/>
          </a:prstGeom>
          <a:solidFill>
            <a:schemeClr val="accent4">
              <a:lumMod val="20000"/>
              <a:lumOff val="80000"/>
            </a:schemeClr>
          </a:solidFill>
          <a:ln>
            <a:solidFill>
              <a:srgbClr val="FFC000"/>
            </a:solidFill>
          </a:ln>
        </p:spPr>
        <p:txBody>
          <a:bodyPr wrap="square" rtlCol="0">
            <a:spAutoFit/>
          </a:bodyPr>
          <a:lstStyle/>
          <a:p>
            <a:pPr fontAlgn="base"/>
            <a:r>
              <a:rPr lang="en-US" sz="2000" dirty="0" smtClean="0">
                <a:solidFill>
                  <a:srgbClr val="00B050"/>
                </a:solidFill>
              </a:rPr>
              <a:t>// Global method, Base class object is passed by value</a:t>
            </a:r>
          </a:p>
          <a:p>
            <a:pPr fontAlgn="base"/>
            <a:r>
              <a:rPr lang="en-US" sz="2000" dirty="0" smtClean="0"/>
              <a:t>void </a:t>
            </a:r>
            <a:r>
              <a:rPr lang="en-US" sz="2000" dirty="0" err="1" smtClean="0"/>
              <a:t>somefunc</a:t>
            </a:r>
            <a:r>
              <a:rPr lang="en-US" sz="2000" dirty="0" smtClean="0"/>
              <a:t> (Base </a:t>
            </a:r>
            <a:r>
              <a:rPr lang="en-US" sz="2000" dirty="0" err="1" smtClean="0"/>
              <a:t>obj</a:t>
            </a:r>
            <a:r>
              <a:rPr lang="en-US" sz="2000" dirty="0" smtClean="0"/>
              <a:t>)</a:t>
            </a:r>
          </a:p>
          <a:p>
            <a:pPr fontAlgn="base"/>
            <a:r>
              <a:rPr lang="en-US" sz="2000" dirty="0" smtClean="0">
                <a:solidFill>
                  <a:srgbClr val="0070C0"/>
                </a:solidFill>
              </a:rPr>
              <a:t>{</a:t>
            </a:r>
          </a:p>
          <a:p>
            <a:pPr fontAlgn="base"/>
            <a:r>
              <a:rPr lang="en-US" sz="2000" dirty="0" smtClean="0">
                <a:solidFill>
                  <a:srgbClr val="0070C0"/>
                </a:solidFill>
              </a:rPr>
              <a:t>    </a:t>
            </a:r>
            <a:r>
              <a:rPr lang="en-US" sz="2000" dirty="0" err="1" smtClean="0">
                <a:solidFill>
                  <a:srgbClr val="0070C0"/>
                </a:solidFill>
              </a:rPr>
              <a:t>obj.display</a:t>
            </a:r>
            <a:r>
              <a:rPr lang="en-US" sz="2000" dirty="0" smtClean="0">
                <a:solidFill>
                  <a:srgbClr val="0070C0"/>
                </a:solidFill>
              </a:rPr>
              <a:t>();</a:t>
            </a:r>
          </a:p>
          <a:p>
            <a:pPr fontAlgn="base"/>
            <a:r>
              <a:rPr lang="en-US" sz="2000" dirty="0" smtClean="0">
                <a:solidFill>
                  <a:srgbClr val="0070C0"/>
                </a:solidFill>
              </a:rPr>
              <a:t>}</a:t>
            </a:r>
          </a:p>
          <a:p>
            <a:pPr fontAlgn="base"/>
            <a:r>
              <a:rPr lang="en-US" sz="2000" dirty="0" smtClean="0"/>
              <a:t> </a:t>
            </a:r>
          </a:p>
          <a:p>
            <a:pPr fontAlgn="base"/>
            <a:r>
              <a:rPr lang="en-US" sz="2000" dirty="0" err="1" smtClean="0"/>
              <a:t>int</a:t>
            </a:r>
            <a:r>
              <a:rPr lang="en-US" sz="2000" dirty="0" smtClean="0"/>
              <a:t> main()</a:t>
            </a:r>
          </a:p>
          <a:p>
            <a:pPr fontAlgn="base"/>
            <a:r>
              <a:rPr lang="en-US" sz="2000" dirty="0" smtClean="0">
                <a:solidFill>
                  <a:srgbClr val="0070C0"/>
                </a:solidFill>
              </a:rPr>
              <a:t>{</a:t>
            </a:r>
          </a:p>
          <a:p>
            <a:pPr fontAlgn="base"/>
            <a:r>
              <a:rPr lang="en-US" sz="2000" dirty="0" smtClean="0">
                <a:solidFill>
                  <a:srgbClr val="0070C0"/>
                </a:solidFill>
              </a:rPr>
              <a:t>    Base b(33);</a:t>
            </a:r>
          </a:p>
          <a:p>
            <a:pPr fontAlgn="base"/>
            <a:r>
              <a:rPr lang="en-US" sz="2000" dirty="0" smtClean="0">
                <a:solidFill>
                  <a:srgbClr val="0070C0"/>
                </a:solidFill>
              </a:rPr>
              <a:t>    Derived d(45, 54);</a:t>
            </a:r>
          </a:p>
          <a:p>
            <a:pPr fontAlgn="base"/>
            <a:r>
              <a:rPr lang="en-US" sz="2000" dirty="0" smtClean="0">
                <a:solidFill>
                  <a:srgbClr val="0070C0"/>
                </a:solidFill>
              </a:rPr>
              <a:t>    </a:t>
            </a:r>
            <a:r>
              <a:rPr lang="en-US" sz="2000" dirty="0" err="1" smtClean="0">
                <a:solidFill>
                  <a:srgbClr val="0070C0"/>
                </a:solidFill>
              </a:rPr>
              <a:t>somefunc</a:t>
            </a:r>
            <a:r>
              <a:rPr lang="en-US" sz="2000" dirty="0" smtClean="0">
                <a:solidFill>
                  <a:srgbClr val="0070C0"/>
                </a:solidFill>
              </a:rPr>
              <a:t>(b);</a:t>
            </a:r>
          </a:p>
          <a:p>
            <a:pPr fontAlgn="base"/>
            <a:r>
              <a:rPr lang="en-US" sz="2000" dirty="0" smtClean="0">
                <a:solidFill>
                  <a:srgbClr val="0070C0"/>
                </a:solidFill>
              </a:rPr>
              <a:t>    </a:t>
            </a:r>
            <a:r>
              <a:rPr lang="en-US" sz="2000" dirty="0" err="1" smtClean="0">
                <a:solidFill>
                  <a:srgbClr val="0070C0"/>
                </a:solidFill>
              </a:rPr>
              <a:t>somefunc</a:t>
            </a:r>
            <a:r>
              <a:rPr lang="en-US" sz="2000" dirty="0" smtClean="0">
                <a:solidFill>
                  <a:srgbClr val="0070C0"/>
                </a:solidFill>
              </a:rPr>
              <a:t>(d);  // Object Slicing, the member j of d is sliced off</a:t>
            </a:r>
          </a:p>
          <a:p>
            <a:pPr fontAlgn="base"/>
            <a:r>
              <a:rPr lang="en-US" sz="2000" dirty="0" smtClean="0">
                <a:solidFill>
                  <a:srgbClr val="0070C0"/>
                </a:solidFill>
              </a:rPr>
              <a:t>    return 0;</a:t>
            </a:r>
          </a:p>
          <a:p>
            <a:pPr fontAlgn="base"/>
            <a:r>
              <a:rPr lang="en-US" sz="2000" dirty="0" smtClean="0">
                <a:solidFill>
                  <a:srgbClr val="0070C0"/>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a:t>
            </a:r>
            <a:endParaRPr lang="en-US" dirty="0"/>
          </a:p>
        </p:txBody>
      </p:sp>
      <p:sp>
        <p:nvSpPr>
          <p:cNvPr id="3" name="Content Placeholder 2"/>
          <p:cNvSpPr>
            <a:spLocks noGrp="1"/>
          </p:cNvSpPr>
          <p:nvPr>
            <p:ph idx="1"/>
          </p:nvPr>
        </p:nvSpPr>
        <p:spPr>
          <a:xfrm>
            <a:off x="76200" y="1524001"/>
            <a:ext cx="5257800" cy="1600200"/>
          </a:xfrm>
          <a:solidFill>
            <a:schemeClr val="accent4">
              <a:lumMod val="20000"/>
              <a:lumOff val="80000"/>
            </a:schemeClr>
          </a:solidFill>
          <a:ln>
            <a:solidFill>
              <a:srgbClr val="FFC000"/>
            </a:solidFill>
          </a:ln>
        </p:spPr>
        <p:txBody>
          <a:bodyPr/>
          <a:lstStyle/>
          <a:p>
            <a:pPr>
              <a:buNone/>
            </a:pPr>
            <a:r>
              <a:rPr lang="en-US" dirty="0" smtClean="0"/>
              <a:t>I am Base class object, </a:t>
            </a:r>
            <a:r>
              <a:rPr lang="en-US" dirty="0" err="1" smtClean="0"/>
              <a:t>i</a:t>
            </a:r>
            <a:r>
              <a:rPr lang="en-US" dirty="0" smtClean="0"/>
              <a:t> = 33 </a:t>
            </a:r>
          </a:p>
          <a:p>
            <a:pPr>
              <a:buNone/>
            </a:pPr>
            <a:r>
              <a:rPr lang="en-US" dirty="0" smtClean="0"/>
              <a:t>I am Base class object, </a:t>
            </a:r>
            <a:r>
              <a:rPr lang="en-US" dirty="0" err="1" smtClean="0"/>
              <a:t>i</a:t>
            </a:r>
            <a:r>
              <a:rPr lang="en-US" dirty="0" smtClean="0"/>
              <a:t> = 45</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Composition and delegation</a:t>
            </a:r>
            <a:endParaRPr lang="en-US" dirty="0"/>
          </a:p>
        </p:txBody>
      </p:sp>
      <p:sp>
        <p:nvSpPr>
          <p:cNvPr id="3" name="Content Placeholder 2"/>
          <p:cNvSpPr>
            <a:spLocks noGrp="1"/>
          </p:cNvSpPr>
          <p:nvPr>
            <p:ph idx="1"/>
          </p:nvPr>
        </p:nvSpPr>
        <p:spPr/>
        <p:txBody>
          <a:bodyPr>
            <a:normAutofit lnSpcReduction="10000"/>
          </a:bodyPr>
          <a:lstStyle/>
          <a:p>
            <a:pPr algn="l">
              <a:lnSpc>
                <a:spcPct val="90000"/>
              </a:lnSpc>
            </a:pPr>
            <a:r>
              <a:rPr lang="en-US" u="sng" dirty="0" smtClean="0"/>
              <a:t>Object composition:</a:t>
            </a:r>
            <a:r>
              <a:rPr lang="en-US" dirty="0" smtClean="0"/>
              <a:t> simpler form of composition.</a:t>
            </a:r>
          </a:p>
          <a:p>
            <a:pPr algn="l">
              <a:lnSpc>
                <a:spcPct val="90000"/>
              </a:lnSpc>
            </a:pPr>
            <a:r>
              <a:rPr lang="en-US" dirty="0" smtClean="0"/>
              <a:t>Object send message to other object asking for support;</a:t>
            </a:r>
          </a:p>
          <a:p>
            <a:pPr lvl="1" algn="l">
              <a:lnSpc>
                <a:spcPct val="90000"/>
              </a:lnSpc>
            </a:pPr>
            <a:r>
              <a:rPr lang="en-US" sz="3200" dirty="0" smtClean="0"/>
              <a:t>Outer and inner objects, forwarding</a:t>
            </a:r>
          </a:p>
          <a:p>
            <a:pPr algn="l">
              <a:lnSpc>
                <a:spcPct val="90000"/>
              </a:lnSpc>
            </a:pPr>
            <a:r>
              <a:rPr lang="en-US" dirty="0" smtClean="0"/>
              <a:t>Differences to implementation inheritance;</a:t>
            </a:r>
          </a:p>
          <a:p>
            <a:pPr lvl="1" algn="l">
              <a:lnSpc>
                <a:spcPct val="90000"/>
              </a:lnSpc>
            </a:pPr>
            <a:r>
              <a:rPr lang="en-US" sz="3200" dirty="0" smtClean="0"/>
              <a:t>Outer object does not re implement inner object functionality</a:t>
            </a:r>
          </a:p>
          <a:p>
            <a:pPr lvl="1" algn="l">
              <a:lnSpc>
                <a:spcPct val="90000"/>
              </a:lnSpc>
            </a:pPr>
            <a:r>
              <a:rPr lang="en-US" sz="3200" dirty="0" smtClean="0"/>
              <a:t>‘Implicit self-recursion’ or ‘possession of common self’</a:t>
            </a:r>
          </a:p>
          <a:p>
            <a:pPr algn="l">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composition</a:t>
            </a:r>
            <a:endParaRPr lang="en-US" dirty="0"/>
          </a:p>
        </p:txBody>
      </p:sp>
      <p:sp>
        <p:nvSpPr>
          <p:cNvPr id="3" name="Content Placeholder 2"/>
          <p:cNvSpPr>
            <a:spLocks noGrp="1"/>
          </p:cNvSpPr>
          <p:nvPr>
            <p:ph idx="1"/>
          </p:nvPr>
        </p:nvSpPr>
        <p:spPr>
          <a:xfrm>
            <a:off x="76200" y="1524001"/>
            <a:ext cx="8458200" cy="2209799"/>
          </a:xfrm>
        </p:spPr>
        <p:txBody>
          <a:bodyPr>
            <a:normAutofit fontScale="85000" lnSpcReduction="20000"/>
          </a:bodyPr>
          <a:lstStyle/>
          <a:p>
            <a:r>
              <a:rPr lang="en-US" dirty="0" smtClean="0"/>
              <a:t>Suppose </a:t>
            </a:r>
            <a:r>
              <a:rPr lang="en-US" dirty="0" err="1" smtClean="0"/>
              <a:t>ClassB</a:t>
            </a:r>
            <a:r>
              <a:rPr lang="en-US" dirty="0" smtClean="0"/>
              <a:t> is composed with </a:t>
            </a:r>
            <a:r>
              <a:rPr lang="en-US" dirty="0" err="1" smtClean="0"/>
              <a:t>ClassA</a:t>
            </a:r>
            <a:r>
              <a:rPr lang="en-US" dirty="0" smtClean="0"/>
              <a:t> if </a:t>
            </a:r>
            <a:r>
              <a:rPr lang="en-US" dirty="0" err="1" smtClean="0"/>
              <a:t>ClassB</a:t>
            </a:r>
            <a:r>
              <a:rPr lang="en-US" dirty="0" smtClean="0"/>
              <a:t> has a </a:t>
            </a:r>
            <a:r>
              <a:rPr lang="en-US" dirty="0" err="1" smtClean="0"/>
              <a:t>ClassA</a:t>
            </a:r>
            <a:r>
              <a:rPr lang="en-US" dirty="0" smtClean="0"/>
              <a:t> or </a:t>
            </a:r>
            <a:r>
              <a:rPr lang="en-US" dirty="0" err="1" smtClean="0"/>
              <a:t>ClassA</a:t>
            </a:r>
            <a:r>
              <a:rPr lang="en-US" dirty="0" smtClean="0"/>
              <a:t>* member; for short we can say </a:t>
            </a:r>
            <a:r>
              <a:rPr lang="en-US" dirty="0" err="1" smtClean="0"/>
              <a:t>ClassB</a:t>
            </a:r>
            <a:r>
              <a:rPr lang="en-US" dirty="0" smtClean="0"/>
              <a:t> has a </a:t>
            </a:r>
            <a:r>
              <a:rPr lang="en-US" dirty="0" err="1" smtClean="0"/>
              <a:t>ClassA</a:t>
            </a:r>
            <a:r>
              <a:rPr lang="en-US" dirty="0" smtClean="0"/>
              <a:t>. </a:t>
            </a:r>
          </a:p>
          <a:p>
            <a:r>
              <a:rPr lang="en-US" dirty="0" smtClean="0"/>
              <a:t>And, as before, </a:t>
            </a:r>
            <a:r>
              <a:rPr lang="en-US" dirty="0" err="1" smtClean="0"/>
              <a:t>ClassB</a:t>
            </a:r>
            <a:r>
              <a:rPr lang="en-US" dirty="0" smtClean="0"/>
              <a:t> inherits from </a:t>
            </a:r>
            <a:r>
              <a:rPr lang="en-US" dirty="0" err="1" smtClean="0"/>
              <a:t>ClassA</a:t>
            </a:r>
            <a:r>
              <a:rPr lang="en-US" dirty="0" smtClean="0"/>
              <a:t> if </a:t>
            </a:r>
            <a:r>
              <a:rPr lang="en-US" dirty="0" err="1" smtClean="0"/>
              <a:t>ClassB</a:t>
            </a:r>
            <a:r>
              <a:rPr lang="en-US" dirty="0" smtClean="0"/>
              <a:t> is derived from </a:t>
            </a:r>
            <a:r>
              <a:rPr lang="en-US" dirty="0" err="1" smtClean="0"/>
              <a:t>ClassA</a:t>
            </a:r>
            <a:r>
              <a:rPr lang="en-US" dirty="0" smtClean="0"/>
              <a:t> as a child class; for short we say </a:t>
            </a:r>
            <a:r>
              <a:rPr lang="en-US" dirty="0" err="1" smtClean="0"/>
              <a:t>ClassB</a:t>
            </a:r>
            <a:r>
              <a:rPr lang="en-US" dirty="0" smtClean="0"/>
              <a:t> is a </a:t>
            </a:r>
            <a:r>
              <a:rPr lang="en-US" dirty="0" err="1" smtClean="0"/>
              <a:t>ClassA</a:t>
            </a:r>
            <a:r>
              <a:rPr lang="en-US" dirty="0" smtClean="0"/>
              <a:t>.</a:t>
            </a:r>
          </a:p>
          <a:p>
            <a:pPr>
              <a:buNone/>
            </a:pPr>
            <a:endParaRPr lang="en-US" dirty="0"/>
          </a:p>
        </p:txBody>
      </p:sp>
      <p:pic>
        <p:nvPicPr>
          <p:cNvPr id="4" name="Picture 3" descr="program #26.jpg"/>
          <p:cNvPicPr>
            <a:picLocks noChangeAspect="1"/>
          </p:cNvPicPr>
          <p:nvPr/>
        </p:nvPicPr>
        <p:blipFill>
          <a:blip r:embed="rId2" cstate="print"/>
          <a:stretch>
            <a:fillRect/>
          </a:stretch>
        </p:blipFill>
        <p:spPr>
          <a:xfrm>
            <a:off x="457200" y="3810000"/>
            <a:ext cx="8077200" cy="2667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430</Words>
  <Application>Microsoft Office PowerPoint</Application>
  <PresentationFormat>On-screen Show (4:3)</PresentationFormat>
  <Paragraphs>79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CSE202-Lec#26</vt:lpstr>
      <vt:lpstr>Outline  </vt:lpstr>
      <vt:lpstr>introduction</vt:lpstr>
      <vt:lpstr>Object slicing</vt:lpstr>
      <vt:lpstr>Program to demonstrate object slicing</vt:lpstr>
      <vt:lpstr>Slide 6</vt:lpstr>
      <vt:lpstr>Output:</vt:lpstr>
      <vt:lpstr>Object Composition and delegation</vt:lpstr>
      <vt:lpstr>Object composition</vt:lpstr>
      <vt:lpstr>Object delegation</vt:lpstr>
      <vt:lpstr>Use composition to avoid multiple inheritance</vt:lpstr>
      <vt:lpstr>program to demonstrate object decomposition and object slicing</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CSE202-Lec#26</dc:title>
  <dc:creator>SUKHBIR GILL</dc:creator>
  <cp:lastModifiedBy>sony</cp:lastModifiedBy>
  <cp:revision>12</cp:revision>
  <dcterms:created xsi:type="dcterms:W3CDTF">2014-12-22T06:41:32Z</dcterms:created>
  <dcterms:modified xsi:type="dcterms:W3CDTF">2015-03-11T09:56:04Z</dcterms:modified>
</cp:coreProperties>
</file>