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5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47"/>
    <a:srgbClr val="FFE593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C79C1-894D-4BCE-B9A9-4960E3E69E2B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55299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C7B366-C843-49AD-A9A1-B92BC3A5E0A8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EADC5-960E-49F1-B6FB-A2396EE6E5A6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57347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See pr10-14.cpp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71647-156A-4F23-A785-6281ADC860C6}" type="datetime1">
              <a:rPr lang="en-US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1E85-9C8D-46C4-A8CB-2299D85B3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2EBA-22FA-48EE-87EA-32C2FA10022D}" type="datetime1">
              <a:rPr lang="en-US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0A158-EEC1-4C72-883E-140E1FB95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Pointers and Dynamic Memory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A3CE42B-9A6A-4FA1-A4D8-23A1BA3DE32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858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Declaration of Pointer Variables (Cont ..)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Whitespace doesn’t matter and each of the following will declare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mtClean="0"/>
              <a:t> as a pointer (to a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 smtClean="0"/>
              <a:t>) variable and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 smtClean="0"/>
              <a:t> as a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 smtClean="0"/>
              <a:t>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        float *ptr,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        float* ptr,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        float (*ptr),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        float data, *ptr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28A165-1F53-4CAE-AA7F-5AD0B7CB1AD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Assignment of Pointer Variables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8800"/>
            <a:ext cx="7772400" cy="4114800"/>
          </a:xfrm>
        </p:spPr>
        <p:txBody>
          <a:bodyPr lIns="0" rIns="0"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A pointer variable has to be assigned a valid memory address before it can be used in the program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Example: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data = 50.8;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*ptr;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ptr = &amp;data;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This will assign the address of the memory location allocated for the floating point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/>
              <a:t> to the pointer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/>
              <a:t>. This is OK, since the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/>
              <a:t> has already been allocated some memory space having a valid address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E185320-9527-4835-8DEA-CFAF7B2F811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</p:txBody>
      </p:sp>
      <p:sp>
        <p:nvSpPr>
          <p:cNvPr id="16389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6390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400">
              <a:latin typeface="Tahoma" pitchFamily="34" charset="0"/>
            </a:endParaRPr>
          </a:p>
        </p:txBody>
      </p:sp>
      <p:sp>
        <p:nvSpPr>
          <p:cNvPr id="16391" name="Rectangle 7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2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3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4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16395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6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7" name="Line 13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228600" y="3200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F9D5F66-4453-441F-A018-F4EBA02E5B8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7413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7414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7415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16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17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17418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19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17422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17423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17424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17425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17426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17427" name="Text Box 23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7624763" y="22098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7430" name="AutoShape 26"/>
          <p:cNvSpPr>
            <a:spLocks noChangeArrowheads="1"/>
          </p:cNvSpPr>
          <p:nvPr/>
        </p:nvSpPr>
        <p:spPr bwMode="auto">
          <a:xfrm>
            <a:off x="228600" y="3657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31" name="Rectangle 28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32" name="Line 29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30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17434" name="Line 31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5463DA4-A9CC-46D0-B9E2-2A1A60138C2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8437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8438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18439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0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1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18442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3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18451" name="Text Box 23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29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30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4" name="AutoShape 31"/>
          <p:cNvSpPr>
            <a:spLocks noChangeArrowheads="1"/>
          </p:cNvSpPr>
          <p:nvPr/>
        </p:nvSpPr>
        <p:spPr bwMode="auto">
          <a:xfrm>
            <a:off x="22860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5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6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0DDBD98-CCB3-4C4A-9E98-FCE857D3AF0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828800"/>
            <a:ext cx="8229600" cy="1905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Don’t try to assign a specific integer value to a pointer variable since it can be disastrous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    float *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= 120;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33400" y="3581400"/>
            <a:ext cx="82296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Tahoma" pitchFamily="34" charset="0"/>
              </a:rPr>
              <a:t>You cannot assign the address of one type of variable to a pointer variable of another type even though they are both integrals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data = 50;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   float *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= &amp;data;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209800" y="34290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1752600" y="57150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6" grpId="0" autoUpdateAnimBg="0"/>
      <p:bldP spid="69637" grpId="0" animBg="1"/>
      <p:bldP spid="696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211C751-A546-473E-95B9-7563EABFE28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Initializing pointers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905000"/>
            <a:ext cx="8001000" cy="4114800"/>
          </a:xfrm>
        </p:spPr>
        <p:txBody>
          <a:bodyPr lIns="0" rIns="0"/>
          <a:lstStyle/>
          <a:p>
            <a:pPr eaLnBrk="1" hangingPunct="1"/>
            <a:r>
              <a:rPr lang="en-US" sz="2800" smtClean="0"/>
              <a:t>A pointer can be initialized during declaration by assigning it the address of an existing variable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float data = 50.8;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float *ptr = &amp;data;</a:t>
            </a:r>
          </a:p>
          <a:p>
            <a:pPr eaLnBrk="1" hangingPunct="1"/>
            <a:r>
              <a:rPr lang="en-US" sz="2800" smtClean="0"/>
              <a:t>If a pointer is not initialized during declaration, it is wise to give it a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 sz="2800" smtClean="0"/>
              <a:t> (0) value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 int *ip = 0;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 float *fp = NULL;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FDB4AD7-4B63-4E15-8BFB-CD6A0370AA5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NULL</a:t>
            </a:r>
            <a:r>
              <a:rPr lang="en-US" smtClean="0"/>
              <a:t> pointer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 smtClean="0"/>
              <a:t> pointer is a valid address for any data type.</a:t>
            </a:r>
          </a:p>
          <a:p>
            <a:pPr lvl="1" eaLnBrk="1" hangingPunct="1"/>
            <a:r>
              <a:rPr lang="en-US" smtClean="0"/>
              <a:t>But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 smtClean="0"/>
              <a:t> is not memory address 0.</a:t>
            </a:r>
          </a:p>
          <a:p>
            <a:pPr eaLnBrk="1" hangingPunct="1"/>
            <a:r>
              <a:rPr lang="en-US" smtClean="0"/>
              <a:t>It is an error to dereference a pointer whose value is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Such an error may cause your program to crash, or behave erratically.</a:t>
            </a:r>
          </a:p>
          <a:p>
            <a:pPr lvl="1" eaLnBrk="1" hangingPunct="1"/>
            <a:r>
              <a:rPr lang="en-US" smtClean="0"/>
              <a:t>It is the programmer’s job to check for this.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400AF-9161-468C-8E98-C1124368B0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Pointer to Pointer</a:t>
            </a:r>
            <a:endParaRPr lang="en-US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4294967295"/>
          </p:nvPr>
        </p:nvSpPr>
        <p:spPr>
          <a:xfrm>
            <a:off x="0" y="2362200"/>
            <a:ext cx="4040188" cy="9636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r>
              <a:rPr lang="en-US" altLang="zh-TW" dirty="0" smtClean="0"/>
              <a:t>What is the output?</a:t>
            </a:r>
          </a:p>
          <a:p>
            <a:pPr marL="342900" indent="-342900">
              <a:buNone/>
              <a:defRPr/>
            </a:pPr>
            <a:r>
              <a:rPr lang="en-US" altLang="zh-TW" dirty="0" smtClean="0"/>
              <a:t>		58 </a:t>
            </a:r>
            <a:r>
              <a:rPr lang="en-US" altLang="zh-TW" dirty="0" smtClean="0"/>
              <a:t>58 58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2533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102225" y="1828800"/>
            <a:ext cx="4041775" cy="4572000"/>
          </a:xfrm>
          <a:noFill/>
        </p:spPr>
      </p:pic>
      <p:pic>
        <p:nvPicPr>
          <p:cNvPr id="22534" name="Picture 9" descr="Pointer-sa"/>
          <p:cNvPicPr>
            <a:picLocks noGrp="1" noChangeAspect="1" noChangeArrowheads="1" noCrop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2743200"/>
            <a:ext cx="1524000" cy="1885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BF4AD64-7364-4102-BB6B-9E494B63E42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Pointer Arithmetic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Some arithmetic operators can be used with pointers:</a:t>
            </a:r>
          </a:p>
          <a:p>
            <a:pPr lvl="1" eaLnBrk="1" hangingPunct="1"/>
            <a:r>
              <a:rPr lang="en-US" smtClean="0"/>
              <a:t>Increment and decrement operators </a:t>
            </a:r>
            <a:r>
              <a:rPr lang="en-US" b="1" smtClean="0">
                <a:latin typeface="Courier New" pitchFamily="49" charset="0"/>
              </a:rPr>
              <a:t>++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--</a:t>
            </a:r>
          </a:p>
          <a:p>
            <a:pPr lvl="1" eaLnBrk="1" hangingPunct="1"/>
            <a:r>
              <a:rPr lang="en-US" smtClean="0"/>
              <a:t>Integers can be added to or subtracted from pointers using the operators </a:t>
            </a:r>
            <a:r>
              <a:rPr lang="en-US" b="1" smtClean="0">
                <a:latin typeface="Courier New" pitchFamily="49" charset="0"/>
              </a:rPr>
              <a:t>+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-</a:t>
            </a:r>
            <a:r>
              <a:rPr lang="en-US" smtClean="0"/>
              <a:t>, </a:t>
            </a:r>
            <a:r>
              <a:rPr lang="en-US" b="1" smtClean="0"/>
              <a:t>+=</a:t>
            </a:r>
            <a:r>
              <a:rPr lang="en-US" smtClean="0"/>
              <a:t>, and </a:t>
            </a:r>
            <a:r>
              <a:rPr lang="en-US" b="1" smtClean="0">
                <a:latin typeface="Courier New" pitchFamily="49" charset="0"/>
              </a:rPr>
              <a:t>-=</a:t>
            </a:r>
          </a:p>
          <a:p>
            <a:pPr lvl="1" eaLnBrk="1" hangingPunct="1"/>
            <a:r>
              <a:rPr lang="en-US" smtClean="0"/>
              <a:t>One pointer can be subtracted from another by using the subtraction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A83F789-FF9B-4E39-A129-2E2CBCC22BD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Pointers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52600"/>
            <a:ext cx="80772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Pointers</a:t>
            </a:r>
          </a:p>
          <a:p>
            <a:pPr lvl="1" eaLnBrk="1" hangingPunct="1"/>
            <a:r>
              <a:rPr lang="en-US" dirty="0" smtClean="0"/>
              <a:t>Powerful feature of the C++ language</a:t>
            </a:r>
          </a:p>
          <a:p>
            <a:pPr lvl="1" eaLnBrk="1" hangingPunct="1"/>
            <a:r>
              <a:rPr lang="en-US" dirty="0" smtClean="0"/>
              <a:t>One of the most difficult to master</a:t>
            </a:r>
          </a:p>
          <a:p>
            <a:pPr lvl="1" eaLnBrk="1" hangingPunct="1"/>
            <a:r>
              <a:rPr lang="en-US" dirty="0" smtClean="0"/>
              <a:t>Essential for construction of interesting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BB4B7A4-D75A-4DE7-BDAC-F17C17CFF7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Pointer Arithmetic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Assume the variable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int vals[]={4,7,11};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int *valptr = vals;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Examples of use of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r>
              <a:rPr lang="en-US" smtClean="0">
                <a:solidFill>
                  <a:srgbClr val="000000"/>
                </a:solidFill>
              </a:rPr>
              <a:t> and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valptr++; // points at 7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valptr--; // now points at 4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3E4D202-4DBF-4B17-A0EF-27D91C050A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5400" smtClean="0"/>
              <a:t>Pointer Arithmetic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2800" dirty="0" smtClean="0">
                <a:latin typeface="Arial" pitchFamily="34" charset="0"/>
              </a:rPr>
              <a:t>Assume the variable definitions: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vals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[]={4,7,11};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valptr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vals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	Example of the use of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to add an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to a pointer: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&lt;&lt; *(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valptr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+ 2)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   This statement will print 11     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AB5C1B0-97D0-4AEF-BD29-A6A5F2A709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Comparing Pointers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Relational operators can be used to compare addresses in pointers</a:t>
            </a: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Comparing addresses in pointers is not the same as comparing contents pointed at by pointers: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if (ptr1 == ptr2)   // compares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                 // addresses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if (*ptr1 == *ptr2) // compares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			      // contents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7526E45-1FA9-4438-B07B-55821E95584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Dereferencing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chemeClr val="tx2"/>
                </a:solidFill>
              </a:rPr>
              <a:t>Dereferencing</a:t>
            </a:r>
            <a:r>
              <a:rPr lang="en-US" smtClean="0"/>
              <a:t> – Using a pointer variable to access the value stored at the location pointed by the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 indirect access to values and also called </a:t>
            </a:r>
            <a:r>
              <a:rPr lang="en-US" i="1" smtClean="0">
                <a:solidFill>
                  <a:schemeClr val="tx2"/>
                </a:solidFill>
              </a:rPr>
              <a:t>indirection</a:t>
            </a:r>
            <a:endParaRPr lang="en-US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Done by using the </a:t>
            </a:r>
            <a:r>
              <a:rPr lang="en-US" i="1" smtClean="0"/>
              <a:t>dereferencing operator</a:t>
            </a:r>
            <a:r>
              <a:rPr lang="en-US" smtClean="0"/>
              <a:t>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mtClean="0"/>
              <a:t> in front of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Unary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Highest precedence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C816E57-B5B7-436B-B989-46C5D93641C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Dereferencing (Cont ..)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cout &lt;&lt; *ptr;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Once the pointer variable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z="2800" smtClean="0"/>
              <a:t> has been declared,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*ptr</a:t>
            </a:r>
            <a:r>
              <a:rPr lang="en-US" sz="2800" smtClean="0"/>
              <a:t> represents the value pointed to by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z="2800" smtClean="0"/>
              <a:t> (or the value located at the address specified by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z="2800" smtClean="0"/>
              <a:t>) and may be treated like any other variable of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 sz="2800" smtClean="0"/>
              <a:t> type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A213891-3EC0-4914-ACF9-07F5FA950FE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Dereferencing (Cont ..)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dereferencing operator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mtClean="0"/>
              <a:t> can also be used in assignments.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     *ptr = 200;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Make sure that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mtClean="0"/>
              <a:t> has been properly 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0B4F3C0-F366-4514-A69F-644F3D3E112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Dereferencing Example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0" y="3810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26" name="Rectangle 6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0727" name="Rectangle 7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0728" name="Rectangle 9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29" name="Rectangle 10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30" name="Rectangle 11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30731" name="Rectangle 12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32" name="Rectangle 13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0734" name="Rectangle 16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0735" name="Rectangle 18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0737" name="Rectangle 20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0738" name="Rectangle 21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0739" name="Rectangle 22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0740" name="Text Box 24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0741" name="Text Box 25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3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44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0746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F152E5F-AC2F-4312-B317-D6EF0D7E745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Dereferencing Example (Cont ..)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FFF4 50.80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0" name="Rectangle 6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1751" name="Rectangle 7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1752" name="Rectangle 9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3" name="Rectangle 10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4" name="Rectangle 11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31755" name="Rectangle 12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6" name="Rectangle 13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1758" name="Rectangle 16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1759" name="Rectangle 18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1760" name="Rectangle 19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1761" name="Rectangle 20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1762" name="Rectangle 21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1763" name="Rectangle 22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1764" name="Text Box 24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7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68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1770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2AFAD8F-8ECE-4FDC-86B1-6B74DB5AD50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2770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Dereferencing Example (Cont ..)</a:t>
            </a:r>
          </a:p>
        </p:txBody>
      </p:sp>
      <p:sp>
        <p:nvSpPr>
          <p:cNvPr id="32772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2773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2774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5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6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2777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8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2780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2783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2786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2787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2795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9" name="Rectangle 29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</a:p>
        </p:txBody>
      </p:sp>
      <p:sp>
        <p:nvSpPr>
          <p:cNvPr id="32790" name="AutoShape 30"/>
          <p:cNvSpPr>
            <a:spLocks noChangeArrowheads="1"/>
          </p:cNvSpPr>
          <p:nvPr/>
        </p:nvSpPr>
        <p:spPr bwMode="auto">
          <a:xfrm>
            <a:off x="0" y="4419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91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92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2794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15ECC0A-AD80-451B-9FDB-6448FD4DCB6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3794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Dereferencing Example (Cont ..)</a:t>
            </a:r>
          </a:p>
        </p:txBody>
      </p:sp>
      <p:sp>
        <p:nvSpPr>
          <p:cNvPr id="33796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797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3798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799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00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3801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02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3805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3807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3808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3809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3810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3811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3819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3" name="Rectangle 29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3814" name="AutoShape 30"/>
          <p:cNvSpPr>
            <a:spLocks noChangeArrowheads="1"/>
          </p:cNvSpPr>
          <p:nvPr/>
        </p:nvSpPr>
        <p:spPr bwMode="auto">
          <a:xfrm>
            <a:off x="0" y="4724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15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16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3818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6413A9D-B773-481A-B833-B86A96483E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Introduction to 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just"/>
            <a:r>
              <a:rPr lang="en-US" sz="2400" smtClean="0"/>
              <a:t>When we declare a variable some memory is allocated for it. Thus, we have two properties for any variable : its address and its data value. The address of the variable can be accessed through the referencing operator “&amp;”. “&amp;i” gives the memory location where the data value for “i” is stored.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A pointer variable is one that stores an address. We can declare pointers as follows int *p; This means that p stores the address of a variable of type int.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53EF1F0-336A-4117-9FDB-6757C7966AE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4818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Dereferencing Example (Cont ..)</a:t>
            </a:r>
          </a:p>
        </p:txBody>
      </p:sp>
      <p:sp>
        <p:nvSpPr>
          <p:cNvPr id="34820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4821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4822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3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4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4825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6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4829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4830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4831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4832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4833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4834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4843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4838" name="AutoShape 30"/>
          <p:cNvSpPr>
            <a:spLocks noChangeArrowheads="1"/>
          </p:cNvSpPr>
          <p:nvPr/>
        </p:nvSpPr>
        <p:spPr bwMode="auto">
          <a:xfrm>
            <a:off x="0" y="5029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39" name="Rectangle 32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40" name="Line 33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34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4842" name="Line 35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8379B2C-5522-46A8-BB2A-10FA0E17902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Operations on Pointer Variables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Assignment – the value of one pointer variable can be assigned to another pointer variable of the same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Relational operations - two pointer variables of the same type can be compared for equality, and so 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Some limited arithmetic operations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integer values can be added to and subtracted from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value of one pointer variable can be subtracted from another pointer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14B2F3-8B68-43D1-BFA2-0C460717F29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" y="2667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Dynamic Memory Allocation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D7C2D02-EC08-4074-9E28-A804E132183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Allocation of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i="1" smtClean="0"/>
              <a:t>Static Allocation</a:t>
            </a:r>
            <a:r>
              <a:rPr lang="en-US" smtClean="0"/>
              <a:t>: Allocation of memory space at compile time.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i="1" smtClean="0"/>
              <a:t>Dynamic Allocation</a:t>
            </a:r>
            <a:r>
              <a:rPr lang="en-US" smtClean="0"/>
              <a:t>: Allocation of memory space at run time.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10-</a:t>
            </a:r>
            <a:fld id="{6331B786-EF10-4B47-8C6F-883AE75DA073}" type="slidenum">
              <a:rPr lang="en-US"/>
              <a:pPr algn="l">
                <a:defRPr/>
              </a:pPr>
              <a:t>34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 Dynamic Memory 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438400"/>
            <a:ext cx="7772400" cy="3429000"/>
          </a:xfrm>
        </p:spPr>
        <p:txBody>
          <a:bodyPr/>
          <a:lstStyle/>
          <a:p>
            <a:pPr eaLnBrk="1" hangingPunct="1"/>
            <a:r>
              <a:rPr lang="en-US" smtClean="0"/>
              <a:t>Can allocate storage for a variable while program is running</a:t>
            </a:r>
          </a:p>
          <a:p>
            <a:pPr eaLnBrk="1" hangingPunct="1"/>
            <a:r>
              <a:rPr lang="en-US" smtClean="0"/>
              <a:t>Uses </a:t>
            </a:r>
            <a:r>
              <a:rPr lang="en-US" b="1" smtClean="0">
                <a:latin typeface="Courier New" pitchFamily="49" charset="0"/>
              </a:rPr>
              <a:t>new</a:t>
            </a:r>
            <a:r>
              <a:rPr lang="en-US" smtClean="0"/>
              <a:t> operator to allocate memory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double *dptr;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dptr = new double;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new</a:t>
            </a:r>
            <a:r>
              <a:rPr lang="en-US" smtClean="0"/>
              <a:t> returns address of memory location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10-</a:t>
            </a:r>
            <a:fld id="{2A66655B-D08B-4544-9136-A004E9F7B902}" type="slidenum">
              <a:rPr lang="en-US"/>
              <a:pPr algn="l">
                <a:defRPr/>
              </a:pPr>
              <a:t>35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Dynamic Memory Allocation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8534400" cy="3810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Can also use </a:t>
            </a:r>
            <a:r>
              <a:rPr lang="en-US" b="1" smtClean="0">
                <a:latin typeface="Courier New" pitchFamily="49" charset="0"/>
              </a:rPr>
              <a:t>new</a:t>
            </a:r>
            <a:r>
              <a:rPr lang="en-US" smtClean="0"/>
              <a:t> to allocate array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arrayPtr = new double[25];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smtClean="0"/>
              <a:t>Program often terminates if there is not sufficient memory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Can then use </a:t>
            </a:r>
            <a:r>
              <a:rPr lang="en-US" b="1" smtClean="0">
                <a:latin typeface="Courier New" pitchFamily="49" charset="0"/>
              </a:rPr>
              <a:t>[</a:t>
            </a:r>
            <a:r>
              <a:rPr lang="en-US" b="1" smtClean="0"/>
              <a:t> </a:t>
            </a:r>
            <a:r>
              <a:rPr lang="en-US" b="1" smtClean="0">
                <a:latin typeface="Courier New" pitchFamily="49" charset="0"/>
              </a:rPr>
              <a:t>]</a:t>
            </a:r>
            <a:r>
              <a:rPr lang="en-US" smtClean="0"/>
              <a:t> or pointer arithmetic to access array</a:t>
            </a:r>
            <a:endParaRPr lang="en-US" sz="240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mtClean="0"/>
              <a:t>	</a:t>
            </a:r>
            <a:endParaRPr lang="en-US" b="1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10-</a:t>
            </a:r>
            <a:fld id="{F5FAFB84-3DA8-4F4D-A344-F40BC64D69DE}" type="slidenum">
              <a:rPr lang="en-US"/>
              <a:pPr algn="l">
                <a:defRPr/>
              </a:pPr>
              <a:t>36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Releasing Dynamic Memory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2362200"/>
            <a:ext cx="8153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Use </a:t>
            </a:r>
            <a:r>
              <a:rPr lang="en-US" b="1" smtClean="0">
                <a:latin typeface="Courier New" pitchFamily="49" charset="0"/>
              </a:rPr>
              <a:t>delete</a:t>
            </a:r>
            <a:r>
              <a:rPr lang="en-US" smtClean="0"/>
              <a:t> to free dynamic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delete dptr;</a:t>
            </a:r>
            <a:endParaRPr lang="en-US" sz="32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Use </a:t>
            </a:r>
            <a:r>
              <a:rPr lang="en-US" b="1" smtClean="0">
                <a:latin typeface="Courier New" pitchFamily="49" charset="0"/>
              </a:rPr>
              <a:t>delete []</a:t>
            </a:r>
            <a:r>
              <a:rPr lang="en-US" smtClean="0"/>
              <a:t> to free dynamic array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delete [] arrayptr;</a:t>
            </a:r>
            <a:endParaRPr lang="en-US" sz="32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Only use </a:t>
            </a:r>
            <a:r>
              <a:rPr lang="en-US" b="1" smtClean="0">
                <a:latin typeface="Courier New" pitchFamily="49" charset="0"/>
              </a:rPr>
              <a:t>delete</a:t>
            </a:r>
            <a:r>
              <a:rPr lang="en-US" smtClean="0"/>
              <a:t> with dynamic memory!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8E72344-D63D-4C77-9132-031EAC8AE39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304800" y="220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89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1990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1991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2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3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4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1995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6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7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E713F-612C-4F71-8E3C-D3E46B4999E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304800" y="2590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4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3015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0EC4</a:t>
            </a:r>
          </a:p>
        </p:txBody>
      </p:sp>
      <p:sp>
        <p:nvSpPr>
          <p:cNvPr id="43016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7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8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9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3020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21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22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3031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3033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43035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CCE87F-C2B7-4D3A-9ED8-249FF8BA50F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304800" y="2971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38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4039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0EC4</a:t>
            </a:r>
          </a:p>
        </p:txBody>
      </p:sp>
      <p:sp>
        <p:nvSpPr>
          <p:cNvPr id="44040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1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2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3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22</a:t>
            </a:r>
          </a:p>
        </p:txBody>
      </p:sp>
      <p:sp>
        <p:nvSpPr>
          <p:cNvPr id="44044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5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6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4052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4053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44059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DE231CF-822E-4990-BCEC-2D066880404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Addresses and Pointers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52600"/>
            <a:ext cx="7924800" cy="4419600"/>
          </a:xfrm>
        </p:spPr>
        <p:txBody>
          <a:bodyPr lIns="0" rIns="0"/>
          <a:lstStyle/>
          <a:p>
            <a:pPr eaLnBrk="1" hangingPunct="1"/>
            <a:r>
              <a:rPr lang="en-US" sz="2800" dirty="0" smtClean="0"/>
              <a:t>C++ allows two ways of accessing variables</a:t>
            </a:r>
          </a:p>
          <a:p>
            <a:pPr lvl="1" eaLnBrk="1" hangingPunct="1"/>
            <a:r>
              <a:rPr lang="en-US" dirty="0" smtClean="0"/>
              <a:t>Name (C++ keeps track of the address of the first location allocated to the variable)</a:t>
            </a:r>
          </a:p>
          <a:p>
            <a:pPr lvl="1" eaLnBrk="1" hangingPunct="1"/>
            <a:r>
              <a:rPr lang="en-US" dirty="0" smtClean="0"/>
              <a:t>Address/Pointer </a:t>
            </a:r>
          </a:p>
          <a:p>
            <a:pPr eaLnBrk="1" hangingPunct="1"/>
            <a:r>
              <a:rPr lang="en-US" sz="2800" dirty="0" smtClean="0"/>
              <a:t>Symbol </a:t>
            </a: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</a:rPr>
              <a:t>&amp;</a:t>
            </a:r>
            <a:r>
              <a:rPr lang="en-US" sz="2800" dirty="0" smtClean="0"/>
              <a:t> gets the address of the variable that follows it</a:t>
            </a:r>
          </a:p>
          <a:p>
            <a:pPr eaLnBrk="1" hangingPunct="1"/>
            <a:r>
              <a:rPr lang="en-US" sz="2800" dirty="0" smtClean="0"/>
              <a:t>Addresses/Pointers can be displayed by the </a:t>
            </a:r>
            <a:r>
              <a:rPr lang="en-US" sz="2800" b="1" dirty="0" err="1" smtClean="0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sz="2800" dirty="0" smtClean="0"/>
              <a:t> statement</a:t>
            </a:r>
          </a:p>
          <a:p>
            <a:pPr lvl="1" eaLnBrk="1" hangingPunct="1"/>
            <a:r>
              <a:rPr lang="en-US" dirty="0" smtClean="0"/>
              <a:t>Addresses displayed in HEXADECIMAL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4A37B6-592E-493E-89CA-FA429CE01AD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304800" y="3352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2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5063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0EC4</a:t>
            </a:r>
          </a:p>
        </p:txBody>
      </p:sp>
      <p:sp>
        <p:nvSpPr>
          <p:cNvPr id="45064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5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6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7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22</a:t>
            </a:r>
          </a:p>
        </p:txBody>
      </p:sp>
      <p:sp>
        <p:nvSpPr>
          <p:cNvPr id="45068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9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70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5075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5081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45084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914400" y="4903788"/>
            <a:ext cx="2209800" cy="1116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en-US" u="sng">
                <a:latin typeface="Tahoma" pitchFamily="34" charset="0"/>
              </a:rPr>
              <a:t>Output:</a:t>
            </a:r>
            <a:endParaRPr lang="en-US" sz="2000">
              <a:latin typeface="Tahoma" pitchFamily="34" charset="0"/>
            </a:endParaRPr>
          </a:p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endParaRPr lang="en-US" sz="2000">
              <a:latin typeface="Tahoma" pitchFamily="34" charset="0"/>
            </a:endParaRPr>
          </a:p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en-US" sz="2800" b="1">
                <a:latin typeface="Courier New" pitchFamily="49" charset="0"/>
              </a:rPr>
              <a:t>22</a:t>
            </a:r>
            <a:endParaRPr lang="en-US" sz="3200">
              <a:solidFill>
                <a:srgbClr val="8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227CC8-4B82-4DAD-8602-3000E95542F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304800" y="3733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86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6087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46088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89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0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1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6092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3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4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6105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E98F68-2743-43D2-9015-75E3D68296C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304800" y="4191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0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7111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47112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3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4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5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7116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7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8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7121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7122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7124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7125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7126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7127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7129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7282AB-1900-497A-9B33-A39CB59C881A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85800" y="2667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rgbClr val="C00000"/>
                </a:solidFill>
                <a:latin typeface="Tahoma" pitchFamily="34" charset="0"/>
              </a:rPr>
              <a:t>Memory leaks and</a:t>
            </a:r>
          </a:p>
          <a:p>
            <a:pPr algn="ctr" eaLnBrk="0" hangingPunct="0"/>
            <a:r>
              <a:rPr lang="en-US" sz="4400">
                <a:solidFill>
                  <a:srgbClr val="C00000"/>
                </a:solidFill>
                <a:latin typeface="Tahoma" pitchFamily="34" charset="0"/>
              </a:rPr>
              <a:t>Dangling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0866B21-18B5-48D1-9A1D-EE14B20A6E1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Memory leaks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When you dynamically create objects, you can access them through the pointer which is assigned by the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new</a:t>
            </a:r>
            <a:r>
              <a:rPr lang="en-US" sz="2800" smtClean="0"/>
              <a:t> operator</a:t>
            </a:r>
          </a:p>
          <a:p>
            <a:pPr eaLnBrk="1" hangingPunct="1"/>
            <a:r>
              <a:rPr lang="en-US" sz="2800" smtClean="0"/>
              <a:t>Reassigning a pointer without deleting the memory it pointed to previously is called a memory leak</a:t>
            </a:r>
          </a:p>
          <a:p>
            <a:pPr eaLnBrk="1" hangingPunct="1"/>
            <a:r>
              <a:rPr lang="en-US" sz="2800" smtClean="0"/>
              <a:t>It results in loss of available memory space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FBC481B-AEAB-4393-879B-43B5E372159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Memory leak example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*ptr1 = new int;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*ptr2 = new int;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*ptr1 = 8;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*ptr2 = 5;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3150" y="1889125"/>
            <a:ext cx="2959100" cy="1838325"/>
            <a:chOff x="3076" y="1190"/>
            <a:chExt cx="1864" cy="1158"/>
          </a:xfrm>
        </p:grpSpPr>
        <p:sp>
          <p:nvSpPr>
            <p:cNvPr id="50193" name="Rectangle 5"/>
            <p:cNvSpPr>
              <a:spLocks noChangeArrowheads="1"/>
            </p:cNvSpPr>
            <p:nvPr/>
          </p:nvSpPr>
          <p:spPr bwMode="auto">
            <a:xfrm>
              <a:off x="3108" y="1190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0194" name="Rectangle 6"/>
            <p:cNvSpPr>
              <a:spLocks noChangeArrowheads="1"/>
            </p:cNvSpPr>
            <p:nvPr/>
          </p:nvSpPr>
          <p:spPr bwMode="auto">
            <a:xfrm>
              <a:off x="3076" y="14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95" name="Rectangle 7"/>
            <p:cNvSpPr>
              <a:spLocks noChangeArrowheads="1"/>
            </p:cNvSpPr>
            <p:nvPr/>
          </p:nvSpPr>
          <p:spPr bwMode="auto">
            <a:xfrm>
              <a:off x="3076" y="20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96" name="Rectangle 8"/>
            <p:cNvSpPr>
              <a:spLocks noChangeArrowheads="1"/>
            </p:cNvSpPr>
            <p:nvPr/>
          </p:nvSpPr>
          <p:spPr bwMode="auto">
            <a:xfrm>
              <a:off x="4433" y="1396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8</a:t>
              </a:r>
            </a:p>
          </p:txBody>
        </p:sp>
        <p:sp>
          <p:nvSpPr>
            <p:cNvPr id="50197" name="Rectangle 9"/>
            <p:cNvSpPr>
              <a:spLocks noChangeArrowheads="1"/>
            </p:cNvSpPr>
            <p:nvPr/>
          </p:nvSpPr>
          <p:spPr bwMode="auto">
            <a:xfrm>
              <a:off x="4433" y="202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50198" name="Line 10"/>
            <p:cNvSpPr>
              <a:spLocks noChangeShapeType="1"/>
            </p:cNvSpPr>
            <p:nvPr/>
          </p:nvSpPr>
          <p:spPr bwMode="auto">
            <a:xfrm>
              <a:off x="3587" y="220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Line 11"/>
            <p:cNvSpPr>
              <a:spLocks noChangeShapeType="1"/>
            </p:cNvSpPr>
            <p:nvPr/>
          </p:nvSpPr>
          <p:spPr bwMode="auto">
            <a:xfrm>
              <a:off x="3587" y="1584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Rectangle 12"/>
            <p:cNvSpPr>
              <a:spLocks noChangeArrowheads="1"/>
            </p:cNvSpPr>
            <p:nvPr/>
          </p:nvSpPr>
          <p:spPr bwMode="auto">
            <a:xfrm>
              <a:off x="3108" y="1814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4181475"/>
            <a:ext cx="2959100" cy="1838325"/>
            <a:chOff x="3072" y="2634"/>
            <a:chExt cx="1864" cy="1158"/>
          </a:xfrm>
        </p:grpSpPr>
        <p:sp>
          <p:nvSpPr>
            <p:cNvPr id="50185" name="Rectangle 14"/>
            <p:cNvSpPr>
              <a:spLocks noChangeArrowheads="1"/>
            </p:cNvSpPr>
            <p:nvPr/>
          </p:nvSpPr>
          <p:spPr bwMode="auto">
            <a:xfrm>
              <a:off x="3104" y="2634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0186" name="Rectangle 15"/>
            <p:cNvSpPr>
              <a:spLocks noChangeArrowheads="1"/>
            </p:cNvSpPr>
            <p:nvPr/>
          </p:nvSpPr>
          <p:spPr bwMode="auto">
            <a:xfrm>
              <a:off x="3072" y="288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87" name="Rectangle 16"/>
            <p:cNvSpPr>
              <a:spLocks noChangeArrowheads="1"/>
            </p:cNvSpPr>
            <p:nvPr/>
          </p:nvSpPr>
          <p:spPr bwMode="auto">
            <a:xfrm>
              <a:off x="3072" y="3512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88" name="Rectangle 17"/>
            <p:cNvSpPr>
              <a:spLocks noChangeArrowheads="1"/>
            </p:cNvSpPr>
            <p:nvPr/>
          </p:nvSpPr>
          <p:spPr bwMode="auto">
            <a:xfrm>
              <a:off x="4429" y="284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8</a:t>
              </a:r>
            </a:p>
          </p:txBody>
        </p:sp>
        <p:sp>
          <p:nvSpPr>
            <p:cNvPr id="50189" name="Rectangle 18"/>
            <p:cNvSpPr>
              <a:spLocks noChangeArrowheads="1"/>
            </p:cNvSpPr>
            <p:nvPr/>
          </p:nvSpPr>
          <p:spPr bwMode="auto">
            <a:xfrm>
              <a:off x="4429" y="3464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50190" name="Line 19"/>
            <p:cNvSpPr>
              <a:spLocks noChangeShapeType="1"/>
            </p:cNvSpPr>
            <p:nvPr/>
          </p:nvSpPr>
          <p:spPr bwMode="auto">
            <a:xfrm flipV="1">
              <a:off x="3583" y="3120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Line 20"/>
            <p:cNvSpPr>
              <a:spLocks noChangeShapeType="1"/>
            </p:cNvSpPr>
            <p:nvPr/>
          </p:nvSpPr>
          <p:spPr bwMode="auto">
            <a:xfrm>
              <a:off x="3583" y="302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Rectangle 21"/>
            <p:cNvSpPr>
              <a:spLocks noChangeArrowheads="1"/>
            </p:cNvSpPr>
            <p:nvPr/>
          </p:nvSpPr>
          <p:spPr bwMode="auto">
            <a:xfrm>
              <a:off x="3104" y="3258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09600" y="3476625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ptr2 = ptr1;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609600" y="4953000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>
                <a:latin typeface="Tahoma" pitchFamily="34" charset="0"/>
              </a:rPr>
              <a:t>How to avoid?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74" grpId="0" autoUpdateAnimBg="0"/>
      <p:bldP spid="1515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D3A16AE-3FAA-43B2-83BE-6800CD073ABB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Inaccessible object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An inaccessible object is an unnamed object that was created by operator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new</a:t>
            </a:r>
            <a:r>
              <a:rPr lang="en-US" smtClean="0"/>
              <a:t> and which a programmer has left without a pointer to it.</a:t>
            </a:r>
          </a:p>
          <a:p>
            <a:pPr eaLnBrk="1" hangingPunct="1"/>
            <a:r>
              <a:rPr lang="en-US" smtClean="0"/>
              <a:t>It is a logical error and causes memory leaks.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EB5250A-D576-49ED-A6EB-F49C1A34F25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Dangling Pointer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7772400" cy="2438400"/>
          </a:xfrm>
        </p:spPr>
        <p:txBody>
          <a:bodyPr/>
          <a:lstStyle/>
          <a:p>
            <a:pPr eaLnBrk="1" hangingPunct="1"/>
            <a:r>
              <a:rPr lang="en-US" smtClean="0"/>
              <a:t>It is a pointer that points to dynamic memory that has been deallocated.</a:t>
            </a:r>
          </a:p>
          <a:p>
            <a:pPr eaLnBrk="1" hangingPunct="1"/>
            <a:r>
              <a:rPr lang="en-US" smtClean="0"/>
              <a:t>The result of dereferencing a dangling pointer is unpredictable.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CCEC66-4003-435A-B8EF-5E83017081D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Dangling Pointer example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*ptr1 = new int;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*ptr2;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*ptr1 = 8;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ptr2 = ptr1;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19275"/>
            <a:ext cx="2959100" cy="1838325"/>
            <a:chOff x="3072" y="1146"/>
            <a:chExt cx="1864" cy="1158"/>
          </a:xfrm>
        </p:grpSpPr>
        <p:sp>
          <p:nvSpPr>
            <p:cNvPr id="53262" name="Rectangle 5"/>
            <p:cNvSpPr>
              <a:spLocks noChangeArrowheads="1"/>
            </p:cNvSpPr>
            <p:nvPr/>
          </p:nvSpPr>
          <p:spPr bwMode="auto">
            <a:xfrm>
              <a:off x="3104" y="1146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3263" name="Rectangle 6"/>
            <p:cNvSpPr>
              <a:spLocks noChangeArrowheads="1"/>
            </p:cNvSpPr>
            <p:nvPr/>
          </p:nvSpPr>
          <p:spPr bwMode="auto">
            <a:xfrm>
              <a:off x="3072" y="1400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64" name="Rectangle 7"/>
            <p:cNvSpPr>
              <a:spLocks noChangeArrowheads="1"/>
            </p:cNvSpPr>
            <p:nvPr/>
          </p:nvSpPr>
          <p:spPr bwMode="auto">
            <a:xfrm>
              <a:off x="3072" y="202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65" name="Rectangle 8"/>
            <p:cNvSpPr>
              <a:spLocks noChangeArrowheads="1"/>
            </p:cNvSpPr>
            <p:nvPr/>
          </p:nvSpPr>
          <p:spPr bwMode="auto">
            <a:xfrm>
              <a:off x="4429" y="1352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8</a:t>
              </a:r>
            </a:p>
          </p:txBody>
        </p:sp>
        <p:sp>
          <p:nvSpPr>
            <p:cNvPr id="53266" name="Line 9"/>
            <p:cNvSpPr>
              <a:spLocks noChangeShapeType="1"/>
            </p:cNvSpPr>
            <p:nvPr/>
          </p:nvSpPr>
          <p:spPr bwMode="auto">
            <a:xfrm flipV="1">
              <a:off x="3583" y="1632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10"/>
            <p:cNvSpPr>
              <a:spLocks noChangeShapeType="1"/>
            </p:cNvSpPr>
            <p:nvPr/>
          </p:nvSpPr>
          <p:spPr bwMode="auto">
            <a:xfrm>
              <a:off x="3583" y="1540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Rectangle 11"/>
            <p:cNvSpPr>
              <a:spLocks noChangeArrowheads="1"/>
            </p:cNvSpPr>
            <p:nvPr/>
          </p:nvSpPr>
          <p:spPr bwMode="auto">
            <a:xfrm>
              <a:off x="3104" y="1770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77850" y="3505200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ptr1;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3952875"/>
            <a:ext cx="2133600" cy="1838325"/>
            <a:chOff x="3072" y="2490"/>
            <a:chExt cx="1344" cy="1158"/>
          </a:xfrm>
        </p:grpSpPr>
        <p:sp>
          <p:nvSpPr>
            <p:cNvPr id="53257" name="Rectangle 14"/>
            <p:cNvSpPr>
              <a:spLocks noChangeArrowheads="1"/>
            </p:cNvSpPr>
            <p:nvPr/>
          </p:nvSpPr>
          <p:spPr bwMode="auto">
            <a:xfrm>
              <a:off x="3104" y="2490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3258" name="Rectangle 15"/>
            <p:cNvSpPr>
              <a:spLocks noChangeArrowheads="1"/>
            </p:cNvSpPr>
            <p:nvPr/>
          </p:nvSpPr>
          <p:spPr bwMode="auto">
            <a:xfrm>
              <a:off x="3072" y="27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59" name="Rectangle 16"/>
            <p:cNvSpPr>
              <a:spLocks noChangeArrowheads="1"/>
            </p:cNvSpPr>
            <p:nvPr/>
          </p:nvSpPr>
          <p:spPr bwMode="auto">
            <a:xfrm>
              <a:off x="3072" y="33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60" name="Line 17"/>
            <p:cNvSpPr>
              <a:spLocks noChangeShapeType="1"/>
            </p:cNvSpPr>
            <p:nvPr/>
          </p:nvSpPr>
          <p:spPr bwMode="auto">
            <a:xfrm flipV="1">
              <a:off x="3583" y="2976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Rectangle 18"/>
            <p:cNvSpPr>
              <a:spLocks noChangeArrowheads="1"/>
            </p:cNvSpPr>
            <p:nvPr/>
          </p:nvSpPr>
          <p:spPr bwMode="auto">
            <a:xfrm>
              <a:off x="3104" y="3114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609600" y="4953000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>
                <a:latin typeface="Tahoma" pitchFamily="34" charset="0"/>
              </a:rPr>
              <a:t>How to avoid?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36" grpId="0" autoUpdateAnimBg="0"/>
      <p:bldP spid="1546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9676F2B-7366-44CE-A9C4-4A55F175C51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828800"/>
            <a:ext cx="6172200" cy="4343400"/>
          </a:xfrm>
        </p:spPr>
        <p:txBody>
          <a:bodyPr lIns="0" tIns="46038" rIns="0" bIns="46038"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iostream.h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data =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  float value = 56.47;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&lt;&lt; data &lt;&lt; &amp;data &lt;&lt;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&lt;&lt; value &lt;&lt; &amp;value &lt;&lt;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u="sng" dirty="0" smtClean="0"/>
              <a:t>Output: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100 FFF4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56.47 FFF0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1936750"/>
            <a:ext cx="2606675" cy="3810000"/>
            <a:chOff x="4032" y="1220"/>
            <a:chExt cx="1642" cy="2400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5098" y="146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>
                <a:latin typeface="Tahoma" pitchFamily="34" charset="0"/>
              </a:endParaRP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5098" y="122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accent2"/>
                  </a:solidFill>
                  <a:latin typeface="Tahoma" pitchFamily="34" charset="0"/>
                </a:rPr>
                <a:t>56.47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5098" y="338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5098" y="170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5098" y="194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5098" y="218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accent2"/>
                  </a:solidFill>
                  <a:latin typeface="Tahoma" pitchFamily="34" charset="0"/>
                </a:rPr>
                <a:t>100</a:t>
              </a:r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5098" y="242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5098" y="266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30" name="Line 13" descr="Light upward diagonal"/>
            <p:cNvSpPr>
              <a:spLocks noChangeShapeType="1"/>
            </p:cNvSpPr>
            <p:nvPr/>
          </p:nvSpPr>
          <p:spPr bwMode="auto">
            <a:xfrm>
              <a:off x="5386" y="2948"/>
              <a:ext cx="1" cy="38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4570" y="146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FFF1</a:t>
              </a: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4570" y="122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FFF0</a:t>
              </a:r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4570" y="338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>
                <a:latin typeface="Tahoma" pitchFamily="34" charset="0"/>
              </a:endParaRPr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4570" y="170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FFF2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4570" y="194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FFF3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4570" y="218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FFF4</a:t>
              </a:r>
            </a:p>
          </p:txBody>
        </p:sp>
        <p:sp>
          <p:nvSpPr>
            <p:cNvPr id="9237" name="Rectangle 20"/>
            <p:cNvSpPr>
              <a:spLocks noChangeArrowheads="1"/>
            </p:cNvSpPr>
            <p:nvPr/>
          </p:nvSpPr>
          <p:spPr bwMode="auto">
            <a:xfrm>
              <a:off x="4570" y="242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FFF5</a:t>
              </a:r>
            </a:p>
          </p:txBody>
        </p:sp>
        <p:sp>
          <p:nvSpPr>
            <p:cNvPr id="9238" name="Rectangle 21"/>
            <p:cNvSpPr>
              <a:spLocks noChangeArrowheads="1"/>
            </p:cNvSpPr>
            <p:nvPr/>
          </p:nvSpPr>
          <p:spPr bwMode="auto">
            <a:xfrm>
              <a:off x="4570" y="266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FFF6</a:t>
              </a:r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4810" y="2948"/>
              <a:ext cx="1" cy="38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4032" y="124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i="1">
                  <a:solidFill>
                    <a:schemeClr val="tx2"/>
                  </a:solidFill>
                  <a:latin typeface="Tahoma" pitchFamily="34" charset="0"/>
                </a:rPr>
                <a:t>value</a:t>
              </a:r>
              <a:endParaRPr lang="en-US" sz="1200" i="1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9241" name="Text Box 24"/>
            <p:cNvSpPr txBox="1">
              <a:spLocks noChangeArrowheads="1"/>
            </p:cNvSpPr>
            <p:nvPr/>
          </p:nvSpPr>
          <p:spPr bwMode="auto">
            <a:xfrm>
              <a:off x="4042" y="2132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i="1">
                  <a:solidFill>
                    <a:schemeClr val="tx2"/>
                  </a:solidFill>
                  <a:latin typeface="Tahoma" pitchFamily="34" charset="0"/>
                </a:rPr>
                <a:t>data</a:t>
              </a:r>
              <a:endParaRPr lang="en-US" sz="1200" i="1">
                <a:solidFill>
                  <a:schemeClr val="tx2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30517CA-446B-4865-A165-642E8B77581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The pointer data type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A data type for containing an address rather than a data value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Integral, similar to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Size is the number of bytes in which the target computer stores a memory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Provides indirect access to values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9CBA2-A01B-467E-BD4D-95BCCC3D12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Reference Variables</a:t>
            </a:r>
            <a:endParaRPr lang="en-US" smtClean="0"/>
          </a:p>
        </p:txBody>
      </p:sp>
      <p:sp>
        <p:nvSpPr>
          <p:cNvPr id="11267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2133600"/>
            <a:ext cx="7924800" cy="65881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ClrTx/>
              <a:buSzTx/>
            </a:pPr>
            <a:endParaRPr lang="en-US" altLang="zh-TW" b="0" i="1" smtClean="0">
              <a:solidFill>
                <a:schemeClr val="accent2"/>
              </a:solidFill>
            </a:endParaRPr>
          </a:p>
          <a:p>
            <a:pPr algn="ctr" eaLnBrk="1" hangingPunct="1">
              <a:buClrTx/>
              <a:buSzTx/>
            </a:pPr>
            <a:r>
              <a:rPr lang="en-US" altLang="zh-TW" b="0" i="1" smtClean="0">
                <a:solidFill>
                  <a:schemeClr val="accent2"/>
                </a:solidFill>
              </a:rPr>
              <a:t>A reference is an additional name to  an existing memory location</a:t>
            </a:r>
          </a:p>
          <a:p>
            <a:endParaRPr lang="en-US" smtClean="0"/>
          </a:p>
        </p:txBody>
      </p:sp>
      <p:sp>
        <p:nvSpPr>
          <p:cNvPr id="11268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0" y="3124200"/>
            <a:ext cx="4040188" cy="3200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mtClean="0"/>
              <a:t>Pointer:</a:t>
            </a:r>
          </a:p>
          <a:p>
            <a:pPr>
              <a:buFont typeface="Wingdings 2" pitchFamily="18" charset="2"/>
              <a:buNone/>
            </a:pPr>
            <a:r>
              <a:rPr lang="en-US" altLang="zh-TW" smtClean="0">
                <a:latin typeface="Courier New" pitchFamily="49" charset="0"/>
              </a:rPr>
              <a:t>		x</a:t>
            </a:r>
          </a:p>
          <a:p>
            <a:pPr>
              <a:buFont typeface="Wingdings 2" pitchFamily="18" charset="2"/>
              <a:buNone/>
            </a:pPr>
            <a:endParaRPr lang="en-US" altLang="zh-TW" i="1" smtClean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TW" i="1" smtClean="0">
                <a:latin typeface="Courier New" pitchFamily="49" charset="0"/>
              </a:rPr>
              <a:t>	  ref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latin typeface="Tahoma" pitchFamily="34" charset="0"/>
              </a:rPr>
              <a:t>	int x=9;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latin typeface="Tahoma" pitchFamily="34" charset="0"/>
              </a:rPr>
              <a:t>	int </a:t>
            </a:r>
            <a:r>
              <a:rPr lang="en-US" sz="2400" smtClean="0">
                <a:solidFill>
                  <a:srgbClr val="FF0000"/>
                </a:solidFill>
                <a:latin typeface="Tahoma" pitchFamily="34" charset="0"/>
              </a:rPr>
              <a:t>*ref</a:t>
            </a:r>
            <a:r>
              <a:rPr lang="en-US" sz="2400" smtClean="0"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latin typeface="Tahoma" pitchFamily="34" charset="0"/>
              </a:rPr>
              <a:t>	ref = &amp;x;</a:t>
            </a:r>
          </a:p>
          <a:p>
            <a:endParaRPr lang="en-US" smtClean="0"/>
          </a:p>
        </p:txBody>
      </p:sp>
      <p:sp>
        <p:nvSpPr>
          <p:cNvPr id="1126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102225" y="3048000"/>
            <a:ext cx="4041775" cy="2971800"/>
          </a:xfrm>
        </p:spPr>
        <p:txBody>
          <a:bodyPr>
            <a:normAutofit lnSpcReduction="10000"/>
          </a:bodyPr>
          <a:lstStyle/>
          <a:p>
            <a:r>
              <a:rPr lang="en-US" altLang="zh-TW" smtClean="0"/>
              <a:t>Reference:</a:t>
            </a:r>
          </a:p>
          <a:p>
            <a:pPr>
              <a:buFont typeface="Wingdings 2" pitchFamily="18" charset="2"/>
              <a:buNone/>
            </a:pPr>
            <a:r>
              <a:rPr lang="en-US" altLang="zh-TW" smtClean="0">
                <a:latin typeface="Courier New" pitchFamily="49" charset="0"/>
              </a:rPr>
              <a:t>		X</a:t>
            </a:r>
          </a:p>
          <a:p>
            <a:pPr>
              <a:buFont typeface="Wingdings 2" pitchFamily="18" charset="2"/>
              <a:buNone/>
            </a:pPr>
            <a:r>
              <a:rPr lang="en-US" altLang="zh-TW" i="1" smtClean="0">
                <a:latin typeface="Courier New" pitchFamily="49" charset="0"/>
              </a:rPr>
              <a:t>		ref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latin typeface="Tahoma" pitchFamily="34" charset="0"/>
              </a:rPr>
              <a:t>	int x = 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latin typeface="Tahoma" pitchFamily="34" charset="0"/>
              </a:rPr>
              <a:t>	int </a:t>
            </a:r>
            <a:r>
              <a:rPr lang="en-US" sz="2400" smtClean="0">
                <a:solidFill>
                  <a:srgbClr val="FF0000"/>
                </a:solidFill>
                <a:latin typeface="Tahoma" pitchFamily="34" charset="0"/>
              </a:rPr>
              <a:t>&amp;ref</a:t>
            </a:r>
            <a:r>
              <a:rPr lang="en-US" sz="2400" smtClean="0">
                <a:latin typeface="Tahoma" pitchFamily="34" charset="0"/>
              </a:rPr>
              <a:t> = x;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10" name="Rectangle 9"/>
          <p:cNvSpPr/>
          <p:nvPr/>
        </p:nvSpPr>
        <p:spPr>
          <a:xfrm>
            <a:off x="1828800" y="3505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4267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4200" y="3657600"/>
            <a:ext cx="53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95E1078-202E-4E0E-A706-028FC717BD8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Declaration of Pointer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pointer variable is declared by: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    dataType *pointerVarName;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pointer variable </a:t>
            </a:r>
            <a:r>
              <a:rPr lang="en-US" i="1" smtClean="0">
                <a:solidFill>
                  <a:schemeClr val="tx2"/>
                </a:solidFill>
              </a:rPr>
              <a:t>pointerVarName</a:t>
            </a:r>
            <a:r>
              <a:rPr lang="en-US" smtClean="0"/>
              <a:t> is used to point to a value of type </a:t>
            </a:r>
            <a:r>
              <a:rPr lang="en-US" i="1" smtClean="0">
                <a:solidFill>
                  <a:schemeClr val="tx2"/>
                </a:solidFill>
              </a:rPr>
              <a:t>dataType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tx2"/>
                </a:solidFill>
              </a:rPr>
              <a:t>*</a:t>
            </a:r>
            <a:r>
              <a:rPr lang="en-US" smtClean="0"/>
              <a:t> before the </a:t>
            </a:r>
            <a:r>
              <a:rPr lang="en-US" i="1" smtClean="0">
                <a:solidFill>
                  <a:schemeClr val="tx2"/>
                </a:solidFill>
              </a:rPr>
              <a:t>pointerVarName</a:t>
            </a:r>
            <a:r>
              <a:rPr lang="en-US" smtClean="0"/>
              <a:t> indicates that this is a pointer variable, not a regular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tx2"/>
                </a:solidFill>
              </a:rPr>
              <a:t>*</a:t>
            </a:r>
            <a:r>
              <a:rPr lang="en-US" smtClean="0"/>
              <a:t> is not a part of the pointer variable name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2A43282-1B47-4CA6-B7ED-E639D0F0CBD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Declaration of Pointer Variables (Cont ..)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05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int *ptr1;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   float *ptr2;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ptr1</a:t>
            </a:r>
            <a:r>
              <a:rPr lang="en-US" smtClean="0"/>
              <a:t> is a pointer to an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mtClean="0"/>
              <a:t> value i.e., it can have the address of the memory location (or the first of more than one memory locations) allocated to an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mtClean="0"/>
              <a:t>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ptr2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smtClean="0"/>
              <a:t>is a pointer to a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 smtClean="0"/>
              <a:t> value i.e., it can have the address of the memory location (or the first of more than one memory locations) allocated to a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 smtClean="0"/>
              <a:t> value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 autoUpdateAnimBg="0"/>
    </p:bldLst>
  </p:timing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884</TotalTime>
  <Words>2219</Words>
  <Application>Microsoft Office PowerPoint</Application>
  <PresentationFormat>On-screen Show (4:3)</PresentationFormat>
  <Paragraphs>578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FINAL LPU THEME</vt:lpstr>
      <vt:lpstr>Lpu theme final with copyright</vt:lpstr>
      <vt:lpstr>Pointers and Dynamic Memory Allocation</vt:lpstr>
      <vt:lpstr>Pointers</vt:lpstr>
      <vt:lpstr>Introduction to Pointers</vt:lpstr>
      <vt:lpstr>Addresses and Pointers</vt:lpstr>
      <vt:lpstr>Example</vt:lpstr>
      <vt:lpstr>Pointer Variables</vt:lpstr>
      <vt:lpstr>Reference Variables</vt:lpstr>
      <vt:lpstr>Declaration of Pointer Variables</vt:lpstr>
      <vt:lpstr>Declaration of Pointer Variables (Cont ..)</vt:lpstr>
      <vt:lpstr>Declaration of Pointer Variables (Cont ..)</vt:lpstr>
      <vt:lpstr>Assignment of Pointer Variables</vt:lpstr>
      <vt:lpstr>Assignment of Pointer Variables (Cont ..)</vt:lpstr>
      <vt:lpstr>Assignment of Pointer Variables (Cont ..)</vt:lpstr>
      <vt:lpstr>Assignment of Pointer Variables (Cont ..)</vt:lpstr>
      <vt:lpstr>Assignment of Pointer Variables (Cont ..)</vt:lpstr>
      <vt:lpstr>Initializing pointers</vt:lpstr>
      <vt:lpstr>The NULL pointer</vt:lpstr>
      <vt:lpstr>Pointer to Pointer</vt:lpstr>
      <vt:lpstr>Pointer Arithmetic</vt:lpstr>
      <vt:lpstr>Pointer Arithmetic</vt:lpstr>
      <vt:lpstr>Pointer Arithmetic</vt:lpstr>
      <vt:lpstr>Comparing Pointers</vt:lpstr>
      <vt:lpstr>Dereferencing</vt:lpstr>
      <vt:lpstr>Dereferencing (Cont ..)</vt:lpstr>
      <vt:lpstr>Dereferencing (Cont ..)</vt:lpstr>
      <vt:lpstr>Dereferencing Example</vt:lpstr>
      <vt:lpstr>Dereferencing Example (Cont ..)</vt:lpstr>
      <vt:lpstr>Dereferencing Example (Cont ..)</vt:lpstr>
      <vt:lpstr>Dereferencing Example (Cont ..)</vt:lpstr>
      <vt:lpstr>Dereferencing Example (Cont ..)</vt:lpstr>
      <vt:lpstr>Operations on Pointer Variables</vt:lpstr>
      <vt:lpstr>Slide 32</vt:lpstr>
      <vt:lpstr>Allocation of Memory</vt:lpstr>
      <vt:lpstr> Dynamic Memory Allocation</vt:lpstr>
      <vt:lpstr>Dynamic Memory Allocation</vt:lpstr>
      <vt:lpstr>Releasing Dynamic Memory</vt:lpstr>
      <vt:lpstr>Example</vt:lpstr>
      <vt:lpstr>Slide 38</vt:lpstr>
      <vt:lpstr>Slide 39</vt:lpstr>
      <vt:lpstr>Slide 40</vt:lpstr>
      <vt:lpstr>Slide 41</vt:lpstr>
      <vt:lpstr>Slide 42</vt:lpstr>
      <vt:lpstr>Slide 43</vt:lpstr>
      <vt:lpstr>Memory leaks</vt:lpstr>
      <vt:lpstr>Memory leak example</vt:lpstr>
      <vt:lpstr>Inaccessible object</vt:lpstr>
      <vt:lpstr>Dangling Pointer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HARSIMERN SINGH</cp:lastModifiedBy>
  <cp:revision>15</cp:revision>
  <dcterms:created xsi:type="dcterms:W3CDTF">2014-05-25T21:49:01Z</dcterms:created>
  <dcterms:modified xsi:type="dcterms:W3CDTF">2014-11-18T08:57:19Z</dcterms:modified>
</cp:coreProperties>
</file>