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B1773-D367-49D4-ADA6-7DAE0F8BB2DF}" v="796" dt="2020-02-12T03:31:3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54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6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2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7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3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1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1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875" y="1339821"/>
            <a:ext cx="7766936" cy="1646302"/>
          </a:xfrm>
        </p:spPr>
        <p:txBody>
          <a:bodyPr/>
          <a:lstStyle/>
          <a:p>
            <a:r>
              <a:rPr lang="en-US" sz="6600" dirty="0">
                <a:solidFill>
                  <a:schemeClr val="tx2"/>
                </a:solidFill>
              </a:rPr>
              <a:t>DATA </a:t>
            </a:r>
            <a:r>
              <a:rPr lang="en-US" sz="6600" dirty="0" smtClean="0">
                <a:solidFill>
                  <a:schemeClr val="tx2"/>
                </a:solidFill>
              </a:rPr>
              <a:t>TYPE  </a:t>
            </a:r>
            <a:r>
              <a:rPr lang="en-US" sz="6600" dirty="0">
                <a:solidFill>
                  <a:schemeClr val="tx2"/>
                </a:solidFill>
              </a:rPr>
              <a:t>    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33299"/>
            <a:ext cx="7766936" cy="109689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CLASS AND OBJECTS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49522-C5AF-4AAB-B9C2-052FC638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CLASS AND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8F1BE-82DF-4D72-BF67-4982BEA0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In object-oriented programming with </a:t>
            </a:r>
            <a:r>
              <a:rPr lang="en-US" sz="2400" b="1" dirty="0">
                <a:ea typeface="+mn-lt"/>
                <a:cs typeface="+mn-lt"/>
              </a:rPr>
              <a:t>classes</a:t>
            </a:r>
            <a:r>
              <a:rPr lang="en-US" sz="2400" dirty="0">
                <a:ea typeface="+mn-lt"/>
                <a:cs typeface="+mn-lt"/>
              </a:rPr>
              <a:t>, a </a:t>
            </a:r>
            <a:r>
              <a:rPr lang="en-US" sz="2400" b="1" dirty="0">
                <a:ea typeface="+mn-lt"/>
                <a:cs typeface="+mn-lt"/>
              </a:rPr>
              <a:t>class variable</a:t>
            </a:r>
            <a:r>
              <a:rPr lang="en-US" sz="2400" dirty="0">
                <a:ea typeface="+mn-lt"/>
                <a:cs typeface="+mn-lt"/>
              </a:rPr>
              <a:t> is any </a:t>
            </a:r>
            <a:r>
              <a:rPr lang="en-US" sz="2400" b="1" dirty="0">
                <a:ea typeface="+mn-lt"/>
                <a:cs typeface="+mn-lt"/>
              </a:rPr>
              <a:t>variable</a:t>
            </a:r>
            <a:r>
              <a:rPr lang="en-US" sz="2400" dirty="0">
                <a:ea typeface="+mn-lt"/>
                <a:cs typeface="+mn-lt"/>
              </a:rPr>
              <a:t> declared with the static modifier of which a single copy exists, regardless of how many instances of the </a:t>
            </a:r>
            <a:r>
              <a:rPr lang="en-US" sz="2400" b="1" dirty="0">
                <a:ea typeface="+mn-lt"/>
                <a:cs typeface="+mn-lt"/>
              </a:rPr>
              <a:t>class</a:t>
            </a:r>
            <a:r>
              <a:rPr lang="en-US" sz="2400" dirty="0">
                <a:ea typeface="+mn-lt"/>
                <a:cs typeface="+mn-lt"/>
              </a:rPr>
              <a:t> exist.</a:t>
            </a:r>
          </a:p>
          <a:p>
            <a:r>
              <a:rPr lang="en-US" sz="2400" dirty="0">
                <a:ea typeface="+mn-lt"/>
                <a:cs typeface="+mn-lt"/>
              </a:rPr>
              <a:t>A </a:t>
            </a:r>
            <a:r>
              <a:rPr lang="en-US" sz="2400" b="1" dirty="0">
                <a:ea typeface="+mn-lt"/>
                <a:cs typeface="+mn-lt"/>
              </a:rPr>
              <a:t>local variable in Java</a:t>
            </a:r>
            <a:r>
              <a:rPr lang="en-US" sz="2400" dirty="0">
                <a:ea typeface="+mn-lt"/>
                <a:cs typeface="+mn-lt"/>
              </a:rPr>
              <a:t> is a </a:t>
            </a:r>
            <a:r>
              <a:rPr lang="en-US" sz="2400" b="1" dirty="0">
                <a:ea typeface="+mn-lt"/>
                <a:cs typeface="+mn-lt"/>
              </a:rPr>
              <a:t>variable</a:t>
            </a:r>
            <a:r>
              <a:rPr lang="en-US" sz="2400" dirty="0">
                <a:ea typeface="+mn-lt"/>
                <a:cs typeface="+mn-lt"/>
              </a:rPr>
              <a:t> that's declared within the body of a method. Then you can use the </a:t>
            </a:r>
            <a:r>
              <a:rPr lang="en-US" sz="2400" b="1" dirty="0">
                <a:ea typeface="+mn-lt"/>
                <a:cs typeface="+mn-lt"/>
              </a:rPr>
              <a:t>variable</a:t>
            </a:r>
            <a:r>
              <a:rPr lang="en-US" sz="2400" dirty="0">
                <a:ea typeface="+mn-lt"/>
                <a:cs typeface="+mn-lt"/>
              </a:rPr>
              <a:t> only within that method. Other methods in the class aren't even aware that the </a:t>
            </a:r>
            <a:r>
              <a:rPr lang="en-US" sz="2400" b="1" dirty="0">
                <a:ea typeface="+mn-lt"/>
                <a:cs typeface="+mn-lt"/>
              </a:rPr>
              <a:t>variable</a:t>
            </a:r>
            <a:r>
              <a:rPr lang="en-US" sz="2400" dirty="0">
                <a:ea typeface="+mn-lt"/>
                <a:cs typeface="+mn-lt"/>
              </a:rPr>
              <a:t> exists.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   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3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2"/>
                </a:solidFill>
              </a:rPr>
              <a:t>       THANK </a:t>
            </a:r>
            <a:r>
              <a:rPr lang="en-US" sz="7200" dirty="0">
                <a:solidFill>
                  <a:schemeClr val="tx2"/>
                </a:solidFill>
              </a:rPr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61"/>
          <a:stretch/>
        </p:blipFill>
        <p:spPr>
          <a:xfrm>
            <a:off x="3747446" y="2265946"/>
            <a:ext cx="2456444" cy="29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EDC5F-4090-403D-97AD-1FEA8247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61751-BC20-4BC1-9F8D-67EE163B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 dirty="0"/>
              <a:t>Class &amp; Object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Constructor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Access Specifier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Method</a:t>
            </a:r>
          </a:p>
          <a:p>
            <a:pPr>
              <a:buFont typeface="Wingdings" charset="2"/>
              <a:buChar char="q"/>
            </a:pPr>
            <a:r>
              <a:rPr lang="en-US" sz="28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2570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88D58-3E69-45A7-8C51-A369C09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An Introduction to classes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CBDC61-0987-4C57-BC41-13D7A7DF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A class is a building block of OOP. </a:t>
            </a:r>
          </a:p>
          <a:p>
            <a:r>
              <a:rPr lang="en-US" sz="2400" dirty="0">
                <a:ea typeface="+mn-lt"/>
                <a:cs typeface="+mn-lt"/>
              </a:rPr>
              <a:t>It is the way to bind the data and its logically related functions together.</a:t>
            </a:r>
          </a:p>
          <a:p>
            <a:r>
              <a:rPr lang="en-US" sz="2400" dirty="0">
                <a:ea typeface="+mn-lt"/>
                <a:cs typeface="+mn-lt"/>
              </a:rPr>
              <a:t>An abstract data type that can be treated like any other built in data type.</a:t>
            </a:r>
          </a:p>
          <a:p>
            <a:r>
              <a:rPr lang="en-US" sz="2400" dirty="0">
                <a:ea typeface="+mn-lt"/>
                <a:cs typeface="+mn-lt"/>
              </a:rPr>
              <a:t>Class head ---------&gt; class </a:t>
            </a:r>
            <a:r>
              <a:rPr lang="en-US" sz="2400" dirty="0" err="1">
                <a:ea typeface="+mn-lt"/>
                <a:cs typeface="+mn-lt"/>
              </a:rPr>
              <a:t>name_of_class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Class body ---------&gt; { data members;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      member functions;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      }; </a:t>
            </a:r>
          </a:p>
        </p:txBody>
      </p:sp>
    </p:spTree>
    <p:extLst>
      <p:ext uri="{BB962C8B-B14F-4D97-AF65-F5344CB8AC3E}">
        <p14:creationId xmlns:p14="http://schemas.microsoft.com/office/powerpoint/2010/main" val="15736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3C59A-8F33-42AF-923E-E9ADED85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EXAMPLE: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9451"/>
            <a:ext cx="7553325" cy="4286250"/>
          </a:xfrm>
        </p:spPr>
      </p:pic>
    </p:spTree>
    <p:extLst>
      <p:ext uri="{BB962C8B-B14F-4D97-AF65-F5344CB8AC3E}">
        <p14:creationId xmlns:p14="http://schemas.microsoft.com/office/powerpoint/2010/main" val="837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59493-5FBF-42A1-AF47-62FE1A96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ACCESS SPECIFIER</a:t>
            </a:r>
          </a:p>
        </p:txBody>
      </p:sp>
      <p:pic>
        <p:nvPicPr>
          <p:cNvPr id="4" name="Picture 4" descr="A close up of a green screen&#10;&#10;Description generated with high confidence">
            <a:extLst>
              <a:ext uri="{FF2B5EF4-FFF2-40B4-BE49-F238E27FC236}">
                <a16:creationId xmlns:a16="http://schemas.microsoft.com/office/drawing/2014/main" xmlns="" id="{E5F20395-95F4-4346-838F-429CD3AF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974" y="2413373"/>
            <a:ext cx="8598028" cy="2936531"/>
          </a:xfrm>
        </p:spPr>
      </p:pic>
    </p:spTree>
    <p:extLst>
      <p:ext uri="{BB962C8B-B14F-4D97-AF65-F5344CB8AC3E}">
        <p14:creationId xmlns:p14="http://schemas.microsoft.com/office/powerpoint/2010/main" val="979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13D16-441C-4F37-9081-B51736B0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BA901F-CF4D-4145-82E0-EC56CA9C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Constructor</a:t>
            </a:r>
            <a:r>
              <a:rPr lang="en-US" sz="2400" dirty="0">
                <a:ea typeface="+mn-lt"/>
                <a:cs typeface="+mn-lt"/>
              </a:rPr>
              <a:t> is a block of code that initializes the newly created object.</a:t>
            </a:r>
          </a:p>
          <a:p>
            <a:r>
              <a:rPr lang="en-US" sz="2400" dirty="0">
                <a:ea typeface="+mn-lt"/>
                <a:cs typeface="+mn-lt"/>
              </a:rPr>
              <a:t>A </a:t>
            </a:r>
            <a:r>
              <a:rPr lang="en-US" sz="2400" b="1" dirty="0">
                <a:ea typeface="+mn-lt"/>
                <a:cs typeface="+mn-lt"/>
              </a:rPr>
              <a:t>constructor</a:t>
            </a:r>
            <a:r>
              <a:rPr lang="en-US" sz="2400" dirty="0">
                <a:ea typeface="+mn-lt"/>
                <a:cs typeface="+mn-lt"/>
              </a:rPr>
              <a:t> resembles an instance method in </a:t>
            </a:r>
            <a:r>
              <a:rPr lang="en-US" sz="2400" b="1" dirty="0">
                <a:ea typeface="+mn-lt"/>
                <a:cs typeface="+mn-lt"/>
              </a:rPr>
              <a:t>java</a:t>
            </a:r>
            <a:r>
              <a:rPr lang="en-US" sz="2400" dirty="0">
                <a:ea typeface="+mn-lt"/>
                <a:cs typeface="+mn-lt"/>
              </a:rPr>
              <a:t> but it's not a method as it doesn't have a return type.</a:t>
            </a:r>
          </a:p>
          <a:p>
            <a:r>
              <a:rPr lang="en-US" sz="2400" b="1" dirty="0">
                <a:ea typeface="+mn-lt"/>
                <a:cs typeface="+mn-lt"/>
              </a:rPr>
              <a:t>Constructor</a:t>
            </a:r>
            <a:r>
              <a:rPr lang="en-US" sz="2400" dirty="0">
                <a:ea typeface="+mn-lt"/>
                <a:cs typeface="+mn-lt"/>
              </a:rPr>
              <a:t> has same name as the class and looks like this in a </a:t>
            </a:r>
            <a:r>
              <a:rPr lang="en-US" sz="2400" b="1" dirty="0">
                <a:ea typeface="+mn-lt"/>
                <a:cs typeface="+mn-lt"/>
              </a:rPr>
              <a:t>java</a:t>
            </a:r>
            <a:r>
              <a:rPr lang="en-US" sz="2400" dirty="0">
                <a:ea typeface="+mn-lt"/>
                <a:cs typeface="+mn-lt"/>
              </a:rPr>
              <a:t> code.</a:t>
            </a:r>
          </a:p>
          <a:p>
            <a:r>
              <a:rPr lang="en-US" sz="2400" dirty="0">
                <a:ea typeface="+mn-lt"/>
                <a:cs typeface="+mn-lt"/>
              </a:rPr>
              <a:t>TYPES OF CONSTRUCTOR: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1. Default Constructor.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2. Non-Parameterized constructor</a:t>
            </a: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3. 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8221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4291E-7868-4DF5-9696-93D5F544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2"/>
                </a:solidFill>
                <a:ea typeface="+mj-lt"/>
                <a:cs typeface="+mj-lt"/>
              </a:rPr>
              <a:t>METHODS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207DB0-69F0-4F76-8561-E602618D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method</a:t>
            </a:r>
            <a:r>
              <a:rPr lang="en-US" sz="2800" dirty="0"/>
              <a:t> is a block of code which only runs when it is called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You can pass data, known as parameters, into a </a:t>
            </a:r>
            <a:r>
              <a:rPr lang="en-US" sz="2800" b="1" dirty="0"/>
              <a:t>method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Methods</a:t>
            </a:r>
            <a:r>
              <a:rPr lang="en-US" sz="2800" dirty="0"/>
              <a:t> are used to perform certain actions, and they are also known as functions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ea typeface="+mn-lt"/>
                <a:cs typeface="+mn-lt"/>
              </a:rPr>
              <a:t>Syntax of method: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smtClean="0">
                <a:ea typeface="+mn-lt"/>
                <a:cs typeface="+mn-lt"/>
              </a:rPr>
              <a:t>   </a:t>
            </a:r>
            <a:r>
              <a:rPr lang="en-US" sz="2000" dirty="0" smtClean="0">
                <a:ea typeface="+mn-lt"/>
                <a:cs typeface="+mn-lt"/>
              </a:rPr>
              <a:t>&lt;</a:t>
            </a:r>
            <a:r>
              <a:rPr lang="en-US" sz="2000" dirty="0" err="1" smtClean="0">
                <a:ea typeface="+mn-lt"/>
                <a:cs typeface="+mn-lt"/>
              </a:rPr>
              <a:t>access_specifier</a:t>
            </a:r>
            <a:r>
              <a:rPr lang="en-US" sz="2000" dirty="0" smtClean="0">
                <a:ea typeface="+mn-lt"/>
                <a:cs typeface="+mn-lt"/>
              </a:rPr>
              <a:t>&gt;&lt;</a:t>
            </a:r>
            <a:r>
              <a:rPr lang="en-US" sz="2000" dirty="0" err="1" smtClean="0">
                <a:ea typeface="+mn-lt"/>
                <a:cs typeface="+mn-lt"/>
              </a:rPr>
              <a:t>return_type</a:t>
            </a:r>
            <a:r>
              <a:rPr lang="en-US" sz="2000" dirty="0" smtClean="0">
                <a:ea typeface="+mn-lt"/>
                <a:cs typeface="+mn-lt"/>
              </a:rPr>
              <a:t>&gt; </a:t>
            </a:r>
            <a:r>
              <a:rPr lang="en-US" sz="2000" dirty="0" err="1" smtClean="0">
                <a:ea typeface="+mn-lt"/>
                <a:cs typeface="+mn-lt"/>
              </a:rPr>
              <a:t>method_name</a:t>
            </a:r>
            <a:r>
              <a:rPr lang="en-US" sz="2000" dirty="0" smtClean="0">
                <a:ea typeface="+mn-lt"/>
                <a:cs typeface="+mn-lt"/>
              </a:rPr>
              <a:t>(parameter)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47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BD598-3CAA-4046-B41C-192D3303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  <a:ea typeface="+mj-lt"/>
                <a:cs typeface="+mj-lt"/>
              </a:rPr>
              <a:t>Introduction to objects </a:t>
            </a:r>
            <a:endParaRPr lang="en-US" sz="54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95477-1ECF-42E4-83D3-93F09387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Object is an abstraction of real </a:t>
            </a:r>
            <a:r>
              <a:rPr lang="en-US" sz="2800" dirty="0" smtClean="0">
                <a:ea typeface="+mn-lt"/>
                <a:cs typeface="+mn-lt"/>
              </a:rPr>
              <a:t>world </a:t>
            </a:r>
            <a:r>
              <a:rPr lang="en-US" sz="2800" dirty="0">
                <a:ea typeface="+mn-lt"/>
                <a:cs typeface="+mn-lt"/>
              </a:rPr>
              <a:t>entity</a:t>
            </a:r>
          </a:p>
          <a:p>
            <a:r>
              <a:rPr lang="en-US" sz="2800" dirty="0">
                <a:ea typeface="+mn-lt"/>
                <a:cs typeface="+mn-lt"/>
              </a:rPr>
              <a:t>Objects are the variables/instances of classes.</a:t>
            </a:r>
          </a:p>
          <a:p>
            <a:r>
              <a:rPr lang="en-US" sz="2800" dirty="0">
                <a:ea typeface="+mn-lt"/>
                <a:cs typeface="+mn-lt"/>
              </a:rPr>
              <a:t>Syntax for declaring objects is as follows :</a:t>
            </a:r>
          </a:p>
          <a:p>
            <a:pPr marL="0" indent="0">
              <a:buNone/>
            </a:pPr>
            <a:r>
              <a:rPr lang="en-US" sz="2800" dirty="0"/>
              <a:t>      &lt;class name&gt; &lt;object name&gt;= new constructor();</a:t>
            </a:r>
          </a:p>
          <a:p>
            <a:pPr marL="0" indent="0">
              <a:buNone/>
            </a:pPr>
            <a:r>
              <a:rPr lang="en-US" sz="2800" dirty="0"/>
              <a:t>      Example:</a:t>
            </a:r>
          </a:p>
          <a:p>
            <a:pPr marL="0" indent="0">
              <a:buNone/>
            </a:pPr>
            <a:r>
              <a:rPr lang="en-US" sz="2800" dirty="0"/>
              <a:t>       Person per=new Person();</a:t>
            </a:r>
          </a:p>
          <a:p>
            <a:pPr marL="0" indent="0">
              <a:buNone/>
            </a:pPr>
            <a:r>
              <a:rPr lang="en-US" sz="2800" dirty="0"/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34765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7988D-80F6-4674-8AC9-141BAD11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/>
                </a:solidFill>
                <a:ea typeface="+mj-lt"/>
                <a:cs typeface="+mj-lt"/>
              </a:rPr>
              <a:t>Characteristics of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EAAD4-A8CF-4F46-BD70-D2D915EC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7809843" cy="39439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It can have its own copy of data members.</a:t>
            </a:r>
          </a:p>
          <a:p>
            <a:r>
              <a:rPr lang="en-US" sz="2800" dirty="0">
                <a:ea typeface="+mn-lt"/>
                <a:cs typeface="+mn-lt"/>
              </a:rPr>
              <a:t>The scope of an object is determined by the place in which the object is defined.</a:t>
            </a:r>
          </a:p>
          <a:p>
            <a:r>
              <a:rPr lang="en-US" sz="2800" dirty="0">
                <a:ea typeface="+mn-lt"/>
                <a:cs typeface="+mn-lt"/>
              </a:rPr>
              <a:t>It can be passed to a function like normal variables.</a:t>
            </a:r>
          </a:p>
          <a:p>
            <a:r>
              <a:rPr lang="en-US" sz="2800" dirty="0">
                <a:ea typeface="+mn-lt"/>
                <a:cs typeface="+mn-lt"/>
              </a:rPr>
              <a:t>The members of the class can accessed by the object using the object to member access operator or dot operator(.).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2"/>
          <a:stretch/>
        </p:blipFill>
        <p:spPr>
          <a:xfrm>
            <a:off x="8358387" y="2778775"/>
            <a:ext cx="3434427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135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DATA TYPE       </vt:lpstr>
      <vt:lpstr>Contents</vt:lpstr>
      <vt:lpstr>An Introduction to classes</vt:lpstr>
      <vt:lpstr>EXAMPLE:</vt:lpstr>
      <vt:lpstr>ACCESS SPECIFIER</vt:lpstr>
      <vt:lpstr>CONSTRUCTORS</vt:lpstr>
      <vt:lpstr>METHODS</vt:lpstr>
      <vt:lpstr>Introduction to objects </vt:lpstr>
      <vt:lpstr>Characteristics of objects:</vt:lpstr>
      <vt:lpstr>CLASS AND LOCAL VARIABLE</vt:lpstr>
      <vt:lpstr>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Singh, Shivam</cp:lastModifiedBy>
  <cp:revision>207</cp:revision>
  <dcterms:created xsi:type="dcterms:W3CDTF">2020-02-12T02:56:22Z</dcterms:created>
  <dcterms:modified xsi:type="dcterms:W3CDTF">2020-02-12T06:54:52Z</dcterms:modified>
</cp:coreProperties>
</file>