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4" r:id="rId4"/>
    <p:sldId id="276" r:id="rId5"/>
    <p:sldId id="295" r:id="rId6"/>
    <p:sldId id="288" r:id="rId7"/>
    <p:sldId id="289" r:id="rId8"/>
    <p:sldId id="290" r:id="rId9"/>
    <p:sldId id="291" r:id="rId10"/>
    <p:sldId id="292" r:id="rId11"/>
    <p:sldId id="293" r:id="rId12"/>
    <p:sldId id="294" r:id="rId13"/>
    <p:sldId id="29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2B614-F987-4221-8E33-ED60CF332536}" v="86" dt="2024-05-08T10:08:54.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6/23/2024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39892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55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9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59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1041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55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16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48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88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61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6/23/2024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81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6/23/2024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134922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587710" y="2160016"/>
            <a:ext cx="4067909" cy="3926152"/>
          </a:xfrm>
        </p:spPr>
        <p:txBody>
          <a:bodyPr vert="horz" lIns="91440" tIns="45720" rIns="91440" bIns="45720" rtlCol="0">
            <a:normAutofit/>
          </a:bodyPr>
          <a:lstStyle/>
          <a:p>
            <a:pPr marL="0" marR="0" indent="0">
              <a:spcBef>
                <a:spcPts val="0"/>
              </a:spcBef>
              <a:spcAft>
                <a:spcPts val="600"/>
              </a:spcAft>
              <a:buNone/>
            </a:pPr>
            <a:r>
              <a:rPr lang="en-US" kern="1400" spc="-50" dirty="0">
                <a:effectLst/>
                <a:latin typeface="Cambria" panose="02040503050406030204" pitchFamily="18" charset="0"/>
                <a:ea typeface="Times New Roman" panose="02020603050405020304" pitchFamily="18" charset="0"/>
                <a:cs typeface="Times New Roman" panose="02020603050405020304" pitchFamily="18" charset="0"/>
              </a:rPr>
              <a:t>Deep Learning for Smoker Detection: Enhancing Public Health Surveillance with Advanced Algorithms</a:t>
            </a:r>
          </a:p>
        </p:txBody>
      </p:sp>
      <p:pic>
        <p:nvPicPr>
          <p:cNvPr id="1026" name="Picture 2" descr="No Smoking Sticker for Office Stickers ...">
            <a:extLst>
              <a:ext uri="{FF2B5EF4-FFF2-40B4-BE49-F238E27FC236}">
                <a16:creationId xmlns:a16="http://schemas.microsoft.com/office/drawing/2014/main" id="{E0E261C1-4A10-05A3-5255-28980F26F8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10019" y="614149"/>
            <a:ext cx="3628186" cy="547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52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788F-7AB7-2BEA-1601-E3418B637DAF}"/>
              </a:ext>
            </a:extLst>
          </p:cNvPr>
          <p:cNvSpPr>
            <a:spLocks noGrp="1"/>
          </p:cNvSpPr>
          <p:nvPr>
            <p:ph type="title"/>
          </p:nvPr>
        </p:nvSpPr>
        <p:spPr>
          <a:xfrm>
            <a:off x="5127362" y="455362"/>
            <a:ext cx="6881728" cy="1550419"/>
          </a:xfrm>
        </p:spPr>
        <p:txBody>
          <a:bodyPr>
            <a:normAutofit/>
          </a:bodyPr>
          <a:lstStyle/>
          <a:p>
            <a:r>
              <a:rPr lang="en-US" dirty="0"/>
              <a:t>Efficient Net V2</a:t>
            </a:r>
          </a:p>
        </p:txBody>
      </p:sp>
      <p:pic>
        <p:nvPicPr>
          <p:cNvPr id="5" name="Picture 4" descr="Cubes connected with a red line">
            <a:extLst>
              <a:ext uri="{FF2B5EF4-FFF2-40B4-BE49-F238E27FC236}">
                <a16:creationId xmlns:a16="http://schemas.microsoft.com/office/drawing/2014/main" id="{9D4070F9-ECD4-5529-C577-883E4854C719}"/>
              </a:ext>
            </a:extLst>
          </p:cNvPr>
          <p:cNvPicPr>
            <a:picLocks noChangeAspect="1"/>
          </p:cNvPicPr>
          <p:nvPr/>
        </p:nvPicPr>
        <p:blipFill rotWithShape="1">
          <a:blip r:embed="rId2"/>
          <a:srcRect l="29603" r="1817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700DA6-5977-DD4B-2E43-B73AFC3BB64B}"/>
              </a:ext>
            </a:extLst>
          </p:cNvPr>
          <p:cNvSpPr>
            <a:spLocks noGrp="1"/>
          </p:cNvSpPr>
          <p:nvPr>
            <p:ph idx="1"/>
          </p:nvPr>
        </p:nvSpPr>
        <p:spPr>
          <a:xfrm>
            <a:off x="5127362" y="2160016"/>
            <a:ext cx="6881728" cy="3926152"/>
          </a:xfrm>
        </p:spPr>
        <p:txBody>
          <a:bodyPr>
            <a:normAutofit/>
          </a:bodyPr>
          <a:lstStyle/>
          <a:p>
            <a:r>
              <a:rPr lang="en-US" dirty="0">
                <a:effectLst/>
                <a:latin typeface="Times New Roman" panose="02020603050405020304" pitchFamily="18" charset="0"/>
                <a:ea typeface="Calibri" panose="020F0502020204030204" pitchFamily="34" charset="0"/>
              </a:rPr>
              <a:t>This is a state-of-the-art Convolutional Neural Network (CNN) architecture designed for efficient scaling and improved performance in image classification tasks. Developed by Google Research, Efficient NetV2 incorporates advancements in both the architecture design and training techniques, making it powerful tool for the task like smoker detection.</a:t>
            </a:r>
            <a:endParaRPr lang="en-US" dirty="0"/>
          </a:p>
        </p:txBody>
      </p:sp>
    </p:spTree>
    <p:extLst>
      <p:ext uri="{BB962C8B-B14F-4D97-AF65-F5344CB8AC3E}">
        <p14:creationId xmlns:p14="http://schemas.microsoft.com/office/powerpoint/2010/main" val="367270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788F-7AB7-2BEA-1601-E3418B637DAF}"/>
              </a:ext>
            </a:extLst>
          </p:cNvPr>
          <p:cNvSpPr>
            <a:spLocks noGrp="1"/>
          </p:cNvSpPr>
          <p:nvPr>
            <p:ph type="title"/>
          </p:nvPr>
        </p:nvSpPr>
        <p:spPr>
          <a:xfrm>
            <a:off x="5127362" y="455362"/>
            <a:ext cx="6881728" cy="1550419"/>
          </a:xfrm>
        </p:spPr>
        <p:txBody>
          <a:bodyPr>
            <a:normAutofit/>
          </a:bodyPr>
          <a:lstStyle/>
          <a:p>
            <a:r>
              <a:rPr lang="en-US" dirty="0"/>
              <a:t>Vision Transformer (ViT)</a:t>
            </a:r>
          </a:p>
        </p:txBody>
      </p:sp>
      <p:pic>
        <p:nvPicPr>
          <p:cNvPr id="5" name="Picture 4">
            <a:extLst>
              <a:ext uri="{FF2B5EF4-FFF2-40B4-BE49-F238E27FC236}">
                <a16:creationId xmlns:a16="http://schemas.microsoft.com/office/drawing/2014/main" id="{0B74FE84-60A7-1C31-DA9F-AB6D5BC83C6B}"/>
              </a:ext>
            </a:extLst>
          </p:cNvPr>
          <p:cNvPicPr>
            <a:picLocks noChangeAspect="1"/>
          </p:cNvPicPr>
          <p:nvPr/>
        </p:nvPicPr>
        <p:blipFill rotWithShape="1">
          <a:blip r:embed="rId2"/>
          <a:srcRect l="14360" r="47490"/>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700DA6-5977-DD4B-2E43-B73AFC3BB64B}"/>
              </a:ext>
            </a:extLst>
          </p:cNvPr>
          <p:cNvSpPr>
            <a:spLocks noGrp="1"/>
          </p:cNvSpPr>
          <p:nvPr>
            <p:ph idx="1"/>
          </p:nvPr>
        </p:nvSpPr>
        <p:spPr>
          <a:xfrm>
            <a:off x="5127362" y="2160016"/>
            <a:ext cx="6881728" cy="3926152"/>
          </a:xfrm>
        </p:spPr>
        <p:txBody>
          <a:bodyPr>
            <a:normAutofit/>
          </a:bodyPr>
          <a:lstStyle/>
          <a:p>
            <a:r>
              <a:rPr lang="en-US" dirty="0">
                <a:effectLst/>
                <a:latin typeface="Times New Roman" panose="02020603050405020304" pitchFamily="18" charset="0"/>
                <a:ea typeface="Calibri" panose="020F0502020204030204" pitchFamily="34" charset="0"/>
              </a:rPr>
              <a:t>Vision Transformer (ViT) is a novel deep learning architecture that leverages the principles of transformers, which have revolutionized natural language processing, for image classification tasks. Unlike traditional Convolutional Neural Networks (CNNs), </a:t>
            </a:r>
            <a:r>
              <a:rPr lang="en-US" dirty="0" err="1">
                <a:effectLst/>
                <a:latin typeface="Times New Roman" panose="02020603050405020304" pitchFamily="18" charset="0"/>
                <a:ea typeface="Calibri" panose="020F0502020204030204" pitchFamily="34" charset="0"/>
              </a:rPr>
              <a:t>ViTs</a:t>
            </a:r>
            <a:r>
              <a:rPr lang="en-US" dirty="0">
                <a:effectLst/>
                <a:latin typeface="Times New Roman" panose="02020603050405020304" pitchFamily="18" charset="0"/>
                <a:ea typeface="Calibri" panose="020F0502020204030204" pitchFamily="34" charset="0"/>
              </a:rPr>
              <a:t> treat images as sequence of patches and apply transformer mechanisms to capture spatial dependencies and global context more effectively</a:t>
            </a:r>
            <a:endParaRPr lang="en-US" dirty="0"/>
          </a:p>
        </p:txBody>
      </p:sp>
    </p:spTree>
    <p:extLst>
      <p:ext uri="{BB962C8B-B14F-4D97-AF65-F5344CB8AC3E}">
        <p14:creationId xmlns:p14="http://schemas.microsoft.com/office/powerpoint/2010/main" val="259516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BB9D0-A935-A473-4CF2-0F05BFB9F0CD}"/>
              </a:ext>
            </a:extLst>
          </p:cNvPr>
          <p:cNvSpPr>
            <a:spLocks noGrp="1"/>
          </p:cNvSpPr>
          <p:nvPr>
            <p:ph type="title"/>
          </p:nvPr>
        </p:nvSpPr>
        <p:spPr>
          <a:xfrm>
            <a:off x="1117600" y="455362"/>
            <a:ext cx="9486690" cy="1550419"/>
          </a:xfrm>
        </p:spPr>
        <p:txBody>
          <a:bodyPr>
            <a:normAutofit/>
          </a:bodyPr>
          <a:lstStyle/>
          <a:p>
            <a:r>
              <a:rPr lang="en-US" dirty="0"/>
              <a:t>Results</a:t>
            </a:r>
          </a:p>
        </p:txBody>
      </p:sp>
      <p:graphicFrame>
        <p:nvGraphicFramePr>
          <p:cNvPr id="4" name="Content Placeholder 3">
            <a:extLst>
              <a:ext uri="{FF2B5EF4-FFF2-40B4-BE49-F238E27FC236}">
                <a16:creationId xmlns:a16="http://schemas.microsoft.com/office/drawing/2014/main" id="{4359C04D-43F8-58F5-4EA6-CD3C56209552}"/>
              </a:ext>
            </a:extLst>
          </p:cNvPr>
          <p:cNvGraphicFramePr>
            <a:graphicFrameLocks noGrp="1"/>
          </p:cNvGraphicFramePr>
          <p:nvPr>
            <p:ph idx="1"/>
            <p:extLst>
              <p:ext uri="{D42A27DB-BD31-4B8C-83A1-F6EECF244321}">
                <p14:modId xmlns:p14="http://schemas.microsoft.com/office/powerpoint/2010/main" val="2137615704"/>
              </p:ext>
            </p:extLst>
          </p:nvPr>
        </p:nvGraphicFramePr>
        <p:xfrm>
          <a:off x="1124456" y="2414271"/>
          <a:ext cx="9528586" cy="3458464"/>
        </p:xfrm>
        <a:graphic>
          <a:graphicData uri="http://schemas.openxmlformats.org/drawingml/2006/table">
            <a:tbl>
              <a:tblPr firstRow="1" firstCol="1" bandRow="1"/>
              <a:tblGrid>
                <a:gridCol w="1804217">
                  <a:extLst>
                    <a:ext uri="{9D8B030D-6E8A-4147-A177-3AD203B41FA5}">
                      <a16:colId xmlns:a16="http://schemas.microsoft.com/office/drawing/2014/main" val="3680409962"/>
                    </a:ext>
                  </a:extLst>
                </a:gridCol>
                <a:gridCol w="1617789">
                  <a:extLst>
                    <a:ext uri="{9D8B030D-6E8A-4147-A177-3AD203B41FA5}">
                      <a16:colId xmlns:a16="http://schemas.microsoft.com/office/drawing/2014/main" val="566671808"/>
                    </a:ext>
                  </a:extLst>
                </a:gridCol>
                <a:gridCol w="1983741">
                  <a:extLst>
                    <a:ext uri="{9D8B030D-6E8A-4147-A177-3AD203B41FA5}">
                      <a16:colId xmlns:a16="http://schemas.microsoft.com/office/drawing/2014/main" val="3851600299"/>
                    </a:ext>
                  </a:extLst>
                </a:gridCol>
                <a:gridCol w="1748979">
                  <a:extLst>
                    <a:ext uri="{9D8B030D-6E8A-4147-A177-3AD203B41FA5}">
                      <a16:colId xmlns:a16="http://schemas.microsoft.com/office/drawing/2014/main" val="1320723426"/>
                    </a:ext>
                  </a:extLst>
                </a:gridCol>
                <a:gridCol w="2373860">
                  <a:extLst>
                    <a:ext uri="{9D8B030D-6E8A-4147-A177-3AD203B41FA5}">
                      <a16:colId xmlns:a16="http://schemas.microsoft.com/office/drawing/2014/main" val="3802397246"/>
                    </a:ext>
                  </a:extLst>
                </a:gridCol>
              </a:tblGrid>
              <a:tr h="957554">
                <a:tc>
                  <a:txBody>
                    <a:bodyPr/>
                    <a:lstStyle/>
                    <a:p>
                      <a:pPr marL="0" marR="0" algn="just">
                        <a:lnSpc>
                          <a:spcPct val="115000"/>
                        </a:lnSpc>
                        <a:spcBef>
                          <a:spcPts val="0"/>
                        </a:spcBef>
                        <a:spcAft>
                          <a:spcPts val="0"/>
                        </a:spcAft>
                      </a:pPr>
                      <a:r>
                        <a:rPr lang="en-US" sz="2600" b="1">
                          <a:effectLst/>
                          <a:latin typeface="Times New Roman" panose="02020603050405020304" pitchFamily="18" charset="0"/>
                          <a:ea typeface="Calibri" panose="020F0502020204030204" pitchFamily="34" charset="0"/>
                          <a:cs typeface="Times New Roman" panose="02020603050405020304" pitchFamily="18" charset="0"/>
                        </a:rPr>
                        <a:t>Metric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b="1">
                          <a:effectLst/>
                          <a:latin typeface="Times New Roman" panose="02020603050405020304" pitchFamily="18" charset="0"/>
                          <a:ea typeface="Calibri" panose="020F0502020204030204" pitchFamily="34" charset="0"/>
                          <a:cs typeface="Times New Roman" panose="02020603050405020304" pitchFamily="18" charset="0"/>
                        </a:rPr>
                        <a:t>VGG16</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b="1">
                          <a:effectLst/>
                          <a:latin typeface="Times New Roman" panose="02020603050405020304" pitchFamily="18" charset="0"/>
                          <a:ea typeface="Calibri" panose="020F0502020204030204" pitchFamily="34" charset="0"/>
                          <a:cs typeface="Times New Roman" panose="02020603050405020304" pitchFamily="18" charset="0"/>
                        </a:rPr>
                        <a:t>ResNet-50</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b="1">
                          <a:effectLst/>
                          <a:latin typeface="Times New Roman" panose="02020603050405020304" pitchFamily="18" charset="0"/>
                          <a:ea typeface="Calibri" panose="020F0502020204030204" pitchFamily="34" charset="0"/>
                          <a:cs typeface="Times New Roman" panose="02020603050405020304" pitchFamily="18" charset="0"/>
                        </a:rPr>
                        <a:t>Efficient NetV2</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b="1">
                          <a:effectLst/>
                          <a:latin typeface="Times New Roman" panose="02020603050405020304" pitchFamily="18" charset="0"/>
                          <a:ea typeface="Calibri" panose="020F0502020204030204" pitchFamily="34" charset="0"/>
                          <a:cs typeface="Times New Roman" panose="02020603050405020304" pitchFamily="18" charset="0"/>
                        </a:rPr>
                        <a:t>Vision Transformer</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2939054"/>
                  </a:ext>
                </a:extLst>
              </a:tr>
              <a:tr h="500182">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Accuracy</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79.8%</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89.29%</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93.96%</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91.62%</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1804269"/>
                  </a:ext>
                </a:extLst>
              </a:tr>
              <a:tr h="500182">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Precision</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70.7%</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85.48%</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88.85%</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97.89%</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2205987"/>
                  </a:ext>
                </a:extLst>
              </a:tr>
              <a:tr h="500182">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Recall</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97.3%</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94.64%</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100%</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84.04%</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7370588"/>
                  </a:ext>
                </a:extLst>
              </a:tr>
              <a:tr h="500182">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F1-Score</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81.4%</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89.83%</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94.16%</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90.86%</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3614671"/>
                  </a:ext>
                </a:extLst>
              </a:tr>
              <a:tr h="500182">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AUC</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78.7%</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89.29%</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a:effectLst/>
                          <a:latin typeface="Times New Roman" panose="02020603050405020304" pitchFamily="18" charset="0"/>
                          <a:ea typeface="Calibri" panose="020F0502020204030204" pitchFamily="34" charset="0"/>
                          <a:cs typeface="Times New Roman" panose="02020603050405020304" pitchFamily="18" charset="0"/>
                        </a:rPr>
                        <a:t>93.96%</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15000"/>
                        </a:lnSpc>
                        <a:spcBef>
                          <a:spcPts val="0"/>
                        </a:spcBef>
                        <a:spcAft>
                          <a:spcPts val="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91.62%</a:t>
                      </a:r>
                    </a:p>
                  </a:txBody>
                  <a:tcPr marL="149143" marR="1491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6551124"/>
                  </a:ext>
                </a:extLst>
              </a:tr>
            </a:tbl>
          </a:graphicData>
        </a:graphic>
      </p:graphicFrame>
    </p:spTree>
    <p:extLst>
      <p:ext uri="{BB962C8B-B14F-4D97-AF65-F5344CB8AC3E}">
        <p14:creationId xmlns:p14="http://schemas.microsoft.com/office/powerpoint/2010/main" val="250923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BB9D0-A935-A473-4CF2-0F05BFB9F0CD}"/>
              </a:ext>
            </a:extLst>
          </p:cNvPr>
          <p:cNvSpPr>
            <a:spLocks noGrp="1"/>
          </p:cNvSpPr>
          <p:nvPr>
            <p:ph type="title"/>
          </p:nvPr>
        </p:nvSpPr>
        <p:spPr>
          <a:xfrm>
            <a:off x="198408" y="112143"/>
            <a:ext cx="11343735" cy="1949569"/>
          </a:xfrm>
        </p:spPr>
        <p:txBody>
          <a:bodyPr>
            <a:normAutofit fontScale="90000"/>
          </a:bodyPr>
          <a:lstStyle/>
          <a:p>
            <a:r>
              <a:rPr lang="en-US" dirty="0"/>
              <a:t>Confusion Matrix</a:t>
            </a:r>
            <a:br>
              <a:rPr lang="en-US" dirty="0"/>
            </a:br>
            <a:br>
              <a:rPr lang="en-US" dirty="0"/>
            </a:br>
            <a:r>
              <a:rPr lang="en-US" sz="2200" b="0" dirty="0">
                <a:latin typeface="Aptos Narrow" panose="020B0004020202020204" pitchFamily="34" charset="0"/>
              </a:rPr>
              <a:t>A confusion matrix is a table that is used to describe the performance of a classification model. It shows the counts of true positives, true negatives, false positives, and false negatives.</a:t>
            </a:r>
          </a:p>
        </p:txBody>
      </p:sp>
      <p:pic>
        <p:nvPicPr>
          <p:cNvPr id="7" name="Content Placeholder 6">
            <a:extLst>
              <a:ext uri="{FF2B5EF4-FFF2-40B4-BE49-F238E27FC236}">
                <a16:creationId xmlns:a16="http://schemas.microsoft.com/office/drawing/2014/main" id="{AAE46C79-99E0-7671-06A5-F482DE11D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182" y="2363638"/>
            <a:ext cx="9302487" cy="4382218"/>
          </a:xfrm>
        </p:spPr>
      </p:pic>
    </p:spTree>
    <p:extLst>
      <p:ext uri="{BB962C8B-B14F-4D97-AF65-F5344CB8AC3E}">
        <p14:creationId xmlns:p14="http://schemas.microsoft.com/office/powerpoint/2010/main" val="277543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635040" y="455362"/>
            <a:ext cx="6991800" cy="1550419"/>
          </a:xfrm>
        </p:spPr>
        <p:txBody>
          <a:bodyPr>
            <a:normAutofit/>
          </a:bodyPr>
          <a:lstStyle/>
          <a:p>
            <a:r>
              <a:rPr lang="en-US" dirty="0"/>
              <a:t>Key Findings</a:t>
            </a:r>
          </a:p>
        </p:txBody>
      </p:sp>
      <p:pic>
        <p:nvPicPr>
          <p:cNvPr id="6" name="Picture 5" descr="Abstract blurred public library with bookshelves">
            <a:extLst>
              <a:ext uri="{FF2B5EF4-FFF2-40B4-BE49-F238E27FC236}">
                <a16:creationId xmlns:a16="http://schemas.microsoft.com/office/drawing/2014/main" id="{1A8B7B6F-945E-43BF-FC28-2587898A347D}"/>
              </a:ext>
            </a:extLst>
          </p:cNvPr>
          <p:cNvPicPr>
            <a:picLocks noChangeAspect="1"/>
          </p:cNvPicPr>
          <p:nvPr/>
        </p:nvPicPr>
        <p:blipFill rotWithShape="1">
          <a:blip r:embed="rId2"/>
          <a:srcRect l="18574" r="40805" b="-1"/>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28" name="Rectangle 2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635039" y="2160015"/>
            <a:ext cx="7140017" cy="4128641"/>
          </a:xfrm>
        </p:spPr>
        <p:txBody>
          <a:bodyPr>
            <a:normAutofit fontScale="92500"/>
          </a:bodyPr>
          <a:lstStyle/>
          <a:p>
            <a:pPr marL="342900" marR="0" lvl="0" indent="-342900">
              <a:lnSpc>
                <a:spcPct val="1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Efficient NetV2 achieved the highest accuracy, indicating its robustness in classifying both smokers and non-smokers accurately.</a:t>
            </a:r>
          </a:p>
          <a:p>
            <a:pPr marL="342900" marR="0" lvl="0" indent="-342900">
              <a:lnSpc>
                <a:spcPct val="1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balance between precision and recall in Efficient NetV2 suggests it minimizes the both false positives and false negatives more effectively.</a:t>
            </a:r>
          </a:p>
          <a:p>
            <a:pPr marL="342900" marR="0" lvl="0" indent="-342900">
              <a:lnSpc>
                <a:spcPct val="1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recall score in Efficient NetV2 is 100%, indicates that the model is perfectly able to identify the smoker image in the given dataset.</a:t>
            </a:r>
          </a:p>
          <a:p>
            <a:pPr marL="342900" marR="0" lvl="0" indent="-342900">
              <a:lnSpc>
                <a:spcPct val="1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 higher F1-score in Efficient NetV2 confirms it overall better performance in handling classification task. </a:t>
            </a:r>
          </a:p>
          <a:p>
            <a:pPr marL="342900" marR="0" lvl="0" indent="-342900">
              <a:lnSpc>
                <a:spcPct val="1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Vision Transformer showed promising results, demonstrating the potential of transformer based models in image classification tasks traditionally dominated by CNN. However, it slightly lagged behind Efficient NetV2 in most metrics. </a:t>
            </a:r>
          </a:p>
        </p:txBody>
      </p:sp>
    </p:spTree>
    <p:extLst>
      <p:ext uri="{BB962C8B-B14F-4D97-AF65-F5344CB8AC3E}">
        <p14:creationId xmlns:p14="http://schemas.microsoft.com/office/powerpoint/2010/main" val="160139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Introduction</a:t>
            </a:r>
          </a:p>
        </p:txBody>
      </p:sp>
      <p:sp>
        <p:nvSpPr>
          <p:cNvPr id="3" name="Content Placeholder"/>
          <p:cNvSpPr>
            <a:spLocks noGrp="1"/>
          </p:cNvSpPr>
          <p:nvPr>
            <p:ph idx="1"/>
          </p:nvPr>
        </p:nvSpPr>
        <p:spPr>
          <a:xfrm>
            <a:off x="565151" y="2160016"/>
            <a:ext cx="6881728" cy="3926152"/>
          </a:xfrm>
        </p:spPr>
        <p:txBody>
          <a:bodyPr>
            <a:normAutofit/>
          </a:bodyPr>
          <a:lstStyle/>
          <a:p>
            <a:pPr lvl="0" algn="just"/>
            <a:r>
              <a:rPr lang="en-US" dirty="0">
                <a:effectLst/>
                <a:latin typeface="Times New Roman" panose="02020603050405020304" pitchFamily="18" charset="0"/>
                <a:ea typeface="Calibri" panose="020F0502020204030204" pitchFamily="34" charset="0"/>
              </a:rPr>
              <a:t>Smoking remains a global public health challenge, contributing to myriad of preventable disease and premature death annually. Despite concerted efforts to curb tobacco consumption, the prevalence of smoking persists, necessitating innovative approaches for effective detection and intervention. </a:t>
            </a:r>
          </a:p>
          <a:p>
            <a:pPr lvl="0" algn="just"/>
            <a:r>
              <a:rPr lang="en-US" dirty="0">
                <a:effectLst/>
                <a:latin typeface="Times New Roman" panose="02020603050405020304" pitchFamily="18" charset="0"/>
                <a:ea typeface="Calibri" panose="020F0502020204030204" pitchFamily="34" charset="0"/>
              </a:rPr>
              <a:t>Smoker detection, the process of identifying individuals engaged in smoking behaviour, plays a crucial role I public health surveillance, smoking cessation interventions, and environmental monitoring. </a:t>
            </a:r>
            <a:endParaRPr lang="en-US" dirty="0"/>
          </a:p>
        </p:txBody>
      </p:sp>
      <p:pic>
        <p:nvPicPr>
          <p:cNvPr id="6" name="Picture 5" descr="Abstract blurred public library with bookshelves">
            <a:extLst>
              <a:ext uri="{FF2B5EF4-FFF2-40B4-BE49-F238E27FC236}">
                <a16:creationId xmlns:a16="http://schemas.microsoft.com/office/drawing/2014/main" id="{DA60A4D7-90FC-7B14-9EF3-80CD8593FE43}"/>
              </a:ext>
            </a:extLst>
          </p:cNvPr>
          <p:cNvPicPr>
            <a:picLocks noChangeAspect="1"/>
          </p:cNvPicPr>
          <p:nvPr/>
        </p:nvPicPr>
        <p:blipFill rotWithShape="1">
          <a:blip r:embed="rId2"/>
          <a:srcRect l="18574" r="40805" b="-1"/>
          <a:stretch/>
        </p:blipFill>
        <p:spPr>
          <a:xfrm>
            <a:off x="8018632" y="10"/>
            <a:ext cx="4173368" cy="6857990"/>
          </a:xfrm>
          <a:prstGeom prst="rect">
            <a:avLst/>
          </a:prstGeom>
        </p:spPr>
      </p:pic>
      <p:sp>
        <p:nvSpPr>
          <p:cNvPr id="26" name="Rectangle 2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29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 Project Aim</a:t>
            </a:r>
          </a:p>
        </p:txBody>
      </p:sp>
      <p:sp>
        <p:nvSpPr>
          <p:cNvPr id="3" name="Content Placeholder"/>
          <p:cNvSpPr>
            <a:spLocks noGrp="1"/>
          </p:cNvSpPr>
          <p:nvPr>
            <p:ph idx="1"/>
          </p:nvPr>
        </p:nvSpPr>
        <p:spPr>
          <a:xfrm>
            <a:off x="565150" y="2160016"/>
            <a:ext cx="7198623" cy="4327048"/>
          </a:xfrm>
        </p:spPr>
        <p:txBody>
          <a:bodyPr>
            <a:noAutofit/>
          </a:bodyPr>
          <a:lstStyle/>
          <a:p>
            <a:pPr marL="0" marR="0" lvl="0" indent="0">
              <a:lnSpc>
                <a:spcPct val="100000"/>
              </a:lnSpc>
              <a:spcBef>
                <a:spcPts val="0"/>
              </a:spcBef>
              <a:spcAft>
                <a:spcPts val="800"/>
              </a:spcAft>
              <a:buNone/>
            </a:pPr>
            <a:r>
              <a:rPr lang="en-US" sz="2000" dirty="0"/>
              <a:t>This project investigates the application of transfer learning techniques in smoker detection, aiming to improve accuracy and adaptability across diverse datasets. Through empirical evaluations and comparative analyses, the study explores various transfer learning strategies, model architectures, and fine-tuning approaches to optimize performance. Additionally, the thesis examines the impact of domain adaptation and transferability of learned representations in different smoking contexts. The findings contribute to advancing the state-of-the-art in smoker detection technology and provide insights into the practical implementation of transfer learning methods for real-world applications.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Blue blocks and networks technology background">
            <a:extLst>
              <a:ext uri="{FF2B5EF4-FFF2-40B4-BE49-F238E27FC236}">
                <a16:creationId xmlns:a16="http://schemas.microsoft.com/office/drawing/2014/main" id="{475B3E5A-5469-3E61-2E9C-B77D2CF32D1E}"/>
              </a:ext>
            </a:extLst>
          </p:cNvPr>
          <p:cNvPicPr>
            <a:picLocks noChangeAspect="1"/>
          </p:cNvPicPr>
          <p:nvPr/>
        </p:nvPicPr>
        <p:blipFill rotWithShape="1">
          <a:blip r:embed="rId2"/>
          <a:srcRect l="16509" r="49413"/>
          <a:stretch/>
        </p:blipFill>
        <p:spPr>
          <a:xfrm>
            <a:off x="8018632" y="10"/>
            <a:ext cx="4173368" cy="6857990"/>
          </a:xfrm>
          <a:prstGeom prst="rect">
            <a:avLst/>
          </a:prstGeom>
        </p:spPr>
      </p:pic>
      <p:sp>
        <p:nvSpPr>
          <p:cNvPr id="21" name="Rectangle 2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11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Methodology</a:t>
            </a:r>
          </a:p>
        </p:txBody>
      </p:sp>
      <p:pic>
        <p:nvPicPr>
          <p:cNvPr id="6" name="Picture 5" descr="Colourful maths learning objects">
            <a:extLst>
              <a:ext uri="{FF2B5EF4-FFF2-40B4-BE49-F238E27FC236}">
                <a16:creationId xmlns:a16="http://schemas.microsoft.com/office/drawing/2014/main" id="{E22ED25E-03BB-4238-18E6-FB895E3B8946}"/>
              </a:ext>
            </a:extLst>
          </p:cNvPr>
          <p:cNvPicPr>
            <a:picLocks noChangeAspect="1"/>
          </p:cNvPicPr>
          <p:nvPr/>
        </p:nvPicPr>
        <p:blipFill rotWithShape="1">
          <a:blip r:embed="rId2"/>
          <a:srcRect l="26683" r="28046" b="-1"/>
          <a:stretch/>
        </p:blipFill>
        <p:spPr>
          <a:xfrm>
            <a:off x="20" y="10"/>
            <a:ext cx="4651228" cy="6857990"/>
          </a:xfrm>
          <a:prstGeom prst="rect">
            <a:avLst/>
          </a:prstGeom>
        </p:spPr>
      </p:pic>
      <p:sp>
        <p:nvSpPr>
          <p:cNvPr id="21" name="Rectangle 2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lvl="0"/>
            <a:r>
              <a:rPr lang="en-US" sz="2000" dirty="0"/>
              <a:t>Data Collection : The dataset contains 1120 images equally divided  in two classes as 560 images belongs to smokers and remaining 560 images belongs to non-smokers. </a:t>
            </a:r>
          </a:p>
          <a:p>
            <a:pPr lvl="0"/>
            <a:r>
              <a:rPr lang="en-US" sz="2000" dirty="0"/>
              <a:t>Data Preparation: Image Resizing, Normalization, Label Encoding, and Data Augmentation </a:t>
            </a:r>
          </a:p>
          <a:p>
            <a:pPr lvl="0"/>
            <a:r>
              <a:rPr lang="en-US" sz="2000" dirty="0"/>
              <a:t>Modeling: </a:t>
            </a:r>
            <a:r>
              <a:rPr lang="en-IN" sz="2000" dirty="0"/>
              <a:t>VGG16, ResNet-50, MobileNetV2, EfficientNetV2 and Vision Transformer (</a:t>
            </a:r>
            <a:r>
              <a:rPr lang="en-IN" sz="2000" dirty="0" err="1"/>
              <a:t>ViT</a:t>
            </a:r>
            <a:r>
              <a:rPr lang="en-IN" sz="2000" dirty="0"/>
              <a:t>).</a:t>
            </a:r>
          </a:p>
          <a:p>
            <a:pPr lvl="0"/>
            <a:r>
              <a:rPr lang="en-US" sz="2000" dirty="0"/>
              <a:t>Model Comparison: Comprehensive analysis of model performance and trade-offs</a:t>
            </a:r>
          </a:p>
        </p:txBody>
      </p:sp>
    </p:spTree>
    <p:extLst>
      <p:ext uri="{BB962C8B-B14F-4D97-AF65-F5344CB8AC3E}">
        <p14:creationId xmlns:p14="http://schemas.microsoft.com/office/powerpoint/2010/main" val="42180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Data Augmentation</a:t>
            </a:r>
          </a:p>
        </p:txBody>
      </p:sp>
      <p:pic>
        <p:nvPicPr>
          <p:cNvPr id="6" name="Picture 5" descr="Colourful maths learning objects">
            <a:extLst>
              <a:ext uri="{FF2B5EF4-FFF2-40B4-BE49-F238E27FC236}">
                <a16:creationId xmlns:a16="http://schemas.microsoft.com/office/drawing/2014/main" id="{E22ED25E-03BB-4238-18E6-FB895E3B8946}"/>
              </a:ext>
            </a:extLst>
          </p:cNvPr>
          <p:cNvPicPr>
            <a:picLocks noChangeAspect="1"/>
          </p:cNvPicPr>
          <p:nvPr/>
        </p:nvPicPr>
        <p:blipFill rotWithShape="1">
          <a:blip r:embed="rId2"/>
          <a:srcRect l="26683" r="28046" b="-1"/>
          <a:stretch/>
        </p:blipFill>
        <p:spPr>
          <a:xfrm>
            <a:off x="20" y="10"/>
            <a:ext cx="4651228" cy="6857990"/>
          </a:xfrm>
          <a:prstGeom prst="rect">
            <a:avLst/>
          </a:prstGeom>
        </p:spPr>
      </p:pic>
      <p:sp>
        <p:nvSpPr>
          <p:cNvPr id="21" name="Rectangle 2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marL="0" lvl="0" indent="0">
              <a:buNone/>
            </a:pPr>
            <a:r>
              <a:rPr lang="en-US" sz="1800" dirty="0"/>
              <a:t>Data augmentation is a technique used to increase the diversity of training data without collecting new data. This is particularly useful in image classification tasks to improve the model's robustness and generalizability by artificially enlarging the training dataset. </a:t>
            </a:r>
          </a:p>
          <a:p>
            <a:pPr marL="0" lvl="0" indent="0">
              <a:buNone/>
            </a:pPr>
            <a:r>
              <a:rPr lang="en-US" sz="1800" dirty="0"/>
              <a:t>Augmentation techniques involve applying various transformations to the original images, such as rotations, translations, flips, and changes in brightness and contrast.</a:t>
            </a:r>
          </a:p>
          <a:p>
            <a:pPr marL="0" lvl="0" indent="0">
              <a:buNone/>
            </a:pPr>
            <a:r>
              <a:rPr lang="en-US" sz="1800" dirty="0"/>
              <a:t>These transformations help the model become invariant to these changes, making it more reliable when encountering variations in real-world data.</a:t>
            </a:r>
          </a:p>
        </p:txBody>
      </p:sp>
    </p:spTree>
    <p:extLst>
      <p:ext uri="{BB962C8B-B14F-4D97-AF65-F5344CB8AC3E}">
        <p14:creationId xmlns:p14="http://schemas.microsoft.com/office/powerpoint/2010/main" val="366153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7206-665A-84E0-059E-3F52C12F8C7A}"/>
              </a:ext>
            </a:extLst>
          </p:cNvPr>
          <p:cNvSpPr>
            <a:spLocks noGrp="1"/>
          </p:cNvSpPr>
          <p:nvPr>
            <p:ph type="title"/>
          </p:nvPr>
        </p:nvSpPr>
        <p:spPr/>
        <p:txBody>
          <a:bodyPr/>
          <a:lstStyle/>
          <a:p>
            <a:r>
              <a:rPr lang="en-US" dirty="0"/>
              <a:t>Augmented Images</a:t>
            </a:r>
          </a:p>
        </p:txBody>
      </p:sp>
      <p:pic>
        <p:nvPicPr>
          <p:cNvPr id="3" name="Picture 2">
            <a:extLst>
              <a:ext uri="{FF2B5EF4-FFF2-40B4-BE49-F238E27FC236}">
                <a16:creationId xmlns:a16="http://schemas.microsoft.com/office/drawing/2014/main" id="{4E91CBDE-5824-702F-79D9-5CFC304C6F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2770" y="2254250"/>
            <a:ext cx="5966460" cy="2349500"/>
          </a:xfrm>
          <a:prstGeom prst="rect">
            <a:avLst/>
          </a:prstGeom>
        </p:spPr>
      </p:pic>
    </p:spTree>
    <p:extLst>
      <p:ext uri="{BB962C8B-B14F-4D97-AF65-F5344CB8AC3E}">
        <p14:creationId xmlns:p14="http://schemas.microsoft.com/office/powerpoint/2010/main" val="334058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788F-7AB7-2BEA-1601-E3418B637DAF}"/>
              </a:ext>
            </a:extLst>
          </p:cNvPr>
          <p:cNvSpPr>
            <a:spLocks noGrp="1"/>
          </p:cNvSpPr>
          <p:nvPr>
            <p:ph type="title"/>
          </p:nvPr>
        </p:nvSpPr>
        <p:spPr>
          <a:xfrm>
            <a:off x="5127362" y="455362"/>
            <a:ext cx="6881728" cy="1550419"/>
          </a:xfrm>
        </p:spPr>
        <p:txBody>
          <a:bodyPr>
            <a:normAutofit/>
          </a:bodyPr>
          <a:lstStyle/>
          <a:p>
            <a:r>
              <a:rPr lang="en-US" dirty="0"/>
              <a:t>VGG 16</a:t>
            </a:r>
          </a:p>
        </p:txBody>
      </p:sp>
      <p:pic>
        <p:nvPicPr>
          <p:cNvPr id="5" name="Picture 4" descr="A network formed by white dots">
            <a:extLst>
              <a:ext uri="{FF2B5EF4-FFF2-40B4-BE49-F238E27FC236}">
                <a16:creationId xmlns:a16="http://schemas.microsoft.com/office/drawing/2014/main" id="{3EE3CCBF-627E-0DEF-134D-2C67BE77B93A}"/>
              </a:ext>
            </a:extLst>
          </p:cNvPr>
          <p:cNvPicPr>
            <a:picLocks noChangeAspect="1"/>
          </p:cNvPicPr>
          <p:nvPr/>
        </p:nvPicPr>
        <p:blipFill rotWithShape="1">
          <a:blip r:embed="rId2"/>
          <a:srcRect l="45096" r="2681"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700DA6-5977-DD4B-2E43-B73AFC3BB64B}"/>
              </a:ext>
            </a:extLst>
          </p:cNvPr>
          <p:cNvSpPr>
            <a:spLocks noGrp="1"/>
          </p:cNvSpPr>
          <p:nvPr>
            <p:ph idx="1"/>
          </p:nvPr>
        </p:nvSpPr>
        <p:spPr>
          <a:xfrm>
            <a:off x="5127362" y="2160016"/>
            <a:ext cx="6881728" cy="3926152"/>
          </a:xfrm>
        </p:spPr>
        <p:txBody>
          <a:bodyPr>
            <a:normAutofit/>
          </a:bodyPr>
          <a:lstStyle/>
          <a:p>
            <a:r>
              <a:rPr lang="en-US">
                <a:latin typeface="Times New Roman" panose="02020603050405020304" pitchFamily="18" charset="0"/>
                <a:ea typeface="Calibri" panose="020F0502020204030204" pitchFamily="34" charset="0"/>
              </a:rPr>
              <a:t>A</a:t>
            </a:r>
            <a:r>
              <a:rPr lang="en-US">
                <a:effectLst/>
                <a:latin typeface="Times New Roman" panose="02020603050405020304" pitchFamily="18" charset="0"/>
                <a:ea typeface="Calibri" panose="020F0502020204030204" pitchFamily="34" charset="0"/>
              </a:rPr>
              <a:t> popular Convolution Neural Network (CNN) architecture that has been widely used for image classification tasks. Developed by Visual Geometry Group (VGG) at the University of Oxford, VGG16 is known for its simplicity and depth, consisting of 16 layers with learnable weights. VGG16 follows a straightforward architecture with a series of convolutional layers followed by fully connected layers</a:t>
            </a:r>
            <a:endParaRPr lang="en-US"/>
          </a:p>
        </p:txBody>
      </p:sp>
    </p:spTree>
    <p:extLst>
      <p:ext uri="{BB962C8B-B14F-4D97-AF65-F5344CB8AC3E}">
        <p14:creationId xmlns:p14="http://schemas.microsoft.com/office/powerpoint/2010/main" val="72953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788F-7AB7-2BEA-1601-E3418B637DAF}"/>
              </a:ext>
            </a:extLst>
          </p:cNvPr>
          <p:cNvSpPr>
            <a:spLocks noGrp="1"/>
          </p:cNvSpPr>
          <p:nvPr>
            <p:ph type="title"/>
          </p:nvPr>
        </p:nvSpPr>
        <p:spPr>
          <a:xfrm>
            <a:off x="5127362" y="455362"/>
            <a:ext cx="6881728" cy="1550419"/>
          </a:xfrm>
        </p:spPr>
        <p:txBody>
          <a:bodyPr>
            <a:normAutofit/>
          </a:bodyPr>
          <a:lstStyle/>
          <a:p>
            <a:r>
              <a:rPr lang="en-US" dirty="0"/>
              <a:t>ResNet-50</a:t>
            </a:r>
          </a:p>
        </p:txBody>
      </p:sp>
      <p:pic>
        <p:nvPicPr>
          <p:cNvPr id="5" name="Picture 4" descr="Abstract background of glass spheres connected">
            <a:extLst>
              <a:ext uri="{FF2B5EF4-FFF2-40B4-BE49-F238E27FC236}">
                <a16:creationId xmlns:a16="http://schemas.microsoft.com/office/drawing/2014/main" id="{3511C13D-C1A4-192F-10C9-51F3052F45D5}"/>
              </a:ext>
            </a:extLst>
          </p:cNvPr>
          <p:cNvPicPr>
            <a:picLocks noChangeAspect="1"/>
          </p:cNvPicPr>
          <p:nvPr/>
        </p:nvPicPr>
        <p:blipFill rotWithShape="1">
          <a:blip r:embed="rId2"/>
          <a:srcRect l="44157" r="17693"/>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700DA6-5977-DD4B-2E43-B73AFC3BB64B}"/>
              </a:ext>
            </a:extLst>
          </p:cNvPr>
          <p:cNvSpPr>
            <a:spLocks noGrp="1"/>
          </p:cNvSpPr>
          <p:nvPr>
            <p:ph idx="1"/>
          </p:nvPr>
        </p:nvSpPr>
        <p:spPr>
          <a:xfrm>
            <a:off x="5127362" y="2160016"/>
            <a:ext cx="6881728" cy="3926152"/>
          </a:xfrm>
        </p:spPr>
        <p:txBody>
          <a:bodyPr>
            <a:normAutofit/>
          </a:bodyPr>
          <a:lstStyle/>
          <a:p>
            <a:r>
              <a:rPr lang="en-US" dirty="0">
                <a:latin typeface="Times New Roman" panose="02020603050405020304" pitchFamily="18" charset="0"/>
                <a:ea typeface="Calibri" panose="020F0502020204030204" pitchFamily="34" charset="0"/>
              </a:rPr>
              <a:t>This</a:t>
            </a:r>
            <a:r>
              <a:rPr lang="en-US" dirty="0">
                <a:effectLst/>
                <a:latin typeface="Times New Roman" panose="02020603050405020304" pitchFamily="18" charset="0"/>
                <a:ea typeface="Calibri" panose="020F0502020204030204" pitchFamily="34" charset="0"/>
              </a:rPr>
              <a:t> Convolutional Neural Network (CNN) architecture, is a part of the Residual Networks family, which introduced the concept of residual learning. ResNet-50 is a specifically designed to address the vanishing gradient problem that hampers deep neural networks, allowing them to train effectively even with very deep architectures. This makes it highly suitable for complex image classification task, including smoker detection</a:t>
            </a:r>
            <a:endParaRPr lang="en-US" dirty="0"/>
          </a:p>
        </p:txBody>
      </p:sp>
    </p:spTree>
    <p:extLst>
      <p:ext uri="{BB962C8B-B14F-4D97-AF65-F5344CB8AC3E}">
        <p14:creationId xmlns:p14="http://schemas.microsoft.com/office/powerpoint/2010/main" val="26356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788F-7AB7-2BEA-1601-E3418B637DAF}"/>
              </a:ext>
            </a:extLst>
          </p:cNvPr>
          <p:cNvSpPr>
            <a:spLocks noGrp="1"/>
          </p:cNvSpPr>
          <p:nvPr>
            <p:ph type="title"/>
          </p:nvPr>
        </p:nvSpPr>
        <p:spPr>
          <a:xfrm>
            <a:off x="5127362" y="455362"/>
            <a:ext cx="6881728" cy="1550419"/>
          </a:xfrm>
        </p:spPr>
        <p:txBody>
          <a:bodyPr>
            <a:normAutofit/>
          </a:bodyPr>
          <a:lstStyle/>
          <a:p>
            <a:r>
              <a:rPr lang="en-US" dirty="0"/>
              <a:t>Mobile Net V2</a:t>
            </a:r>
          </a:p>
        </p:txBody>
      </p:sp>
      <p:pic>
        <p:nvPicPr>
          <p:cNvPr id="5" name="Picture 4" descr="3D white lines connected with dots">
            <a:extLst>
              <a:ext uri="{FF2B5EF4-FFF2-40B4-BE49-F238E27FC236}">
                <a16:creationId xmlns:a16="http://schemas.microsoft.com/office/drawing/2014/main" id="{A9348CB2-DB30-17DF-06BC-2956A1C952FE}"/>
              </a:ext>
            </a:extLst>
          </p:cNvPr>
          <p:cNvPicPr>
            <a:picLocks noChangeAspect="1"/>
          </p:cNvPicPr>
          <p:nvPr/>
        </p:nvPicPr>
        <p:blipFill rotWithShape="1">
          <a:blip r:embed="rId2"/>
          <a:srcRect l="40056" r="1925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700DA6-5977-DD4B-2E43-B73AFC3BB64B}"/>
              </a:ext>
            </a:extLst>
          </p:cNvPr>
          <p:cNvSpPr>
            <a:spLocks noGrp="1"/>
          </p:cNvSpPr>
          <p:nvPr>
            <p:ph idx="1"/>
          </p:nvPr>
        </p:nvSpPr>
        <p:spPr>
          <a:xfrm>
            <a:off x="5127362" y="2160016"/>
            <a:ext cx="6881728" cy="3926152"/>
          </a:xfrm>
        </p:spPr>
        <p:txBody>
          <a:bodyPr>
            <a:normAutofit/>
          </a:bodyPr>
          <a:lstStyle/>
          <a:p>
            <a:r>
              <a:rPr lang="en-US">
                <a:effectLst/>
                <a:latin typeface="Times New Roman" panose="02020603050405020304" pitchFamily="18" charset="0"/>
                <a:ea typeface="Calibri" panose="020F0502020204030204" pitchFamily="34" charset="0"/>
              </a:rPr>
              <a:t>MobileNetV2 is a lightweight convolutional neural network architecture designed specifically for mobile and edge device applications. It achieves a good trade-off between latency and accuracy, making it an ideal choice for real-time image classification tasks, such as smoker detection, where computational resources may be limited</a:t>
            </a:r>
            <a:endParaRPr lang="en-US"/>
          </a:p>
        </p:txBody>
      </p:sp>
    </p:spTree>
    <p:extLst>
      <p:ext uri="{BB962C8B-B14F-4D97-AF65-F5344CB8AC3E}">
        <p14:creationId xmlns:p14="http://schemas.microsoft.com/office/powerpoint/2010/main" val="3585961056"/>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14DC3"/>
      </a:accent5>
      <a:accent6>
        <a:srgbClr val="7E3BB1"/>
      </a:accent6>
      <a:hlink>
        <a:srgbClr val="C043A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1155</TotalTime>
  <Words>861</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 Narrow</vt:lpstr>
      <vt:lpstr>Arial</vt:lpstr>
      <vt:lpstr>Cambria</vt:lpstr>
      <vt:lpstr>Neue Haas Grotesk Text Pro</vt:lpstr>
      <vt:lpstr>Symbol</vt:lpstr>
      <vt:lpstr>Times New Roman</vt:lpstr>
      <vt:lpstr>InterweaveVTI</vt:lpstr>
      <vt:lpstr>PowerPoint Presentation</vt:lpstr>
      <vt:lpstr>Introduction</vt:lpstr>
      <vt:lpstr> Project Aim</vt:lpstr>
      <vt:lpstr>Methodology</vt:lpstr>
      <vt:lpstr>Data Augmentation</vt:lpstr>
      <vt:lpstr>Augmented Images</vt:lpstr>
      <vt:lpstr>VGG 16</vt:lpstr>
      <vt:lpstr>ResNet-50</vt:lpstr>
      <vt:lpstr>Mobile Net V2</vt:lpstr>
      <vt:lpstr>Efficient Net V2</vt:lpstr>
      <vt:lpstr>Vision Transformer (ViT)</vt:lpstr>
      <vt:lpstr>Results</vt:lpstr>
      <vt:lpstr>Confusion Matrix  A confusion matrix is a table that is used to describe the performance of a classification model. It shows the counts of true positives, true negatives, false positives, and false negatives.</vt:lpstr>
      <vt:lpstr>Key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Shivam Singh</cp:lastModifiedBy>
  <cp:revision>60</cp:revision>
  <dcterms:created xsi:type="dcterms:W3CDTF">2024-05-08T10:02:37Z</dcterms:created>
  <dcterms:modified xsi:type="dcterms:W3CDTF">2024-06-23T04:54:38Z</dcterms:modified>
</cp:coreProperties>
</file>