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6BF21-B9FC-403D-A5C6-DB3935D8CE64}" v="6" dt="2024-03-14T04:43:53.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4" d="100"/>
          <a:sy n="74" d="100"/>
        </p:scale>
        <p:origin x="3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ingh" userId="87610bb8ccfa404c" providerId="LiveId" clId="{39A6BF21-B9FC-403D-A5C6-DB3935D8CE64}"/>
    <pc:docChg chg="custSel addSld delSld modSld">
      <pc:chgData name="Shivam Singh" userId="87610bb8ccfa404c" providerId="LiveId" clId="{39A6BF21-B9FC-403D-A5C6-DB3935D8CE64}" dt="2024-03-14T04:44:00.288" v="411" actId="14100"/>
      <pc:docMkLst>
        <pc:docMk/>
      </pc:docMkLst>
      <pc:sldChg chg="modSp new mod">
        <pc:chgData name="Shivam Singh" userId="87610bb8ccfa404c" providerId="LiveId" clId="{39A6BF21-B9FC-403D-A5C6-DB3935D8CE64}" dt="2024-03-12T03:34:52.381" v="59" actId="27636"/>
        <pc:sldMkLst>
          <pc:docMk/>
          <pc:sldMk cId="1922497523" sldId="306"/>
        </pc:sldMkLst>
        <pc:spChg chg="mod">
          <ac:chgData name="Shivam Singh" userId="87610bb8ccfa404c" providerId="LiveId" clId="{39A6BF21-B9FC-403D-A5C6-DB3935D8CE64}" dt="2024-03-12T03:27:38.549" v="29" actId="20577"/>
          <ac:spMkLst>
            <pc:docMk/>
            <pc:sldMk cId="1922497523" sldId="306"/>
            <ac:spMk id="2" creationId="{EA4ADBC0-C247-C6CB-8FA5-33B165AFCE79}"/>
          </ac:spMkLst>
        </pc:spChg>
        <pc:spChg chg="mod">
          <ac:chgData name="Shivam Singh" userId="87610bb8ccfa404c" providerId="LiveId" clId="{39A6BF21-B9FC-403D-A5C6-DB3935D8CE64}" dt="2024-03-12T03:34:52.381" v="59" actId="27636"/>
          <ac:spMkLst>
            <pc:docMk/>
            <pc:sldMk cId="1922497523" sldId="306"/>
            <ac:spMk id="3" creationId="{ADD3B281-7032-D153-98F1-177D5E8931D5}"/>
          </ac:spMkLst>
        </pc:spChg>
      </pc:sldChg>
      <pc:sldChg chg="modSp new mod">
        <pc:chgData name="Shivam Singh" userId="87610bb8ccfa404c" providerId="LiveId" clId="{39A6BF21-B9FC-403D-A5C6-DB3935D8CE64}" dt="2024-03-12T03:40:03.238" v="117" actId="255"/>
        <pc:sldMkLst>
          <pc:docMk/>
          <pc:sldMk cId="308899632" sldId="307"/>
        </pc:sldMkLst>
        <pc:spChg chg="mod">
          <ac:chgData name="Shivam Singh" userId="87610bb8ccfa404c" providerId="LiveId" clId="{39A6BF21-B9FC-403D-A5C6-DB3935D8CE64}" dt="2024-03-12T03:35:37.040" v="83" actId="20577"/>
          <ac:spMkLst>
            <pc:docMk/>
            <pc:sldMk cId="308899632" sldId="307"/>
            <ac:spMk id="2" creationId="{14188962-0B6D-BF0C-E1FD-8B899B020882}"/>
          </ac:spMkLst>
        </pc:spChg>
        <pc:spChg chg="mod">
          <ac:chgData name="Shivam Singh" userId="87610bb8ccfa404c" providerId="LiveId" clId="{39A6BF21-B9FC-403D-A5C6-DB3935D8CE64}" dt="2024-03-12T03:40:03.238" v="117" actId="255"/>
          <ac:spMkLst>
            <pc:docMk/>
            <pc:sldMk cId="308899632" sldId="307"/>
            <ac:spMk id="3" creationId="{F7E7F95A-7146-2F64-EF45-819D2534C422}"/>
          </ac:spMkLst>
        </pc:spChg>
      </pc:sldChg>
      <pc:sldChg chg="addSp modSp new mod">
        <pc:chgData name="Shivam Singh" userId="87610bb8ccfa404c" providerId="LiveId" clId="{39A6BF21-B9FC-403D-A5C6-DB3935D8CE64}" dt="2024-03-12T03:48:14.216" v="189" actId="14100"/>
        <pc:sldMkLst>
          <pc:docMk/>
          <pc:sldMk cId="4072637798" sldId="308"/>
        </pc:sldMkLst>
        <pc:spChg chg="mod">
          <ac:chgData name="Shivam Singh" userId="87610bb8ccfa404c" providerId="LiveId" clId="{39A6BF21-B9FC-403D-A5C6-DB3935D8CE64}" dt="2024-03-12T03:41:24.869" v="140" actId="20577"/>
          <ac:spMkLst>
            <pc:docMk/>
            <pc:sldMk cId="4072637798" sldId="308"/>
            <ac:spMk id="2" creationId="{EA1374AA-391B-BD6A-2C3A-4DC98A559E40}"/>
          </ac:spMkLst>
        </pc:spChg>
        <pc:spChg chg="mod">
          <ac:chgData name="Shivam Singh" userId="87610bb8ccfa404c" providerId="LiveId" clId="{39A6BF21-B9FC-403D-A5C6-DB3935D8CE64}" dt="2024-03-12T03:48:14.216" v="189" actId="14100"/>
          <ac:spMkLst>
            <pc:docMk/>
            <pc:sldMk cId="4072637798" sldId="308"/>
            <ac:spMk id="3" creationId="{19F29E75-29AF-380D-0141-1C7B595629B7}"/>
          </ac:spMkLst>
        </pc:spChg>
        <pc:spChg chg="add mod">
          <ac:chgData name="Shivam Singh" userId="87610bb8ccfa404c" providerId="LiveId" clId="{39A6BF21-B9FC-403D-A5C6-DB3935D8CE64}" dt="2024-03-12T03:48:07.003" v="188" actId="12"/>
          <ac:spMkLst>
            <pc:docMk/>
            <pc:sldMk cId="4072637798" sldId="308"/>
            <ac:spMk id="7" creationId="{977CC921-E5F9-8C34-D64D-E8A162358965}"/>
          </ac:spMkLst>
        </pc:spChg>
        <pc:picChg chg="add mod">
          <ac:chgData name="Shivam Singh" userId="87610bb8ccfa404c" providerId="LiveId" clId="{39A6BF21-B9FC-403D-A5C6-DB3935D8CE64}" dt="2024-03-12T03:47:52.138" v="184" actId="1076"/>
          <ac:picMkLst>
            <pc:docMk/>
            <pc:sldMk cId="4072637798" sldId="308"/>
            <ac:picMk id="5" creationId="{6AECEF4D-EC12-B33E-9919-D6EDD1E9DDAB}"/>
          </ac:picMkLst>
        </pc:picChg>
      </pc:sldChg>
      <pc:sldChg chg="new del">
        <pc:chgData name="Shivam Singh" userId="87610bb8ccfa404c" providerId="LiveId" clId="{39A6BF21-B9FC-403D-A5C6-DB3935D8CE64}" dt="2024-03-12T03:50:51.149" v="191" actId="2696"/>
        <pc:sldMkLst>
          <pc:docMk/>
          <pc:sldMk cId="508766964" sldId="309"/>
        </pc:sldMkLst>
      </pc:sldChg>
      <pc:sldChg chg="addSp modSp new mod">
        <pc:chgData name="Shivam Singh" userId="87610bb8ccfa404c" providerId="LiveId" clId="{39A6BF21-B9FC-403D-A5C6-DB3935D8CE64}" dt="2024-03-12T03:56:26.856" v="232" actId="20577"/>
        <pc:sldMkLst>
          <pc:docMk/>
          <pc:sldMk cId="4035618263" sldId="309"/>
        </pc:sldMkLst>
        <pc:spChg chg="add mod">
          <ac:chgData name="Shivam Singh" userId="87610bb8ccfa404c" providerId="LiveId" clId="{39A6BF21-B9FC-403D-A5C6-DB3935D8CE64}" dt="2024-03-12T03:56:26.856" v="232" actId="20577"/>
          <ac:spMkLst>
            <pc:docMk/>
            <pc:sldMk cId="4035618263" sldId="309"/>
            <ac:spMk id="3" creationId="{D6A39CB1-5586-B577-4E61-FD5F87659A8B}"/>
          </ac:spMkLst>
        </pc:spChg>
      </pc:sldChg>
      <pc:sldChg chg="addSp delSp modSp new mod">
        <pc:chgData name="Shivam Singh" userId="87610bb8ccfa404c" providerId="LiveId" clId="{39A6BF21-B9FC-403D-A5C6-DB3935D8CE64}" dt="2024-03-14T04:44:00.288" v="411" actId="14100"/>
        <pc:sldMkLst>
          <pc:docMk/>
          <pc:sldMk cId="3174891652" sldId="310"/>
        </pc:sldMkLst>
        <pc:spChg chg="del">
          <ac:chgData name="Shivam Singh" userId="87610bb8ccfa404c" providerId="LiveId" clId="{39A6BF21-B9FC-403D-A5C6-DB3935D8CE64}" dt="2024-03-14T04:39:49.031" v="234" actId="931"/>
          <ac:spMkLst>
            <pc:docMk/>
            <pc:sldMk cId="3174891652" sldId="310"/>
            <ac:spMk id="2" creationId="{9212FA4C-CA29-A4AA-14D5-9FBE4FCF406E}"/>
          </ac:spMkLst>
        </pc:spChg>
        <pc:spChg chg="mod">
          <ac:chgData name="Shivam Singh" userId="87610bb8ccfa404c" providerId="LiveId" clId="{39A6BF21-B9FC-403D-A5C6-DB3935D8CE64}" dt="2024-03-14T04:43:02.191" v="405" actId="14100"/>
          <ac:spMkLst>
            <pc:docMk/>
            <pc:sldMk cId="3174891652" sldId="310"/>
            <ac:spMk id="3" creationId="{999609F5-932A-5C24-D454-D7006F5E7B7B}"/>
          </ac:spMkLst>
        </pc:spChg>
        <pc:spChg chg="del">
          <ac:chgData name="Shivam Singh" userId="87610bb8ccfa404c" providerId="LiveId" clId="{39A6BF21-B9FC-403D-A5C6-DB3935D8CE64}" dt="2024-03-14T04:41:30.780" v="378" actId="478"/>
          <ac:spMkLst>
            <pc:docMk/>
            <pc:sldMk cId="3174891652" sldId="310"/>
            <ac:spMk id="4" creationId="{260C94F5-F4A1-645F-6D65-57548CDE2225}"/>
          </ac:spMkLst>
        </pc:spChg>
        <pc:spChg chg="add del mod">
          <ac:chgData name="Shivam Singh" userId="87610bb8ccfa404c" providerId="LiveId" clId="{39A6BF21-B9FC-403D-A5C6-DB3935D8CE64}" dt="2024-03-14T04:42:54.784" v="403" actId="931"/>
          <ac:spMkLst>
            <pc:docMk/>
            <pc:sldMk cId="3174891652" sldId="310"/>
            <ac:spMk id="8" creationId="{7F2F8ECF-658B-A610-2784-DD35DE26C7CF}"/>
          </ac:spMkLst>
        </pc:spChg>
        <pc:spChg chg="add del mod">
          <ac:chgData name="Shivam Singh" userId="87610bb8ccfa404c" providerId="LiveId" clId="{39A6BF21-B9FC-403D-A5C6-DB3935D8CE64}" dt="2024-03-14T04:43:53.701" v="410" actId="931"/>
          <ac:spMkLst>
            <pc:docMk/>
            <pc:sldMk cId="3174891652" sldId="310"/>
            <ac:spMk id="12" creationId="{179A8EAB-714E-AF18-A884-4CE60F857B67}"/>
          </ac:spMkLst>
        </pc:spChg>
        <pc:picChg chg="add del mod">
          <ac:chgData name="Shivam Singh" userId="87610bb8ccfa404c" providerId="LiveId" clId="{39A6BF21-B9FC-403D-A5C6-DB3935D8CE64}" dt="2024-03-14T04:42:47.578" v="402" actId="478"/>
          <ac:picMkLst>
            <pc:docMk/>
            <pc:sldMk cId="3174891652" sldId="310"/>
            <ac:picMk id="6" creationId="{879BEA2A-5C37-9027-DA17-F5CC43C7C1B6}"/>
          </ac:picMkLst>
        </pc:picChg>
        <pc:picChg chg="add del mod">
          <ac:chgData name="Shivam Singh" userId="87610bb8ccfa404c" providerId="LiveId" clId="{39A6BF21-B9FC-403D-A5C6-DB3935D8CE64}" dt="2024-03-14T04:43:45.635" v="409" actId="478"/>
          <ac:picMkLst>
            <pc:docMk/>
            <pc:sldMk cId="3174891652" sldId="310"/>
            <ac:picMk id="10" creationId="{BCD62833-4401-B2E3-BE1A-02E46CA37CBB}"/>
          </ac:picMkLst>
        </pc:picChg>
        <pc:picChg chg="add mod">
          <ac:chgData name="Shivam Singh" userId="87610bb8ccfa404c" providerId="LiveId" clId="{39A6BF21-B9FC-403D-A5C6-DB3935D8CE64}" dt="2024-03-14T04:44:00.288" v="411" actId="14100"/>
          <ac:picMkLst>
            <pc:docMk/>
            <pc:sldMk cId="3174891652" sldId="310"/>
            <ac:picMk id="14" creationId="{1E59CD5E-DF89-EF53-E448-FAD1A41327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3273" y="69011"/>
            <a:ext cx="12108214" cy="6702725"/>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Building an Spam Mail Detector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Shivam SINGH</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0F6C8B37-9C1C-F1EE-7501-C6DAC9A2794B}"/>
              </a:ext>
            </a:extLst>
          </p:cNvPr>
          <p:cNvPicPr>
            <a:picLocks noChangeAspect="1"/>
          </p:cNvPicPr>
          <p:nvPr/>
        </p:nvPicPr>
        <p:blipFill>
          <a:blip r:embed="rId4"/>
          <a:stretch>
            <a:fillRect/>
          </a:stretch>
        </p:blipFill>
        <p:spPr>
          <a:xfrm>
            <a:off x="9980763" y="115038"/>
            <a:ext cx="2067734" cy="704472"/>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74AA-391B-BD6A-2C3A-4DC98A559E40}"/>
              </a:ext>
            </a:extLst>
          </p:cNvPr>
          <p:cNvSpPr>
            <a:spLocks noGrp="1"/>
          </p:cNvSpPr>
          <p:nvPr>
            <p:ph type="title"/>
          </p:nvPr>
        </p:nvSpPr>
        <p:spPr/>
        <p:txBody>
          <a:bodyPr/>
          <a:lstStyle/>
          <a:p>
            <a:r>
              <a:rPr lang="en-IN" dirty="0"/>
              <a:t>Naïve Bayes Algorithm</a:t>
            </a:r>
          </a:p>
        </p:txBody>
      </p:sp>
      <p:sp>
        <p:nvSpPr>
          <p:cNvPr id="3" name="Content Placeholder 2">
            <a:extLst>
              <a:ext uri="{FF2B5EF4-FFF2-40B4-BE49-F238E27FC236}">
                <a16:creationId xmlns:a16="http://schemas.microsoft.com/office/drawing/2014/main" id="{19F29E75-29AF-380D-0141-1C7B595629B7}"/>
              </a:ext>
            </a:extLst>
          </p:cNvPr>
          <p:cNvSpPr>
            <a:spLocks noGrp="1"/>
          </p:cNvSpPr>
          <p:nvPr>
            <p:ph idx="1"/>
          </p:nvPr>
        </p:nvSpPr>
        <p:spPr>
          <a:xfrm>
            <a:off x="1097279" y="2108201"/>
            <a:ext cx="10634646" cy="4184876"/>
          </a:xfrm>
        </p:spPr>
        <p:txBody>
          <a:bodyPr/>
          <a:lstStyle/>
          <a:p>
            <a:pPr algn="l"/>
            <a:r>
              <a:rPr lang="en-US" b="0" i="0" dirty="0">
                <a:solidFill>
                  <a:srgbClr val="000000"/>
                </a:solidFill>
                <a:effectLst/>
                <a:latin typeface="Helvetica Neue"/>
              </a:rPr>
              <a:t>In probability theory and statistics, </a:t>
            </a:r>
            <a:r>
              <a:rPr lang="en-US" b="1" i="0" dirty="0">
                <a:solidFill>
                  <a:srgbClr val="000000"/>
                </a:solidFill>
                <a:effectLst/>
                <a:latin typeface="Helvetica Neue"/>
              </a:rPr>
              <a:t>Bayes’s theorem</a:t>
            </a:r>
            <a:r>
              <a:rPr lang="en-US" dirty="0">
                <a:solidFill>
                  <a:srgbClr val="000000"/>
                </a:solidFill>
                <a:latin typeface="Helvetica Neue"/>
              </a:rPr>
              <a:t> </a:t>
            </a:r>
            <a:r>
              <a:rPr lang="en-US" b="0" i="0" dirty="0">
                <a:solidFill>
                  <a:srgbClr val="000000"/>
                </a:solidFill>
                <a:effectLst/>
                <a:latin typeface="Helvetica Neue"/>
              </a:rPr>
              <a:t>(alternatively </a:t>
            </a:r>
            <a:r>
              <a:rPr lang="en-US" b="0" i="1" dirty="0">
                <a:solidFill>
                  <a:srgbClr val="000000"/>
                </a:solidFill>
                <a:effectLst/>
                <a:latin typeface="Helvetica Neue"/>
              </a:rPr>
              <a:t>Bayes’s law</a:t>
            </a:r>
            <a:r>
              <a:rPr lang="en-US" b="0" i="0" dirty="0">
                <a:solidFill>
                  <a:srgbClr val="000000"/>
                </a:solidFill>
                <a:effectLst/>
                <a:latin typeface="Helvetica Neue"/>
              </a:rPr>
              <a:t> or </a:t>
            </a:r>
            <a:r>
              <a:rPr lang="en-US" b="0" i="1" dirty="0">
                <a:solidFill>
                  <a:srgbClr val="000000"/>
                </a:solidFill>
                <a:effectLst/>
                <a:latin typeface="Helvetica Neue"/>
              </a:rPr>
              <a:t>Bayes’s rule</a:t>
            </a:r>
            <a:r>
              <a:rPr lang="en-US" b="0" i="0" dirty="0">
                <a:solidFill>
                  <a:srgbClr val="000000"/>
                </a:solidFill>
                <a:effectLst/>
                <a:latin typeface="Helvetica Neue"/>
              </a:rPr>
              <a:t>) describes the probability of an event, based on prior knowledge of conditions that might be related to the event. Mathematically, it can be written as:</a:t>
            </a:r>
          </a:p>
          <a:p>
            <a:br>
              <a:rPr lang="en-US" dirty="0"/>
            </a:br>
            <a:endParaRPr lang="en-IN" dirty="0">
              <a:latin typeface="+mj-lt"/>
            </a:endParaRPr>
          </a:p>
        </p:txBody>
      </p:sp>
      <p:pic>
        <p:nvPicPr>
          <p:cNvPr id="5" name="Picture 4">
            <a:extLst>
              <a:ext uri="{FF2B5EF4-FFF2-40B4-BE49-F238E27FC236}">
                <a16:creationId xmlns:a16="http://schemas.microsoft.com/office/drawing/2014/main" id="{6AECEF4D-EC12-B33E-9919-D6EDD1E9DDAB}"/>
              </a:ext>
            </a:extLst>
          </p:cNvPr>
          <p:cNvPicPr>
            <a:picLocks noChangeAspect="1"/>
          </p:cNvPicPr>
          <p:nvPr/>
        </p:nvPicPr>
        <p:blipFill>
          <a:blip r:embed="rId2"/>
          <a:stretch>
            <a:fillRect/>
          </a:stretch>
        </p:blipFill>
        <p:spPr>
          <a:xfrm>
            <a:off x="4510739" y="3243685"/>
            <a:ext cx="3231481" cy="1386643"/>
          </a:xfrm>
          <a:prstGeom prst="rect">
            <a:avLst/>
          </a:prstGeom>
        </p:spPr>
      </p:pic>
      <p:sp>
        <p:nvSpPr>
          <p:cNvPr id="7" name="TextBox 6">
            <a:extLst>
              <a:ext uri="{FF2B5EF4-FFF2-40B4-BE49-F238E27FC236}">
                <a16:creationId xmlns:a16="http://schemas.microsoft.com/office/drawing/2014/main" id="{977CC921-E5F9-8C34-D64D-E8A162358965}"/>
              </a:ext>
            </a:extLst>
          </p:cNvPr>
          <p:cNvSpPr txBox="1"/>
          <p:nvPr/>
        </p:nvSpPr>
        <p:spPr>
          <a:xfrm>
            <a:off x="1073124" y="4815749"/>
            <a:ext cx="10720910" cy="1477328"/>
          </a:xfrm>
          <a:prstGeom prst="rect">
            <a:avLst/>
          </a:prstGeom>
          <a:noFill/>
        </p:spPr>
        <p:txBody>
          <a:bodyPr wrap="square">
            <a:spAutoFit/>
          </a:bodyPr>
          <a:lstStyle/>
          <a:p>
            <a:pPr algn="l"/>
            <a:r>
              <a:rPr lang="en-US" b="0" i="0" dirty="0">
                <a:solidFill>
                  <a:srgbClr val="000000"/>
                </a:solidFill>
                <a:effectLst/>
                <a:latin typeface="Helvetica Neue"/>
              </a:rPr>
              <a:t>Where A and B are events and P(B)≠0</a:t>
            </a:r>
          </a:p>
          <a:p>
            <a:pPr marL="285750" indent="-285750" algn="l">
              <a:buFont typeface="Arial" panose="020B0604020202020204" pitchFamily="34" charset="0"/>
              <a:buChar char="•"/>
            </a:pPr>
            <a:r>
              <a:rPr lang="en-US" b="0" i="0" dirty="0">
                <a:solidFill>
                  <a:srgbClr val="000000"/>
                </a:solidFill>
                <a:effectLst/>
                <a:latin typeface="Helvetica Neue"/>
              </a:rPr>
              <a:t>P(A|B) is a conditional probability: the likelihood of event A occurring given that B is true.</a:t>
            </a:r>
          </a:p>
          <a:p>
            <a:pPr marL="285750" indent="-285750" algn="l">
              <a:buFont typeface="Arial" panose="020B0604020202020204" pitchFamily="34" charset="0"/>
              <a:buChar char="•"/>
            </a:pPr>
            <a:r>
              <a:rPr lang="en-US" b="0" i="0" dirty="0">
                <a:solidFill>
                  <a:srgbClr val="000000"/>
                </a:solidFill>
                <a:effectLst/>
                <a:latin typeface="Helvetica Neue"/>
              </a:rPr>
              <a:t>P(B|A) is also a conditional probability: the likelihood of event B occurring given that A is true.</a:t>
            </a:r>
          </a:p>
          <a:p>
            <a:pPr marL="285750" indent="-285750" algn="l">
              <a:buFont typeface="Arial" panose="020B0604020202020204" pitchFamily="34" charset="0"/>
              <a:buChar char="•"/>
            </a:pPr>
            <a:r>
              <a:rPr lang="en-US" b="0" i="0" dirty="0">
                <a:solidFill>
                  <a:srgbClr val="000000"/>
                </a:solidFill>
                <a:effectLst/>
                <a:latin typeface="Helvetica Neue"/>
              </a:rPr>
              <a:t>P(A) and P(B) are the probabilities of observing A and B respectively; they are known as the marginal probability.</a:t>
            </a:r>
          </a:p>
        </p:txBody>
      </p:sp>
    </p:spTree>
    <p:extLst>
      <p:ext uri="{BB962C8B-B14F-4D97-AF65-F5344CB8AC3E}">
        <p14:creationId xmlns:p14="http://schemas.microsoft.com/office/powerpoint/2010/main" val="407263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A39CB1-5586-B577-4E61-FD5F87659A8B}"/>
              </a:ext>
            </a:extLst>
          </p:cNvPr>
          <p:cNvSpPr txBox="1"/>
          <p:nvPr/>
        </p:nvSpPr>
        <p:spPr>
          <a:xfrm>
            <a:off x="381718" y="178619"/>
            <a:ext cx="11462350" cy="5724644"/>
          </a:xfrm>
          <a:prstGeom prst="rect">
            <a:avLst/>
          </a:prstGeom>
          <a:noFill/>
        </p:spPr>
        <p:txBody>
          <a:bodyPr wrap="square">
            <a:spAutoFit/>
          </a:bodyPr>
          <a:lstStyle/>
          <a:p>
            <a:pPr algn="l"/>
            <a:r>
              <a:rPr lang="en-US" b="0" i="0" dirty="0">
                <a:solidFill>
                  <a:srgbClr val="000000"/>
                </a:solidFill>
                <a:effectLst/>
                <a:latin typeface="+mj-lt"/>
              </a:rPr>
              <a:t>When dealing with continuous data, a typical assumption is that the continuous values associated with each class are distributed according to a Gaussian distribution.</a:t>
            </a:r>
            <a:endParaRPr lang="en-US" b="1" dirty="0">
              <a:solidFill>
                <a:srgbClr val="000000"/>
              </a:solidFill>
              <a:effectLst/>
              <a:latin typeface="+mj-lt"/>
            </a:endParaRPr>
          </a:p>
          <a:p>
            <a:pPr algn="l"/>
            <a:endParaRPr lang="en-US" b="1" dirty="0">
              <a:solidFill>
                <a:srgbClr val="000000"/>
              </a:solidFill>
              <a:latin typeface="+mj-lt"/>
            </a:endParaRPr>
          </a:p>
          <a:p>
            <a:pPr algn="l"/>
            <a:endParaRPr lang="en-US" b="1" dirty="0">
              <a:solidFill>
                <a:srgbClr val="000000"/>
              </a:solidFill>
              <a:effectLst/>
              <a:latin typeface="+mj-lt"/>
            </a:endParaRPr>
          </a:p>
          <a:p>
            <a:pPr algn="l"/>
            <a:endParaRPr lang="en-US" sz="2000" b="1" dirty="0">
              <a:solidFill>
                <a:srgbClr val="000000"/>
              </a:solidFill>
              <a:effectLst/>
              <a:latin typeface="+mj-lt"/>
            </a:endParaRPr>
          </a:p>
          <a:p>
            <a:pPr algn="l"/>
            <a:r>
              <a:rPr lang="en-US" sz="2000" b="1" dirty="0">
                <a:solidFill>
                  <a:srgbClr val="000000"/>
                </a:solidFill>
                <a:effectLst/>
                <a:latin typeface="+mj-lt"/>
              </a:rPr>
              <a:t>Why it is called Naïve Bayes?</a:t>
            </a:r>
          </a:p>
          <a:p>
            <a:pPr algn="l"/>
            <a:endParaRPr lang="en-US" b="1" dirty="0">
              <a:solidFill>
                <a:srgbClr val="000000"/>
              </a:solidFill>
              <a:effectLst/>
              <a:latin typeface="+mj-lt"/>
            </a:endParaRPr>
          </a:p>
          <a:p>
            <a:pPr algn="l"/>
            <a:r>
              <a:rPr lang="en-US" b="0" i="0" dirty="0">
                <a:solidFill>
                  <a:srgbClr val="000000"/>
                </a:solidFill>
                <a:effectLst/>
                <a:latin typeface="+mj-lt"/>
              </a:rPr>
              <a:t>The entire algorithm is based on Bayes’s theorem to calculate probability. So, it also carries forward the assumptions for the Bayes’s theorem. But those assumptions(that the features are independent) might not always be true when implemented over a real-world dataset. So, those assumptions are considered </a:t>
            </a:r>
            <a:r>
              <a:rPr lang="en-US" b="0" i="1" dirty="0">
                <a:solidFill>
                  <a:srgbClr val="000000"/>
                </a:solidFill>
                <a:effectLst/>
                <a:latin typeface="+mj-lt"/>
              </a:rPr>
              <a:t>Naïve</a:t>
            </a:r>
            <a:r>
              <a:rPr lang="en-US" b="0" i="0" dirty="0">
                <a:solidFill>
                  <a:srgbClr val="000000"/>
                </a:solidFill>
                <a:effectLst/>
                <a:latin typeface="+mj-lt"/>
              </a:rPr>
              <a:t> and hence the name.</a:t>
            </a:r>
          </a:p>
          <a:p>
            <a:pPr algn="l"/>
            <a:endParaRPr lang="en-US" b="0" i="0" dirty="0">
              <a:solidFill>
                <a:srgbClr val="000000"/>
              </a:solidFill>
              <a:effectLst/>
              <a:latin typeface="+mj-lt"/>
            </a:endParaRPr>
          </a:p>
          <a:p>
            <a:pPr algn="l"/>
            <a:endParaRPr lang="en-US" dirty="0">
              <a:solidFill>
                <a:srgbClr val="000000"/>
              </a:solidFill>
              <a:latin typeface="+mj-lt"/>
            </a:endParaRPr>
          </a:p>
          <a:p>
            <a:r>
              <a:rPr lang="en-US" sz="2000" b="1" i="0" dirty="0">
                <a:effectLst/>
                <a:latin typeface="+mj-lt"/>
              </a:rPr>
              <a:t>Why to use naïve bayes for spam filtering?</a:t>
            </a:r>
          </a:p>
          <a:p>
            <a:endParaRPr lang="en-US" b="1" dirty="0">
              <a:latin typeface="+mj-lt"/>
            </a:endParaRPr>
          </a:p>
          <a:p>
            <a:r>
              <a:rPr lang="en-US" b="0" i="0" dirty="0">
                <a:solidFill>
                  <a:srgbClr val="091E42"/>
                </a:solidFill>
                <a:effectLst/>
                <a:latin typeface="+mj-lt"/>
              </a:rPr>
              <a:t>Naive Bayes assumes independence between features. In text classification, such as spam detection. Only the presence of certain words such as name, place, or any defining words matters, rather than the words such as spam. It doesn’t matter if they occur before or after these informative words and hence will not be considered. Therefore, Naive Bayes often performs well in solving these problems.</a:t>
            </a:r>
            <a:endParaRPr lang="en-US" b="1" i="0" dirty="0">
              <a:effectLst/>
              <a:latin typeface="+mj-lt"/>
            </a:endParaRP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403561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9609F5-932A-5C24-D454-D7006F5E7B7B}"/>
              </a:ext>
            </a:extLst>
          </p:cNvPr>
          <p:cNvSpPr>
            <a:spLocks noGrp="1"/>
          </p:cNvSpPr>
          <p:nvPr>
            <p:ph type="title"/>
          </p:nvPr>
        </p:nvSpPr>
        <p:spPr>
          <a:xfrm>
            <a:off x="301924" y="4822166"/>
            <a:ext cx="11714671" cy="1820174"/>
          </a:xfrm>
        </p:spPr>
        <p:txBody>
          <a:bodyPr/>
          <a:lstStyle/>
          <a:p>
            <a:r>
              <a:rPr lang="en-IN" dirty="0"/>
              <a:t>Deployed Final Spam Mail Detector Web Application on Streamlit API</a:t>
            </a:r>
          </a:p>
        </p:txBody>
      </p:sp>
      <p:pic>
        <p:nvPicPr>
          <p:cNvPr id="14" name="Picture Placeholder 13">
            <a:extLst>
              <a:ext uri="{FF2B5EF4-FFF2-40B4-BE49-F238E27FC236}">
                <a16:creationId xmlns:a16="http://schemas.microsoft.com/office/drawing/2014/main" id="{1E59CD5E-DF89-EF53-E448-FAD1A413276E}"/>
              </a:ext>
            </a:extLst>
          </p:cNvPr>
          <p:cNvPicPr>
            <a:picLocks noGrp="1" noChangeAspect="1"/>
          </p:cNvPicPr>
          <p:nvPr>
            <p:ph type="pic" idx="1"/>
          </p:nvPr>
        </p:nvPicPr>
        <p:blipFill>
          <a:blip r:embed="rId2"/>
          <a:srcRect t="5385" b="5385"/>
          <a:stretch>
            <a:fillRect/>
          </a:stretch>
        </p:blipFill>
        <p:spPr>
          <a:xfrm>
            <a:off x="15" y="0"/>
            <a:ext cx="12191985" cy="4578350"/>
          </a:xfrm>
        </p:spPr>
      </p:pic>
    </p:spTree>
    <p:extLst>
      <p:ext uri="{BB962C8B-B14F-4D97-AF65-F5344CB8AC3E}">
        <p14:creationId xmlns:p14="http://schemas.microsoft.com/office/powerpoint/2010/main" val="317489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Topics to be covered day by day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54652862"/>
              </p:ext>
            </p:extLst>
          </p:nvPr>
        </p:nvGraphicFramePr>
        <p:xfrm>
          <a:off x="1096963" y="2216879"/>
          <a:ext cx="10058400" cy="3713944"/>
        </p:xfrm>
        <a:graphic>
          <a:graphicData uri="http://schemas.openxmlformats.org/drawingml/2006/table">
            <a:tbl>
              <a:tblPr firstRow="1" bandRow="1">
                <a:noFill/>
                <a:tableStyleId>{3B4B98B0-60AC-42C2-AFA5-B58CD77FA1E5}</a:tableStyleId>
              </a:tblPr>
              <a:tblGrid>
                <a:gridCol w="3352800">
                  <a:extLst>
                    <a:ext uri="{9D8B030D-6E8A-4147-A177-3AD203B41FA5}">
                      <a16:colId xmlns:a16="http://schemas.microsoft.com/office/drawing/2014/main" val="2981917977"/>
                    </a:ext>
                  </a:extLst>
                </a:gridCol>
                <a:gridCol w="3352800">
                  <a:extLst>
                    <a:ext uri="{9D8B030D-6E8A-4147-A177-3AD203B41FA5}">
                      <a16:colId xmlns:a16="http://schemas.microsoft.com/office/drawing/2014/main" val="945233394"/>
                    </a:ext>
                  </a:extLst>
                </a:gridCol>
                <a:gridCol w="3352800">
                  <a:extLst>
                    <a:ext uri="{9D8B030D-6E8A-4147-A177-3AD203B41FA5}">
                      <a16:colId xmlns:a16="http://schemas.microsoft.com/office/drawing/2014/main" val="2572263168"/>
                    </a:ext>
                  </a:extLst>
                </a:gridCol>
              </a:tblGrid>
              <a:tr h="613018">
                <a:tc>
                  <a:txBody>
                    <a:bodyPr/>
                    <a:lstStyle/>
                    <a:p>
                      <a:r>
                        <a:rPr lang="en-US" sz="2400" b="0" cap="all" spc="150" dirty="0">
                          <a:solidFill>
                            <a:schemeClr val="lt1"/>
                          </a:solidFill>
                        </a:rPr>
                        <a:t>Day 01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Day 02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Day 03</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600" cap="none" spc="0" dirty="0">
                          <a:solidFill>
                            <a:schemeClr val="tx1"/>
                          </a:solidFill>
                        </a:rPr>
                        <a:t>Introduction to Natural Language Processing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Stemming and Lemmatization</a:t>
                      </a:r>
                    </a:p>
                    <a:p>
                      <a:endParaRPr lang="en-US" sz="16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600" cap="none" spc="0" dirty="0">
                          <a:solidFill>
                            <a:schemeClr val="tx1"/>
                          </a:solidFill>
                        </a:rPr>
                        <a:t>Analyzing Text Data with Word Cloud</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Understanding Regular Expressions</a:t>
                      </a:r>
                    </a:p>
                    <a:p>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Converting Word to Vectors with Bag of Words and TF-IDF</a:t>
                      </a:r>
                    </a:p>
                    <a:p>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Building an End to End Spam Mail Detection Model</a:t>
                      </a:r>
                    </a:p>
                    <a:p>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Removing Noise from Text Data and Tokenization</a:t>
                      </a:r>
                    </a:p>
                    <a:p>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rPr>
                        <a:t>Understanding Naïve Bayes Classifier</a:t>
                      </a:r>
                    </a:p>
                    <a:p>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6F9A-9982-1FB8-6D0A-B6E048DF35CD}"/>
              </a:ext>
            </a:extLst>
          </p:cNvPr>
          <p:cNvSpPr>
            <a:spLocks noGrp="1"/>
          </p:cNvSpPr>
          <p:nvPr>
            <p:ph type="title"/>
          </p:nvPr>
        </p:nvSpPr>
        <p:spPr/>
        <p:txBody>
          <a:bodyPr/>
          <a:lstStyle/>
          <a:p>
            <a:r>
              <a:rPr lang="en-IN" dirty="0"/>
              <a:t>Natural Language Processing</a:t>
            </a:r>
          </a:p>
        </p:txBody>
      </p:sp>
      <p:pic>
        <p:nvPicPr>
          <p:cNvPr id="6" name="Content Placeholder 5">
            <a:extLst>
              <a:ext uri="{FF2B5EF4-FFF2-40B4-BE49-F238E27FC236}">
                <a16:creationId xmlns:a16="http://schemas.microsoft.com/office/drawing/2014/main" id="{C8868C37-0085-CD06-02D2-ECCAE4470063}"/>
              </a:ext>
            </a:extLst>
          </p:cNvPr>
          <p:cNvPicPr>
            <a:picLocks noGrp="1" noChangeAspect="1"/>
          </p:cNvPicPr>
          <p:nvPr>
            <p:ph sz="half" idx="1"/>
          </p:nvPr>
        </p:nvPicPr>
        <p:blipFill>
          <a:blip r:embed="rId2"/>
          <a:stretch>
            <a:fillRect/>
          </a:stretch>
        </p:blipFill>
        <p:spPr>
          <a:xfrm>
            <a:off x="5115464" y="2139351"/>
            <a:ext cx="6990395" cy="4099504"/>
          </a:xfrm>
        </p:spPr>
      </p:pic>
      <p:sp>
        <p:nvSpPr>
          <p:cNvPr id="4" name="Content Placeholder 3">
            <a:extLst>
              <a:ext uri="{FF2B5EF4-FFF2-40B4-BE49-F238E27FC236}">
                <a16:creationId xmlns:a16="http://schemas.microsoft.com/office/drawing/2014/main" id="{494106BE-6949-A03A-4A6E-16760CE3C42E}"/>
              </a:ext>
            </a:extLst>
          </p:cNvPr>
          <p:cNvSpPr>
            <a:spLocks noGrp="1"/>
          </p:cNvSpPr>
          <p:nvPr>
            <p:ph sz="half" idx="2"/>
          </p:nvPr>
        </p:nvSpPr>
        <p:spPr>
          <a:xfrm>
            <a:off x="539564" y="2077768"/>
            <a:ext cx="5619696" cy="4064240"/>
          </a:xfrm>
        </p:spPr>
        <p:txBody>
          <a:bodyPr>
            <a:noAutofit/>
          </a:bodyPr>
          <a:lstStyle/>
          <a:p>
            <a:r>
              <a:rPr lang="en-US" sz="2400" b="0" i="0" dirty="0">
                <a:solidFill>
                  <a:srgbClr val="000000"/>
                </a:solidFill>
                <a:effectLst/>
                <a:latin typeface="Georgia" panose="02040502050405020303" pitchFamily="18" charset="0"/>
              </a:rPr>
              <a:t>Natural language processing is a subset of Artificial intelligence that helps computers to understand, interpret, and utilize the human languages. NLP allows computers to communicate with peoples using human languages. NLP also provides computers with the ability to read text, hear speech, and try to interpret it.</a:t>
            </a:r>
            <a:endParaRPr lang="en-IN" sz="2400" dirty="0">
              <a:latin typeface="Georgia" panose="02040502050405020303" pitchFamily="18" charset="0"/>
            </a:endParaRPr>
          </a:p>
        </p:txBody>
      </p:sp>
    </p:spTree>
    <p:extLst>
      <p:ext uri="{BB962C8B-B14F-4D97-AF65-F5344CB8AC3E}">
        <p14:creationId xmlns:p14="http://schemas.microsoft.com/office/powerpoint/2010/main" val="400343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2113-438A-6AEF-2453-8966A5CFFE5E}"/>
              </a:ext>
            </a:extLst>
          </p:cNvPr>
          <p:cNvSpPr>
            <a:spLocks noGrp="1"/>
          </p:cNvSpPr>
          <p:nvPr>
            <p:ph type="title"/>
          </p:nvPr>
        </p:nvSpPr>
        <p:spPr/>
        <p:txBody>
          <a:bodyPr/>
          <a:lstStyle/>
          <a:p>
            <a:r>
              <a:rPr lang="en-IN" dirty="0"/>
              <a:t>NLP: Real World Applications</a:t>
            </a:r>
          </a:p>
        </p:txBody>
      </p:sp>
      <p:sp>
        <p:nvSpPr>
          <p:cNvPr id="3" name="Content Placeholder 2">
            <a:extLst>
              <a:ext uri="{FF2B5EF4-FFF2-40B4-BE49-F238E27FC236}">
                <a16:creationId xmlns:a16="http://schemas.microsoft.com/office/drawing/2014/main" id="{95F4A0B9-8724-653D-B596-003A6FBD930D}"/>
              </a:ext>
            </a:extLst>
          </p:cNvPr>
          <p:cNvSpPr>
            <a:spLocks noGrp="1"/>
          </p:cNvSpPr>
          <p:nvPr>
            <p:ph idx="1"/>
          </p:nvPr>
        </p:nvSpPr>
        <p:spPr>
          <a:xfrm>
            <a:off x="983411" y="2108201"/>
            <a:ext cx="10817525" cy="4223588"/>
          </a:xfrm>
        </p:spPr>
        <p:txBody>
          <a:bodyPr>
            <a:normAutofit lnSpcReduction="10000"/>
          </a:bodyPr>
          <a:lstStyle/>
          <a:p>
            <a:pPr algn="l"/>
            <a:r>
              <a:rPr lang="en-US" sz="1800" b="0" i="0" dirty="0">
                <a:solidFill>
                  <a:srgbClr val="000000"/>
                </a:solidFill>
                <a:effectLst/>
                <a:latin typeface="Georgia" panose="02040502050405020303" pitchFamily="18" charset="0"/>
              </a:rPr>
              <a:t>NLP breaks down language into shorter, more basic pieces, called tokens(period, words, etc.), and attempts to understand the relationships of tokens. This approach often uses higher-level NLP features, such as:</a:t>
            </a:r>
          </a:p>
          <a:p>
            <a:pPr algn="l">
              <a:buFont typeface="Wingdings" panose="05000000000000000000" pitchFamily="2" charset="2"/>
              <a:buChar char="Ø"/>
            </a:pPr>
            <a:r>
              <a:rPr lang="en-US" sz="1800" b="1" i="0" dirty="0">
                <a:solidFill>
                  <a:srgbClr val="000000"/>
                </a:solidFill>
                <a:effectLst/>
                <a:latin typeface="Georgia" panose="02040502050405020303" pitchFamily="18" charset="0"/>
              </a:rPr>
              <a:t>Sentiment analysis:</a:t>
            </a:r>
            <a:r>
              <a:rPr lang="en-US" sz="1800" b="0" i="0" dirty="0">
                <a:solidFill>
                  <a:srgbClr val="000000"/>
                </a:solidFill>
                <a:effectLst/>
                <a:latin typeface="Georgia" panose="02040502050405020303" pitchFamily="18" charset="0"/>
              </a:rPr>
              <a:t> It identifies the general mood, or subjective opinions, which is stored in large amount of texts, It is more useful for opinion mining.</a:t>
            </a:r>
          </a:p>
          <a:p>
            <a:pPr algn="l">
              <a:buFont typeface="Wingdings" panose="05000000000000000000" pitchFamily="2" charset="2"/>
              <a:buChar char="Ø"/>
            </a:pPr>
            <a:r>
              <a:rPr lang="en-US" sz="1800" b="1" dirty="0">
                <a:solidFill>
                  <a:srgbClr val="000000"/>
                </a:solidFill>
                <a:latin typeface="Georgia" panose="02040502050405020303" pitchFamily="18" charset="0"/>
              </a:rPr>
              <a:t>Search Autocomplete</a:t>
            </a:r>
            <a:r>
              <a:rPr lang="en-US" sz="1800" b="1" i="0" dirty="0">
                <a:solidFill>
                  <a:srgbClr val="000000"/>
                </a:solidFill>
                <a:effectLst/>
                <a:latin typeface="Georgia" panose="02040502050405020303" pitchFamily="18" charset="0"/>
              </a:rPr>
              <a:t>:</a:t>
            </a:r>
            <a:r>
              <a:rPr lang="en-US" sz="1800" b="0" i="0" dirty="0">
                <a:solidFill>
                  <a:srgbClr val="000000"/>
                </a:solidFill>
                <a:effectLst/>
                <a:latin typeface="Georgia" panose="02040502050405020303" pitchFamily="18" charset="0"/>
              </a:rPr>
              <a:t> help to locate the correct information and answer their questions </a:t>
            </a:r>
            <a:r>
              <a:rPr lang="en-US" sz="1800" b="0" i="0" dirty="0" err="1">
                <a:solidFill>
                  <a:srgbClr val="000000"/>
                </a:solidFill>
                <a:effectLst/>
                <a:latin typeface="Georgia" panose="02040502050405020303" pitchFamily="18" charset="0"/>
              </a:rPr>
              <a:t>fastly</a:t>
            </a:r>
            <a:r>
              <a:rPr lang="en-US" sz="1800" b="0" i="0" dirty="0">
                <a:solidFill>
                  <a:srgbClr val="000000"/>
                </a:solidFill>
                <a:effectLst/>
                <a:latin typeface="Georgia" panose="02040502050405020303" pitchFamily="18" charset="0"/>
              </a:rPr>
              <a:t>.</a:t>
            </a:r>
          </a:p>
          <a:p>
            <a:pPr algn="l">
              <a:buFont typeface="Wingdings" panose="05000000000000000000" pitchFamily="2" charset="2"/>
              <a:buChar char="Ø"/>
            </a:pPr>
            <a:r>
              <a:rPr lang="en-US" sz="1800" b="1" i="0" dirty="0">
                <a:solidFill>
                  <a:srgbClr val="000000"/>
                </a:solidFill>
                <a:effectLst/>
                <a:latin typeface="Georgia" panose="02040502050405020303" pitchFamily="18" charset="0"/>
              </a:rPr>
              <a:t>Text-to-Speech and Speech-to-text:</a:t>
            </a:r>
            <a:r>
              <a:rPr lang="en-US" sz="1800" b="0" i="0" dirty="0">
                <a:solidFill>
                  <a:srgbClr val="000000"/>
                </a:solidFill>
                <a:effectLst/>
                <a:latin typeface="Georgia" panose="02040502050405020303" pitchFamily="18" charset="0"/>
              </a:rPr>
              <a:t> It transforms the voice into text and vice a versa.</a:t>
            </a:r>
          </a:p>
          <a:p>
            <a:pPr algn="l">
              <a:buFont typeface="Wingdings" panose="05000000000000000000" pitchFamily="2" charset="2"/>
              <a:buChar char="Ø"/>
            </a:pPr>
            <a:r>
              <a:rPr lang="en-US" sz="1800" b="1" i="0" dirty="0">
                <a:solidFill>
                  <a:srgbClr val="000000"/>
                </a:solidFill>
                <a:effectLst/>
                <a:latin typeface="Georgia" panose="02040502050405020303" pitchFamily="18" charset="0"/>
              </a:rPr>
              <a:t>Chatbot:</a:t>
            </a:r>
            <a:r>
              <a:rPr lang="en-US" sz="1800" b="0" i="0" dirty="0">
                <a:solidFill>
                  <a:srgbClr val="000000"/>
                </a:solidFill>
                <a:effectLst/>
                <a:latin typeface="Georgia" panose="02040502050405020303" pitchFamily="18" charset="0"/>
              </a:rPr>
              <a:t> </a:t>
            </a:r>
            <a:r>
              <a:rPr lang="en-US" sz="1800" dirty="0">
                <a:solidFill>
                  <a:srgbClr val="161513"/>
                </a:solidFill>
                <a:latin typeface="Georgia" panose="02040502050405020303" pitchFamily="18" charset="0"/>
              </a:rPr>
              <a:t>A</a:t>
            </a:r>
            <a:r>
              <a:rPr lang="en-US" sz="1800" b="0" i="0" dirty="0">
                <a:solidFill>
                  <a:srgbClr val="161513"/>
                </a:solidFill>
                <a:effectLst/>
                <a:latin typeface="Georgia" panose="02040502050405020303" pitchFamily="18" charset="0"/>
              </a:rPr>
              <a:t> computer program that simulates and processes human conversation (either written or spoken), allowing humans to interact with digital devices as if they were communicating with a real person.</a:t>
            </a:r>
            <a:r>
              <a:rPr lang="en-US" sz="1800" b="0" i="0" dirty="0">
                <a:solidFill>
                  <a:srgbClr val="000000"/>
                </a:solidFill>
                <a:effectLst/>
                <a:latin typeface="Georgia" panose="02040502050405020303" pitchFamily="18" charset="0"/>
              </a:rPr>
              <a:t>.</a:t>
            </a:r>
          </a:p>
          <a:p>
            <a:pPr algn="l">
              <a:buFont typeface="Wingdings" panose="05000000000000000000" pitchFamily="2" charset="2"/>
              <a:buChar char="Ø"/>
            </a:pPr>
            <a:r>
              <a:rPr lang="en-US" sz="1800" b="1" i="0" dirty="0">
                <a:solidFill>
                  <a:srgbClr val="000000"/>
                </a:solidFill>
                <a:effectLst/>
                <a:latin typeface="Georgia" panose="02040502050405020303" pitchFamily="18" charset="0"/>
              </a:rPr>
              <a:t>Machine Translation:</a:t>
            </a:r>
            <a:r>
              <a:rPr lang="en-US" sz="1800" b="0" i="0" dirty="0">
                <a:solidFill>
                  <a:srgbClr val="000000"/>
                </a:solidFill>
                <a:effectLst/>
                <a:latin typeface="Georgia" panose="02040502050405020303" pitchFamily="18" charset="0"/>
              </a:rPr>
              <a:t> Translates the text or speech of one language into another language.</a:t>
            </a:r>
          </a:p>
          <a:p>
            <a:endParaRPr lang="en-IN" dirty="0"/>
          </a:p>
        </p:txBody>
      </p:sp>
    </p:spTree>
    <p:extLst>
      <p:ext uri="{BB962C8B-B14F-4D97-AF65-F5344CB8AC3E}">
        <p14:creationId xmlns:p14="http://schemas.microsoft.com/office/powerpoint/2010/main" val="29251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F4A8-59CE-A80A-05F2-890490BEC5EB}"/>
              </a:ext>
            </a:extLst>
          </p:cNvPr>
          <p:cNvSpPr>
            <a:spLocks noGrp="1"/>
          </p:cNvSpPr>
          <p:nvPr>
            <p:ph type="title"/>
          </p:nvPr>
        </p:nvSpPr>
        <p:spPr/>
        <p:txBody>
          <a:bodyPr/>
          <a:lstStyle/>
          <a:p>
            <a:r>
              <a:rPr lang="en-IN" dirty="0"/>
              <a:t>Regular Expression</a:t>
            </a:r>
          </a:p>
        </p:txBody>
      </p:sp>
      <p:sp>
        <p:nvSpPr>
          <p:cNvPr id="3" name="Content Placeholder 2">
            <a:extLst>
              <a:ext uri="{FF2B5EF4-FFF2-40B4-BE49-F238E27FC236}">
                <a16:creationId xmlns:a16="http://schemas.microsoft.com/office/drawing/2014/main" id="{4573A99E-2AFF-CF8D-6E4E-0DD3F4FA17B9}"/>
              </a:ext>
            </a:extLst>
          </p:cNvPr>
          <p:cNvSpPr>
            <a:spLocks noGrp="1"/>
          </p:cNvSpPr>
          <p:nvPr>
            <p:ph idx="1"/>
          </p:nvPr>
        </p:nvSpPr>
        <p:spPr>
          <a:xfrm>
            <a:off x="1097280" y="2108201"/>
            <a:ext cx="10332720" cy="3947542"/>
          </a:xfrm>
        </p:spPr>
        <p:txBody>
          <a:bodyPr>
            <a:normAutofit fontScale="85000" lnSpcReduction="20000"/>
          </a:bodyPr>
          <a:lstStyle/>
          <a:p>
            <a:pPr algn="l"/>
            <a:r>
              <a:rPr lang="en-US" sz="2300" b="0" i="0" dirty="0">
                <a:solidFill>
                  <a:srgbClr val="000000"/>
                </a:solidFill>
                <a:effectLst/>
                <a:latin typeface="Georgia" panose="02040502050405020303" pitchFamily="18" charset="0"/>
              </a:rPr>
              <a:t>Regular expression is a set of characters, called as the pattern, which helps in finding substrings in a given string. The pattern is used to detect the substrings</a:t>
            </a:r>
          </a:p>
          <a:p>
            <a:pPr algn="l"/>
            <a:r>
              <a:rPr lang="en-US" sz="2300" b="0" i="0" dirty="0">
                <a:solidFill>
                  <a:srgbClr val="000000"/>
                </a:solidFill>
                <a:effectLst/>
                <a:latin typeface="Georgia" panose="02040502050405020303" pitchFamily="18" charset="0"/>
              </a:rPr>
              <a:t>For example, suppose you have a dataset of customer reviews about your restaurant. Say, you want to extract the emojis from the reviews because they are a good predictor </a:t>
            </a:r>
            <a:r>
              <a:rPr lang="en-US" sz="2300" b="0" i="0" dirty="0" err="1">
                <a:solidFill>
                  <a:srgbClr val="000000"/>
                </a:solidFill>
                <a:effectLst/>
                <a:latin typeface="Georgia" panose="02040502050405020303" pitchFamily="18" charset="0"/>
              </a:rPr>
              <a:t>os</a:t>
            </a:r>
            <a:r>
              <a:rPr lang="en-US" sz="2300" b="0" i="0" dirty="0">
                <a:solidFill>
                  <a:srgbClr val="000000"/>
                </a:solidFill>
                <a:effectLst/>
                <a:latin typeface="Georgia" panose="02040502050405020303" pitchFamily="18" charset="0"/>
              </a:rPr>
              <a:t> the sentiment of the review.</a:t>
            </a:r>
          </a:p>
          <a:p>
            <a:pPr algn="l"/>
            <a:r>
              <a:rPr lang="en-US" sz="2300" b="0" i="0" dirty="0">
                <a:solidFill>
                  <a:srgbClr val="000000"/>
                </a:solidFill>
                <a:effectLst/>
                <a:latin typeface="Georgia" panose="02040502050405020303" pitchFamily="18" charset="0"/>
              </a:rPr>
              <a:t>Take another example, the artificial assistants such as Siri, Google Now use information retrieval to give you better results. When you ask them for any query or ask them to search for something interesting on the screen, they look for common patterns such as emails, phone numbers, place names, date and time and so on. This is because then the assistant can automatically make a booking or ask you to call the restaurant to make a booking.</a:t>
            </a:r>
          </a:p>
          <a:p>
            <a:pPr algn="l"/>
            <a:r>
              <a:rPr lang="en-US" sz="2300" b="0" i="0" dirty="0">
                <a:solidFill>
                  <a:srgbClr val="000000"/>
                </a:solidFill>
                <a:effectLst/>
                <a:latin typeface="Georgia" panose="02040502050405020303" pitchFamily="18" charset="0"/>
              </a:rPr>
              <a:t>Regular expressions are very powerful tool in text processing. It will help you to clean and handle your text in a much better way.</a:t>
            </a:r>
          </a:p>
          <a:p>
            <a:endParaRPr lang="en-IN" dirty="0"/>
          </a:p>
        </p:txBody>
      </p:sp>
    </p:spTree>
    <p:extLst>
      <p:ext uri="{BB962C8B-B14F-4D97-AF65-F5344CB8AC3E}">
        <p14:creationId xmlns:p14="http://schemas.microsoft.com/office/powerpoint/2010/main" val="54176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6E0B-8523-FFFD-006C-0104F460D374}"/>
              </a:ext>
            </a:extLst>
          </p:cNvPr>
          <p:cNvSpPr>
            <a:spLocks noGrp="1"/>
          </p:cNvSpPr>
          <p:nvPr>
            <p:ph type="title"/>
          </p:nvPr>
        </p:nvSpPr>
        <p:spPr/>
        <p:txBody>
          <a:bodyPr/>
          <a:lstStyle/>
          <a:p>
            <a:r>
              <a:rPr lang="en-IN" dirty="0"/>
              <a:t>Use Cases of Regular Expression</a:t>
            </a:r>
          </a:p>
        </p:txBody>
      </p:sp>
      <p:sp>
        <p:nvSpPr>
          <p:cNvPr id="3" name="Content Placeholder 2">
            <a:extLst>
              <a:ext uri="{FF2B5EF4-FFF2-40B4-BE49-F238E27FC236}">
                <a16:creationId xmlns:a16="http://schemas.microsoft.com/office/drawing/2014/main" id="{B02FB67E-CECA-E9A5-791D-B66549951129}"/>
              </a:ext>
            </a:extLst>
          </p:cNvPr>
          <p:cNvSpPr>
            <a:spLocks noGrp="1"/>
          </p:cNvSpPr>
          <p:nvPr>
            <p:ph idx="1"/>
          </p:nvPr>
        </p:nvSpPr>
        <p:spPr>
          <a:xfrm>
            <a:off x="1097280" y="2108201"/>
            <a:ext cx="10574260" cy="4223588"/>
          </a:xfrm>
        </p:spPr>
        <p:txBody>
          <a:bodyPr>
            <a:normAutofit/>
          </a:bodyPr>
          <a:lstStyle/>
          <a:p>
            <a:pPr marL="457200" indent="-457200">
              <a:buFont typeface="+mj-lt"/>
              <a:buAutoNum type="arabicPeriod"/>
            </a:pPr>
            <a:r>
              <a:rPr lang="en-IN" sz="1600" b="1" i="0" dirty="0">
                <a:solidFill>
                  <a:srgbClr val="383838"/>
                </a:solidFill>
                <a:effectLst/>
                <a:latin typeface="Georgia" panose="02040502050405020303" pitchFamily="18" charset="0"/>
              </a:rPr>
              <a:t>Validating Email Addresses: </a:t>
            </a:r>
            <a:r>
              <a:rPr kumimoji="0" lang="en-US" altLang="en-US" sz="1600" b="0" i="0" u="none" strike="noStrike" cap="none" normalizeH="0" baseline="0" dirty="0">
                <a:ln>
                  <a:noFill/>
                </a:ln>
                <a:solidFill>
                  <a:srgbClr val="383838"/>
                </a:solidFill>
                <a:effectLst/>
                <a:latin typeface="Georgia" panose="02040502050405020303" pitchFamily="18" charset="0"/>
              </a:rPr>
              <a:t>Email validation is crucial to ensure that communication with users is possible. A simple RegEx for email validation could be </a:t>
            </a:r>
            <a:r>
              <a:rPr kumimoji="0" lang="en-US" altLang="en-US" sz="1600" b="0" i="0" u="none" strike="noStrike" cap="none" normalizeH="0" baseline="0" dirty="0">
                <a:ln>
                  <a:noFill/>
                </a:ln>
                <a:solidFill>
                  <a:schemeClr val="tx1"/>
                </a:solidFill>
                <a:effectLst/>
                <a:latin typeface="Georgia" panose="02040502050405020303" pitchFamily="18" charset="0"/>
              </a:rPr>
              <a:t>^[a-zA-Z0-9._%+-]+@[a-zA-Z0-9.-]+\.[a-z A-Z]{2,}$</a:t>
            </a:r>
            <a:r>
              <a:rPr kumimoji="0" lang="en-US" altLang="en-US" sz="1600" b="0" i="0" u="none" strike="noStrike" cap="none" normalizeH="0" baseline="0" dirty="0">
                <a:ln>
                  <a:noFill/>
                </a:ln>
                <a:solidFill>
                  <a:srgbClr val="383838"/>
                </a:solidFill>
                <a:effectLst/>
                <a:latin typeface="Georgia" panose="02040502050405020303" pitchFamily="18" charset="0"/>
              </a:rPr>
              <a:t>.</a:t>
            </a:r>
            <a:r>
              <a:rPr kumimoji="0" lang="en-US" altLang="en-US" sz="1600" b="0" i="0" u="none" strike="noStrike" cap="none" normalizeH="0" baseline="0" dirty="0">
                <a:ln>
                  <a:noFill/>
                </a:ln>
                <a:solidFill>
                  <a:schemeClr val="tx1"/>
                </a:solidFill>
                <a:effectLst/>
                <a:latin typeface="Georgia" panose="02040502050405020303" pitchFamily="18" charset="0"/>
              </a:rPr>
              <a:t> </a:t>
            </a:r>
            <a:r>
              <a:rPr kumimoji="0" lang="en-US" altLang="en-US" sz="1600" b="0" i="0" u="none" strike="noStrike" cap="none" normalizeH="0" baseline="0" dirty="0">
                <a:ln>
                  <a:noFill/>
                </a:ln>
                <a:solidFill>
                  <a:srgbClr val="383838"/>
                </a:solidFill>
                <a:effectLst/>
                <a:latin typeface="Georgia" panose="02040502050405020303" pitchFamily="18" charset="0"/>
              </a:rPr>
              <a:t>This checks if the email has the general format of </a:t>
            </a:r>
            <a:r>
              <a:rPr kumimoji="0" lang="en-US" altLang="en-US" sz="1600" b="0" i="0" u="none" strike="noStrike" cap="none" normalizeH="0" baseline="0" dirty="0">
                <a:ln>
                  <a:noFill/>
                </a:ln>
                <a:solidFill>
                  <a:schemeClr val="tx1"/>
                </a:solidFill>
                <a:effectLst/>
                <a:latin typeface="Georgia" panose="02040502050405020303" pitchFamily="18" charset="0"/>
              </a:rPr>
              <a:t>text@text.text</a:t>
            </a:r>
            <a:r>
              <a:rPr kumimoji="0" lang="en-US" altLang="en-US" sz="1600" b="0" i="0" u="none" strike="noStrike" cap="none" normalizeH="0" baseline="0" dirty="0">
                <a:ln>
                  <a:noFill/>
                </a:ln>
                <a:solidFill>
                  <a:srgbClr val="383838"/>
                </a:solidFill>
                <a:effectLst/>
                <a:latin typeface="Georgia" panose="02040502050405020303" pitchFamily="18" charset="0"/>
              </a:rPr>
              <a:t>.</a:t>
            </a:r>
            <a:r>
              <a:rPr kumimoji="0" lang="en-US" altLang="en-US" sz="1600" b="0" i="0" u="none" strike="noStrike" cap="none" normalizeH="0" baseline="0" dirty="0">
                <a:ln>
                  <a:noFill/>
                </a:ln>
                <a:solidFill>
                  <a:schemeClr val="tx1"/>
                </a:solidFill>
                <a:effectLst/>
                <a:latin typeface="Georgia" panose="02040502050405020303" pitchFamily="18" charset="0"/>
              </a:rPr>
              <a:t> </a:t>
            </a:r>
          </a:p>
          <a:p>
            <a:pPr marL="457200" indent="-457200">
              <a:buFont typeface="+mj-lt"/>
              <a:buAutoNum type="arabicPeriod"/>
            </a:pPr>
            <a:r>
              <a:rPr lang="en-US" altLang="en-US" sz="1600" b="1" dirty="0">
                <a:solidFill>
                  <a:schemeClr val="tx1"/>
                </a:solidFill>
                <a:latin typeface="Georgia" panose="02040502050405020303" pitchFamily="18" charset="0"/>
              </a:rPr>
              <a:t>Cleaning Text Data: </a:t>
            </a:r>
            <a:r>
              <a:rPr kumimoji="0" lang="en-US" altLang="en-US" sz="1600" b="0" i="0" u="none" strike="noStrike" cap="none" normalizeH="0" baseline="0" dirty="0">
                <a:ln>
                  <a:noFill/>
                </a:ln>
                <a:solidFill>
                  <a:srgbClr val="383838"/>
                </a:solidFill>
                <a:effectLst/>
                <a:latin typeface="Georgia" panose="02040502050405020303" pitchFamily="18" charset="0"/>
              </a:rPr>
              <a:t>Cleaning text data is a common task in Natural Language Processing (NLP). RegEx can be used to remove unwanted characters, such as punctuation. A simple RegEx for this could be </a:t>
            </a:r>
            <a:r>
              <a:rPr kumimoji="0" lang="en-US" altLang="en-US" sz="1600" b="0" i="0" u="none" strike="noStrike" cap="none" normalizeH="0" baseline="0" dirty="0">
                <a:ln>
                  <a:noFill/>
                </a:ln>
                <a:solidFill>
                  <a:schemeClr val="tx1"/>
                </a:solidFill>
                <a:effectLst/>
                <a:latin typeface="Georgia" panose="02040502050405020303" pitchFamily="18" charset="0"/>
              </a:rPr>
              <a:t>[^a-z </a:t>
            </a:r>
            <a:r>
              <a:rPr kumimoji="0" lang="en-US" altLang="en-US" sz="1600" b="0" i="0" u="none" strike="noStrike" cap="none" normalizeH="0" baseline="0" dirty="0" err="1">
                <a:ln>
                  <a:noFill/>
                </a:ln>
                <a:solidFill>
                  <a:schemeClr val="tx1"/>
                </a:solidFill>
                <a:effectLst/>
                <a:latin typeface="Georgia" panose="02040502050405020303" pitchFamily="18" charset="0"/>
              </a:rPr>
              <a:t>A-Z</a:t>
            </a:r>
            <a:r>
              <a:rPr kumimoji="0" lang="en-US" altLang="en-US" sz="1600" b="0" i="0" u="none" strike="noStrike" cap="none" normalizeH="0" baseline="0" dirty="0">
                <a:ln>
                  <a:noFill/>
                </a:ln>
                <a:solidFill>
                  <a:schemeClr val="tx1"/>
                </a:solidFill>
                <a:effectLst/>
                <a:latin typeface="Georgia" panose="02040502050405020303" pitchFamily="18" charset="0"/>
              </a:rPr>
              <a:t> ]</a:t>
            </a:r>
            <a:r>
              <a:rPr kumimoji="0" lang="en-US" altLang="en-US" sz="1600" b="0" i="0" u="none" strike="noStrike" cap="none" normalizeH="0" baseline="0" dirty="0">
                <a:ln>
                  <a:noFill/>
                </a:ln>
                <a:solidFill>
                  <a:srgbClr val="383838"/>
                </a:solidFill>
                <a:effectLst/>
                <a:latin typeface="Georgia" panose="02040502050405020303" pitchFamily="18" charset="0"/>
              </a:rPr>
              <a:t> which matches anything that is not a letter or a space.</a:t>
            </a:r>
            <a:r>
              <a:rPr kumimoji="0" lang="en-US" altLang="en-US" sz="1600" b="0" i="0" u="none" strike="noStrike" cap="none" normalizeH="0" baseline="0" dirty="0">
                <a:ln>
                  <a:noFill/>
                </a:ln>
                <a:solidFill>
                  <a:schemeClr val="tx1"/>
                </a:solidFill>
                <a:effectLst/>
                <a:latin typeface="Georgia" panose="02040502050405020303" pitchFamily="18" charset="0"/>
              </a:rPr>
              <a:t> </a:t>
            </a:r>
          </a:p>
          <a:p>
            <a:pPr marL="457200" indent="-457200">
              <a:buFont typeface="+mj-lt"/>
              <a:buAutoNum type="arabicPeriod"/>
            </a:pPr>
            <a:r>
              <a:rPr kumimoji="0" lang="en-US" altLang="en-US" sz="1600" b="1" i="0" u="none" strike="noStrike" cap="none" normalizeH="0" baseline="0" dirty="0">
                <a:ln>
                  <a:noFill/>
                </a:ln>
                <a:solidFill>
                  <a:schemeClr val="tx1"/>
                </a:solidFill>
                <a:effectLst/>
                <a:latin typeface="Georgia" panose="02040502050405020303" pitchFamily="18" charset="0"/>
              </a:rPr>
              <a:t>Extracting Dates and Times: </a:t>
            </a:r>
            <a:r>
              <a:rPr kumimoji="0" lang="en-US" altLang="en-US" sz="1600" b="0" i="0" u="none" strike="noStrike" cap="none" normalizeH="0" baseline="0" dirty="0">
                <a:ln>
                  <a:noFill/>
                </a:ln>
                <a:solidFill>
                  <a:srgbClr val="383838"/>
                </a:solidFill>
                <a:effectLst/>
                <a:latin typeface="Georgia" panose="02040502050405020303" pitchFamily="18" charset="0"/>
              </a:rPr>
              <a:t>Dates and times often come in various formats. Regular expressions can be used to extract these from a text. A simple RegEx for a date could be </a:t>
            </a:r>
            <a:r>
              <a:rPr kumimoji="0" lang="en-US" altLang="en-US" sz="1600" b="0" i="0" u="none" strike="noStrike" cap="none" normalizeH="0" baseline="0" dirty="0">
                <a:ln>
                  <a:noFill/>
                </a:ln>
                <a:solidFill>
                  <a:schemeClr val="tx1"/>
                </a:solidFill>
                <a:effectLst/>
                <a:latin typeface="Georgia" panose="02040502050405020303" pitchFamily="18" charset="0"/>
              </a:rPr>
              <a:t>\d{2}/\d{2}/\d{4}</a:t>
            </a:r>
            <a:r>
              <a:rPr kumimoji="0" lang="en-US" altLang="en-US" sz="1600" b="0" i="0" u="none" strike="noStrike" cap="none" normalizeH="0" baseline="0" dirty="0">
                <a:ln>
                  <a:noFill/>
                </a:ln>
                <a:solidFill>
                  <a:srgbClr val="383838"/>
                </a:solidFill>
                <a:effectLst/>
                <a:latin typeface="Georgia" panose="02040502050405020303" pitchFamily="18" charset="0"/>
              </a:rPr>
              <a:t> which matches a date in the format </a:t>
            </a:r>
            <a:r>
              <a:rPr kumimoji="0" lang="en-US" altLang="en-US" sz="1600" b="0" i="0" u="none" strike="noStrike" cap="none" normalizeH="0" baseline="0" dirty="0">
                <a:ln>
                  <a:noFill/>
                </a:ln>
                <a:solidFill>
                  <a:schemeClr val="tx1"/>
                </a:solidFill>
                <a:effectLst/>
                <a:latin typeface="Georgia" panose="02040502050405020303" pitchFamily="18" charset="0"/>
              </a:rPr>
              <a:t>MM/DD/YYYY</a:t>
            </a:r>
            <a:r>
              <a:rPr kumimoji="0" lang="en-US" altLang="en-US" sz="1600" b="0" i="0" u="none" strike="noStrike" cap="none" normalizeH="0" baseline="0" dirty="0">
                <a:ln>
                  <a:noFill/>
                </a:ln>
                <a:solidFill>
                  <a:srgbClr val="383838"/>
                </a:solidFill>
                <a:effectLst/>
                <a:latin typeface="Georgia" panose="02040502050405020303" pitchFamily="18" charset="0"/>
              </a:rPr>
              <a:t>.</a:t>
            </a:r>
            <a:r>
              <a:rPr kumimoji="0" lang="en-US" altLang="en-US" sz="1600" b="0" i="0" u="none" strike="noStrike" cap="none" normalizeH="0" baseline="0" dirty="0">
                <a:ln>
                  <a:noFill/>
                </a:ln>
                <a:solidFill>
                  <a:schemeClr val="tx1"/>
                </a:solidFill>
                <a:effectLst/>
                <a:latin typeface="Georgia" panose="02040502050405020303" pitchFamily="18" charset="0"/>
              </a:rPr>
              <a:t> </a:t>
            </a:r>
          </a:p>
          <a:p>
            <a:pPr marL="457200" indent="-457200">
              <a:buFont typeface="+mj-lt"/>
              <a:buAutoNum type="arabicPeriod"/>
            </a:pPr>
            <a:r>
              <a:rPr kumimoji="0" lang="en-US" altLang="en-US" sz="1600" b="1" i="0" u="none" strike="noStrike" cap="none" normalizeH="0" baseline="0" dirty="0">
                <a:ln>
                  <a:noFill/>
                </a:ln>
                <a:solidFill>
                  <a:schemeClr val="tx1"/>
                </a:solidFill>
                <a:effectLst/>
                <a:latin typeface="Georgia" panose="02040502050405020303" pitchFamily="18" charset="0"/>
              </a:rPr>
              <a:t>Validating Password Strength: </a:t>
            </a:r>
            <a:r>
              <a:rPr kumimoji="0" lang="en-US" altLang="en-US" sz="1600" b="0" i="0" u="none" strike="noStrike" cap="none" normalizeH="0" baseline="0" dirty="0">
                <a:ln>
                  <a:noFill/>
                </a:ln>
                <a:solidFill>
                  <a:srgbClr val="383838"/>
                </a:solidFill>
                <a:effectLst/>
                <a:latin typeface="Georgia" panose="02040502050405020303" pitchFamily="18" charset="0"/>
              </a:rPr>
              <a:t>RegEx can be used to enforce password policies. For example, a RegEx for a strong password could be </a:t>
            </a:r>
            <a:r>
              <a:rPr kumimoji="0" lang="en-US" altLang="en-US" sz="1600" b="0" i="0" u="none" strike="noStrike" cap="none" normalizeH="0" baseline="0" dirty="0">
                <a:ln>
                  <a:noFill/>
                </a:ln>
                <a:solidFill>
                  <a:schemeClr val="tx1"/>
                </a:solidFill>
                <a:effectLst/>
                <a:latin typeface="Georgia" panose="02040502050405020303" pitchFamily="18" charset="0"/>
              </a:rPr>
              <a:t>^(?=.*[a-z])(?=.*[A-Z])(?=.*\d)[a-z A-Z\d]{8,}$</a:t>
            </a:r>
            <a:r>
              <a:rPr kumimoji="0" lang="en-US" altLang="en-US" sz="1600" b="0" i="0" u="none" strike="noStrike" cap="none" normalizeH="0" baseline="0" dirty="0">
                <a:ln>
                  <a:noFill/>
                </a:ln>
                <a:solidFill>
                  <a:srgbClr val="383838"/>
                </a:solidFill>
                <a:effectLst/>
                <a:latin typeface="Georgia" panose="02040502050405020303" pitchFamily="18" charset="0"/>
              </a:rPr>
              <a:t> which requires at least one lowercase letter, one uppercase letter, one digit, and a minimum length of 8 characters.</a:t>
            </a:r>
            <a:r>
              <a:rPr kumimoji="0" lang="en-US" altLang="en-US" sz="1600" b="0" i="0" u="none" strike="noStrike" cap="none" normalizeH="0" baseline="0" dirty="0">
                <a:ln>
                  <a:noFill/>
                </a:ln>
                <a:solidFill>
                  <a:schemeClr val="tx1"/>
                </a:solidFill>
                <a:effectLst/>
                <a:latin typeface="Georgia" panose="02040502050405020303" pitchFamily="18" charset="0"/>
              </a:rPr>
              <a:t> </a:t>
            </a:r>
          </a:p>
          <a:p>
            <a:pPr marL="457200" indent="-457200">
              <a:buFont typeface="+mj-lt"/>
              <a:buAutoNum type="arabicPeriod"/>
            </a:pPr>
            <a:endParaRPr kumimoji="0" lang="en-US" altLang="en-US" sz="1600" b="0" i="0" u="none" strike="noStrike" cap="none" normalizeH="0" baseline="0" dirty="0">
              <a:ln>
                <a:noFill/>
              </a:ln>
              <a:solidFill>
                <a:schemeClr val="tx1"/>
              </a:solidFill>
              <a:effectLst/>
              <a:latin typeface="Georgia" panose="02040502050405020303" pitchFamily="18" charset="0"/>
            </a:endParaRPr>
          </a:p>
          <a:p>
            <a:pPr marL="457200" indent="-457200">
              <a:buFont typeface="+mj-lt"/>
              <a:buAutoNum type="arabicPeriod"/>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en-IN" b="0" i="0" dirty="0">
              <a:solidFill>
                <a:srgbClr val="383838"/>
              </a:solidFill>
              <a:effectLst/>
              <a:latin typeface="Inter"/>
            </a:endParaRPr>
          </a:p>
        </p:txBody>
      </p:sp>
      <p:sp>
        <p:nvSpPr>
          <p:cNvPr id="7" name="Rectangle 4">
            <a:extLst>
              <a:ext uri="{FF2B5EF4-FFF2-40B4-BE49-F238E27FC236}">
                <a16:creationId xmlns:a16="http://schemas.microsoft.com/office/drawing/2014/main" id="{1D3F0DAB-2ABB-0F3A-C728-3CFA9F8A8C6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1E42293-0D70-47E2-DCF5-4B9230C0F2C9}"/>
              </a:ext>
            </a:extLst>
          </p:cNvPr>
          <p:cNvSpPr>
            <a:spLocks noChangeArrowheads="1"/>
          </p:cNvSpPr>
          <p:nvPr/>
        </p:nvSpPr>
        <p:spPr bwMode="auto">
          <a:xfrm>
            <a:off x="0" y="-184667"/>
            <a:ext cx="3881887" cy="5642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CF90F1F-9262-0DBE-560E-55E716E707E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45336B77-E0CB-A756-0742-D02FA383BC47}"/>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79999346-1F72-4742-4F46-3C1530051B9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738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9E6B-EC87-EF6F-ACB3-1164BCECDF9D}"/>
              </a:ext>
            </a:extLst>
          </p:cNvPr>
          <p:cNvSpPr>
            <a:spLocks noGrp="1"/>
          </p:cNvSpPr>
          <p:nvPr>
            <p:ph type="title"/>
          </p:nvPr>
        </p:nvSpPr>
        <p:spPr/>
        <p:txBody>
          <a:bodyPr/>
          <a:lstStyle/>
          <a:p>
            <a:r>
              <a:rPr lang="en-IN" dirty="0"/>
              <a:t>Stemming and Lemmatization</a:t>
            </a:r>
          </a:p>
        </p:txBody>
      </p:sp>
      <p:sp>
        <p:nvSpPr>
          <p:cNvPr id="3" name="Content Placeholder 2">
            <a:extLst>
              <a:ext uri="{FF2B5EF4-FFF2-40B4-BE49-F238E27FC236}">
                <a16:creationId xmlns:a16="http://schemas.microsoft.com/office/drawing/2014/main" id="{1F594749-2248-F895-7567-B86D7917FD18}"/>
              </a:ext>
            </a:extLst>
          </p:cNvPr>
          <p:cNvSpPr>
            <a:spLocks noGrp="1"/>
          </p:cNvSpPr>
          <p:nvPr>
            <p:ph idx="1"/>
          </p:nvPr>
        </p:nvSpPr>
        <p:spPr>
          <a:xfrm>
            <a:off x="1097280" y="2108201"/>
            <a:ext cx="10410358" cy="4094191"/>
          </a:xfrm>
        </p:spPr>
        <p:txBody>
          <a:bodyPr>
            <a:noAutofit/>
          </a:bodyPr>
          <a:lstStyle/>
          <a:p>
            <a:r>
              <a:rPr lang="en-US" sz="2000" b="0" i="0" dirty="0">
                <a:solidFill>
                  <a:srgbClr val="000000"/>
                </a:solidFill>
                <a:effectLst/>
                <a:latin typeface="Georgia" panose="02040502050405020303" pitchFamily="18" charset="0"/>
              </a:rPr>
              <a:t>From Stemming we will process of getting the root form of a word. Root or Stem is the part to which inflectional affixes(like -ed, -ize, etc.) are added. We would create the stem words by removing the prefix or suffix of a word. So, stemming a word may not result in actual words.</a:t>
            </a:r>
          </a:p>
          <a:p>
            <a:r>
              <a:rPr lang="en-US" sz="2000" b="0" i="0" dirty="0">
                <a:solidFill>
                  <a:srgbClr val="000000"/>
                </a:solidFill>
                <a:effectLst/>
                <a:latin typeface="Georgia" panose="02040502050405020303" pitchFamily="18" charset="0"/>
              </a:rPr>
              <a:t>As stemming, lemmatization do the same but the only difference is that lemmatization ensures that root word belongs to the language. Because of the use of lemmatization we will get the valid words. In NLTK(Natural language Toolkit), we use WordLemmatizer to get the lemmas of words.</a:t>
            </a:r>
            <a:endParaRPr lang="en-US" sz="2000" dirty="0">
              <a:solidFill>
                <a:srgbClr val="000000"/>
              </a:solidFill>
              <a:latin typeface="Georgia" panose="02040502050405020303" pitchFamily="18" charset="0"/>
            </a:endParaRPr>
          </a:p>
          <a:p>
            <a:r>
              <a:rPr lang="en-US" sz="2000" b="0" i="0" dirty="0">
                <a:solidFill>
                  <a:srgbClr val="000000"/>
                </a:solidFill>
                <a:effectLst/>
                <a:latin typeface="Georgia" panose="02040502050405020303" pitchFamily="18" charset="0"/>
              </a:rPr>
              <a:t>In short, Lemmatization is the best choice when you are looking for qualitative results. In the modern day, Lemmatization algorithms do not affect the performance. But if you want to optimize speed then Stemming algorithms are the best option.</a:t>
            </a:r>
            <a:endParaRPr lang="en-IN" sz="2000" dirty="0">
              <a:latin typeface="Georgia" panose="02040502050405020303" pitchFamily="18" charset="0"/>
            </a:endParaRPr>
          </a:p>
        </p:txBody>
      </p:sp>
    </p:spTree>
    <p:extLst>
      <p:ext uri="{BB962C8B-B14F-4D97-AF65-F5344CB8AC3E}">
        <p14:creationId xmlns:p14="http://schemas.microsoft.com/office/powerpoint/2010/main" val="311072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DBC0-C247-C6CB-8FA5-33B165AFCE79}"/>
              </a:ext>
            </a:extLst>
          </p:cNvPr>
          <p:cNvSpPr>
            <a:spLocks noGrp="1"/>
          </p:cNvSpPr>
          <p:nvPr>
            <p:ph type="title"/>
          </p:nvPr>
        </p:nvSpPr>
        <p:spPr/>
        <p:txBody>
          <a:bodyPr/>
          <a:lstStyle/>
          <a:p>
            <a:r>
              <a:rPr lang="en-IN" dirty="0"/>
              <a:t>Bag of Words Representation</a:t>
            </a:r>
          </a:p>
        </p:txBody>
      </p:sp>
      <p:sp>
        <p:nvSpPr>
          <p:cNvPr id="3" name="Content Placeholder 2">
            <a:extLst>
              <a:ext uri="{FF2B5EF4-FFF2-40B4-BE49-F238E27FC236}">
                <a16:creationId xmlns:a16="http://schemas.microsoft.com/office/drawing/2014/main" id="{ADD3B281-7032-D153-98F1-177D5E8931D5}"/>
              </a:ext>
            </a:extLst>
          </p:cNvPr>
          <p:cNvSpPr>
            <a:spLocks noGrp="1"/>
          </p:cNvSpPr>
          <p:nvPr>
            <p:ph idx="1"/>
          </p:nvPr>
        </p:nvSpPr>
        <p:spPr>
          <a:xfrm>
            <a:off x="1097279" y="2108201"/>
            <a:ext cx="10444863" cy="4249467"/>
          </a:xfrm>
        </p:spPr>
        <p:txBody>
          <a:bodyPr>
            <a:normAutofit fontScale="92500" lnSpcReduction="20000"/>
          </a:bodyPr>
          <a:lstStyle/>
          <a:p>
            <a:r>
              <a:rPr lang="en-US" b="0" dirty="0">
                <a:solidFill>
                  <a:srgbClr val="091E42"/>
                </a:solidFill>
                <a:effectLst/>
                <a:latin typeface="+mj-lt"/>
              </a:rPr>
              <a:t>We need to represent text in a format that you can feed into machine learning algorithms. The most common and popular approach is creating a </a:t>
            </a:r>
            <a:r>
              <a:rPr lang="en-US" b="1" dirty="0">
                <a:solidFill>
                  <a:srgbClr val="091E42"/>
                </a:solidFill>
                <a:effectLst/>
                <a:latin typeface="+mj-lt"/>
              </a:rPr>
              <a:t>bag-of-words representation</a:t>
            </a:r>
            <a:r>
              <a:rPr lang="en-US" b="0" dirty="0">
                <a:solidFill>
                  <a:srgbClr val="091E42"/>
                </a:solidFill>
                <a:effectLst/>
                <a:latin typeface="+mj-lt"/>
              </a:rPr>
              <a:t> of your text data. </a:t>
            </a:r>
            <a:r>
              <a:rPr lang="en-US" b="0" dirty="0">
                <a:solidFill>
                  <a:srgbClr val="000000"/>
                </a:solidFill>
                <a:effectLst/>
                <a:latin typeface="+mj-lt"/>
              </a:rPr>
              <a:t>The bag-of-words model converts text into fixed-length vectors by counting how many times each word appears.</a:t>
            </a:r>
          </a:p>
          <a:p>
            <a:pPr algn="l"/>
            <a:endParaRPr lang="en-US" sz="2200" b="1" i="0" dirty="0">
              <a:solidFill>
                <a:srgbClr val="000000"/>
              </a:solidFill>
              <a:effectLst/>
              <a:latin typeface="Helvetica Neue"/>
            </a:endParaRPr>
          </a:p>
          <a:p>
            <a:pPr algn="l"/>
            <a:r>
              <a:rPr lang="en-US" sz="2200" b="1" i="0" dirty="0">
                <a:solidFill>
                  <a:srgbClr val="000000"/>
                </a:solidFill>
                <a:effectLst/>
                <a:latin typeface="Helvetica Neue"/>
              </a:rPr>
              <a:t>Limitations of Bag-of-Words:</a:t>
            </a:r>
          </a:p>
          <a:p>
            <a:pPr marL="457200" indent="-457200" algn="l">
              <a:buFont typeface="+mj-lt"/>
              <a:buAutoNum type="alphaLcParenR"/>
            </a:pPr>
            <a:r>
              <a:rPr lang="en-US" b="0" i="0" dirty="0">
                <a:solidFill>
                  <a:srgbClr val="000000"/>
                </a:solidFill>
                <a:effectLst/>
                <a:latin typeface="+mj-lt"/>
              </a:rPr>
              <a:t>If we deploy bag-of-words to generate vectors for large documents, the vectors would be of large sizes and would also have too many null values leading to the creation of sparse vectors.</a:t>
            </a:r>
          </a:p>
          <a:p>
            <a:pPr marL="457200" indent="-457200" algn="l">
              <a:buFont typeface="+mj-lt"/>
              <a:buAutoNum type="alphaLcParenR"/>
            </a:pPr>
            <a:r>
              <a:rPr lang="en-US" b="0" i="0" dirty="0">
                <a:solidFill>
                  <a:srgbClr val="000000"/>
                </a:solidFill>
                <a:effectLst/>
                <a:latin typeface="+mj-lt"/>
              </a:rPr>
              <a:t>Bag-of-words does not bring in any information on the meaning of the text. For example, if we consider these two sentences – “Text processing is easy but tedious.” and “Text processing is tedious but easy.” – a bag-of-words model would create the same vectors for both of them, even though they have different meanings.</a:t>
            </a:r>
          </a:p>
          <a:p>
            <a:endParaRPr lang="en-IN" dirty="0">
              <a:latin typeface="+mj-lt"/>
            </a:endParaRPr>
          </a:p>
        </p:txBody>
      </p:sp>
    </p:spTree>
    <p:extLst>
      <p:ext uri="{BB962C8B-B14F-4D97-AF65-F5344CB8AC3E}">
        <p14:creationId xmlns:p14="http://schemas.microsoft.com/office/powerpoint/2010/main" val="192249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8962-0B6D-BF0C-E1FD-8B899B020882}"/>
              </a:ext>
            </a:extLst>
          </p:cNvPr>
          <p:cNvSpPr>
            <a:spLocks noGrp="1"/>
          </p:cNvSpPr>
          <p:nvPr>
            <p:ph type="title"/>
          </p:nvPr>
        </p:nvSpPr>
        <p:spPr/>
        <p:txBody>
          <a:bodyPr/>
          <a:lstStyle/>
          <a:p>
            <a:r>
              <a:rPr lang="en-IN" dirty="0"/>
              <a:t>TF-IDF Representation</a:t>
            </a:r>
          </a:p>
        </p:txBody>
      </p:sp>
      <p:sp>
        <p:nvSpPr>
          <p:cNvPr id="3" name="Content Placeholder 2">
            <a:extLst>
              <a:ext uri="{FF2B5EF4-FFF2-40B4-BE49-F238E27FC236}">
                <a16:creationId xmlns:a16="http://schemas.microsoft.com/office/drawing/2014/main" id="{F7E7F95A-7146-2F64-EF45-819D2534C422}"/>
              </a:ext>
            </a:extLst>
          </p:cNvPr>
          <p:cNvSpPr>
            <a:spLocks noGrp="1"/>
          </p:cNvSpPr>
          <p:nvPr>
            <p:ph idx="1"/>
          </p:nvPr>
        </p:nvSpPr>
        <p:spPr>
          <a:xfrm>
            <a:off x="1097280" y="2053087"/>
            <a:ext cx="10746788" cy="4201064"/>
          </a:xfrm>
        </p:spPr>
        <p:txBody>
          <a:bodyPr>
            <a:normAutofit fontScale="92500" lnSpcReduction="20000"/>
          </a:bodyPr>
          <a:lstStyle/>
          <a:p>
            <a:r>
              <a:rPr lang="en-US" sz="1800" b="0" dirty="0">
                <a:solidFill>
                  <a:srgbClr val="383838"/>
                </a:solidFill>
                <a:effectLst/>
                <a:latin typeface="+mj-lt"/>
              </a:rPr>
              <a:t>Term frequency–inverse document frequency, is a numerical statistic that is intended to reflect how important a word is to a document in a collection or corpus. </a:t>
            </a:r>
            <a:r>
              <a:rPr lang="en-US" sz="1800" b="0" dirty="0">
                <a:solidFill>
                  <a:srgbClr val="000000"/>
                </a:solidFill>
                <a:effectLst/>
                <a:latin typeface="+mj-lt"/>
              </a:rPr>
              <a:t>TFIDF works by proportionally increasing the number of times a word appears in the document but is counterbalanced by the number of documents in which it is present. Hence, words like ‘this’, ’are’ etc., that are commonly present in all the documents are not given a very high rank. However, a word that is present too many times in a few of the documents will be given a higher rank as it might be indicative of the context of the document.</a:t>
            </a:r>
          </a:p>
          <a:p>
            <a:endParaRPr lang="en-US" sz="1800" dirty="0">
              <a:solidFill>
                <a:srgbClr val="000000"/>
              </a:solidFill>
              <a:latin typeface="+mj-lt"/>
            </a:endParaRPr>
          </a:p>
          <a:p>
            <a:r>
              <a:rPr lang="en-US" sz="2000" b="1" dirty="0">
                <a:solidFill>
                  <a:srgbClr val="000000"/>
                </a:solidFill>
                <a:latin typeface="+mj-lt"/>
              </a:rPr>
              <a:t>End Notes</a:t>
            </a:r>
          </a:p>
          <a:p>
            <a:pPr marL="342900" indent="-342900" algn="l">
              <a:buFont typeface="+mj-lt"/>
              <a:buAutoNum type="arabicPeriod"/>
            </a:pPr>
            <a:r>
              <a:rPr lang="en-US" b="0" i="0" dirty="0">
                <a:solidFill>
                  <a:srgbClr val="383838"/>
                </a:solidFill>
                <a:effectLst/>
                <a:latin typeface="+mj-lt"/>
              </a:rPr>
              <a:t>Bag of Words just creates a set of vectors containing the count of word occurrences in the document (reviews), while the TF-IDF model contains information on the more important words and the less important ones as well.</a:t>
            </a:r>
          </a:p>
          <a:p>
            <a:pPr marL="342900" indent="-342900" algn="l">
              <a:buFont typeface="+mj-lt"/>
              <a:buAutoNum type="arabicPeriod"/>
            </a:pPr>
            <a:r>
              <a:rPr lang="en-US" b="0" i="0" dirty="0">
                <a:solidFill>
                  <a:srgbClr val="383838"/>
                </a:solidFill>
                <a:effectLst/>
                <a:latin typeface="+mj-lt"/>
              </a:rPr>
              <a:t>Bag of Words vectors are easy to interpret. However, TF-IDF usually performs better in machine learning models.</a:t>
            </a:r>
          </a:p>
          <a:p>
            <a:endParaRPr lang="en-IN" sz="1800" dirty="0">
              <a:latin typeface="+mj-lt"/>
            </a:endParaRPr>
          </a:p>
        </p:txBody>
      </p:sp>
    </p:spTree>
    <p:extLst>
      <p:ext uri="{BB962C8B-B14F-4D97-AF65-F5344CB8AC3E}">
        <p14:creationId xmlns:p14="http://schemas.microsoft.com/office/powerpoint/2010/main" val="30889963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{6E91A5F8-973A-4F98-97EC-FE25FFBC2E50}tf22712842_win32</Template>
  <TotalTime>1427</TotalTime>
  <Words>1516</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Franklin Gothic Book</vt:lpstr>
      <vt:lpstr>Georgia</vt:lpstr>
      <vt:lpstr>Helvetica Neue</vt:lpstr>
      <vt:lpstr>Inter</vt:lpstr>
      <vt:lpstr>Wingdings</vt:lpstr>
      <vt:lpstr>Custom</vt:lpstr>
      <vt:lpstr>Building an Spam Mail Detector </vt:lpstr>
      <vt:lpstr>Topics to be covered day by day</vt:lpstr>
      <vt:lpstr>Natural Language Processing</vt:lpstr>
      <vt:lpstr>NLP: Real World Applications</vt:lpstr>
      <vt:lpstr>Regular Expression</vt:lpstr>
      <vt:lpstr>Use Cases of Regular Expression</vt:lpstr>
      <vt:lpstr>Stemming and Lemmatization</vt:lpstr>
      <vt:lpstr>Bag of Words Representation</vt:lpstr>
      <vt:lpstr>TF-IDF Representation</vt:lpstr>
      <vt:lpstr>Naïve Bayes Algorithm</vt:lpstr>
      <vt:lpstr>PowerPoint Presentation</vt:lpstr>
      <vt:lpstr>Deployed Final Spam Mail Detector Web Application on Streamlit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Spam Mail Detector </dc:title>
  <dc:creator>Shivam Singh</dc:creator>
  <cp:lastModifiedBy>Shivam Singh</cp:lastModifiedBy>
  <cp:revision>1</cp:revision>
  <dcterms:created xsi:type="dcterms:W3CDTF">2024-03-10T18:08:49Z</dcterms:created>
  <dcterms:modified xsi:type="dcterms:W3CDTF">2024-03-14T04:44:05Z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