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 id="2147483686" r:id="rId2"/>
  </p:sldMasterIdLst>
  <p:sldIdLst>
    <p:sldId id="256" r:id="rId3"/>
    <p:sldId id="257" r:id="rId4"/>
    <p:sldId id="258" r:id="rId5"/>
    <p:sldId id="259" r:id="rId6"/>
    <p:sldId id="265"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653183-1481-413B-A028-3C33506F0525}" v="215" dt="2022-07-29T18:10:23.371"/>
    <p1510:client id="{A551BCA7-1DC4-4BD4-AD22-7F04D2668445}" v="323" dt="2022-07-30T07:12:52.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7/30/2022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109409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755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1780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697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732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015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352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7306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895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7626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702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84374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6439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9947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8549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7/30/2022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5677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119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782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752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176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496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147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7/30/2022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31068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7/30/2022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8894263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62" r:id="rId4"/>
    <p:sldLayoutId id="2147483763"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7/30/2022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6100010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4" r:id="rId6"/>
    <p:sldLayoutId id="2147483679"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licyoptions.irpp.org/magazines/january-2020/technology-isnt-shaping-work-the-way-we-thin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oss_function" TargetMode="External"/><Relationship Id="rId2" Type="http://schemas.openxmlformats.org/officeDocument/2006/relationships/hyperlink" Target="https://en.wikipedia.org/wiki/Gradient" TargetMode="External"/><Relationship Id="rId1" Type="http://schemas.openxmlformats.org/officeDocument/2006/relationships/slideLayout" Target="../slideLayouts/slideLayout2.xml"/><Relationship Id="rId4" Type="http://schemas.openxmlformats.org/officeDocument/2006/relationships/hyperlink" Target="https://en.wikipedia.org/wiki/Glossary_of_graph_theory_terms#weigh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9" name="Rectangle 4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07E9153-E9DE-733B-F04C-1E2FD4FAFFC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111" r="-1" b="-1"/>
          <a:stretch/>
        </p:blipFill>
        <p:spPr>
          <a:xfrm>
            <a:off x="20" y="10"/>
            <a:ext cx="12191980" cy="6857990"/>
          </a:xfrm>
          <a:prstGeom prst="rect">
            <a:avLst/>
          </a:prstGeom>
        </p:spPr>
      </p:pic>
      <p:sp>
        <p:nvSpPr>
          <p:cNvPr id="50" name="Rectangle 43">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65C9B5-9DDF-17C4-1AE7-1D585E94BA5E}"/>
              </a:ext>
            </a:extLst>
          </p:cNvPr>
          <p:cNvSpPr txBox="1"/>
          <p:nvPr/>
        </p:nvSpPr>
        <p:spPr>
          <a:xfrm>
            <a:off x="1078992" y="1143000"/>
            <a:ext cx="9052560" cy="35461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600" b="1" i="1" cap="all" spc="100" dirty="0">
                <a:solidFill>
                  <a:srgbClr val="FFFFFF"/>
                </a:solidFill>
                <a:latin typeface="+mj-lt"/>
                <a:ea typeface="+mj-ea"/>
                <a:cs typeface="+mj-cs"/>
              </a:rPr>
              <a:t>INTRO TO dEEP LEARNING &amp; NEURAL NETWORKS</a:t>
            </a:r>
            <a:endParaRPr lang="en-US" sz="5600" i="1" cap="all" spc="100" dirty="0">
              <a:solidFill>
                <a:srgbClr val="FFFFFF"/>
              </a:solidFill>
              <a:latin typeface="+mj-lt"/>
              <a:ea typeface="+mj-ea"/>
              <a:cs typeface="+mj-cs"/>
            </a:endParaRPr>
          </a:p>
          <a:p>
            <a:pPr>
              <a:lnSpc>
                <a:spcPct val="90000"/>
              </a:lnSpc>
              <a:spcBef>
                <a:spcPct val="0"/>
              </a:spcBef>
              <a:spcAft>
                <a:spcPts val="600"/>
              </a:spcAft>
            </a:pPr>
            <a:endParaRPr lang="en-US" sz="5600" b="1" i="1" cap="all" spc="100">
              <a:solidFill>
                <a:srgbClr val="FFFFFF"/>
              </a:solidFill>
              <a:latin typeface="+mj-lt"/>
              <a:ea typeface="+mj-ea"/>
              <a:cs typeface="+mj-cs"/>
            </a:endParaRPr>
          </a:p>
          <a:p>
            <a:pPr>
              <a:lnSpc>
                <a:spcPct val="90000"/>
              </a:lnSpc>
              <a:spcBef>
                <a:spcPct val="0"/>
              </a:spcBef>
              <a:spcAft>
                <a:spcPts val="600"/>
              </a:spcAft>
            </a:pPr>
            <a:endParaRPr lang="en-US" sz="5600" b="1" i="1" cap="all" spc="100">
              <a:solidFill>
                <a:srgbClr val="FFFFFF"/>
              </a:solidFill>
              <a:latin typeface="+mj-lt"/>
              <a:ea typeface="+mj-ea"/>
              <a:cs typeface="+mj-cs"/>
            </a:endParaRPr>
          </a:p>
          <a:p>
            <a:pPr>
              <a:lnSpc>
                <a:spcPct val="90000"/>
              </a:lnSpc>
              <a:spcBef>
                <a:spcPct val="0"/>
              </a:spcBef>
              <a:spcAft>
                <a:spcPts val="600"/>
              </a:spcAft>
            </a:pPr>
            <a:endParaRPr lang="en-US" sz="5600" b="1" i="1" cap="all" spc="100">
              <a:solidFill>
                <a:srgbClr val="FFFFFF"/>
              </a:solidFill>
              <a:latin typeface="+mj-lt"/>
              <a:ea typeface="+mj-ea"/>
              <a:cs typeface="+mj-cs"/>
            </a:endParaRPr>
          </a:p>
        </p:txBody>
      </p:sp>
      <p:cxnSp>
        <p:nvCxnSpPr>
          <p:cNvPr id="51" name="Straight Connector 45">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98EB5F-07AF-277B-7DE8-39BE7647B52E}"/>
              </a:ext>
            </a:extLst>
          </p:cNvPr>
          <p:cNvSpPr txBox="1"/>
          <p:nvPr/>
        </p:nvSpPr>
        <p:spPr>
          <a:xfrm>
            <a:off x="308975" y="194153"/>
            <a:ext cx="11344405"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222222"/>
                </a:solidFill>
                <a:latin typeface="Times New Roman"/>
                <a:cs typeface="Arial"/>
              </a:rPr>
              <a:t>The overall steps are:</a:t>
            </a:r>
          </a:p>
          <a:p>
            <a:endParaRPr lang="en-US" sz="2000" dirty="0">
              <a:solidFill>
                <a:srgbClr val="222222"/>
              </a:solidFill>
              <a:latin typeface="Times New Roman"/>
              <a:cs typeface="Arial"/>
            </a:endParaRPr>
          </a:p>
          <a:p>
            <a:pPr marL="285750" indent="-285750">
              <a:buFont typeface="Wingdings"/>
              <a:buChar char="§"/>
            </a:pPr>
            <a:r>
              <a:rPr lang="en-US" dirty="0">
                <a:solidFill>
                  <a:srgbClr val="222222"/>
                </a:solidFill>
                <a:latin typeface="Times New Roman"/>
                <a:cs typeface="Arial"/>
              </a:rPr>
              <a:t>In the forward propagate stage, the data flows through the network to get the outputs</a:t>
            </a:r>
          </a:p>
          <a:p>
            <a:pPr marL="285750" indent="-285750">
              <a:buFont typeface="Wingdings"/>
              <a:buChar char="§"/>
            </a:pPr>
            <a:r>
              <a:rPr lang="en-US" dirty="0">
                <a:solidFill>
                  <a:srgbClr val="222222"/>
                </a:solidFill>
                <a:latin typeface="Times New Roman"/>
                <a:cs typeface="Arial"/>
              </a:rPr>
              <a:t>The loss function is used to calculate the total error</a:t>
            </a:r>
          </a:p>
          <a:p>
            <a:pPr marL="285750" indent="-285750">
              <a:buFont typeface="Wingdings"/>
              <a:buChar char="§"/>
            </a:pPr>
            <a:r>
              <a:rPr lang="en-US" dirty="0">
                <a:solidFill>
                  <a:srgbClr val="222222"/>
                </a:solidFill>
                <a:latin typeface="Times New Roman"/>
                <a:cs typeface="Arial"/>
              </a:rPr>
              <a:t>Then, we use backward propagation algorithm to calculate the gradient of the loss function with respect to each weight and bias</a:t>
            </a:r>
          </a:p>
          <a:p>
            <a:pPr marL="285750" indent="-285750">
              <a:buFont typeface="Wingdings"/>
              <a:buChar char="§"/>
            </a:pPr>
            <a:r>
              <a:rPr lang="en-US" dirty="0">
                <a:solidFill>
                  <a:srgbClr val="222222"/>
                </a:solidFill>
                <a:latin typeface="Times New Roman"/>
                <a:cs typeface="Arial"/>
              </a:rPr>
              <a:t>Finally, we use gradient descent to update the weights and biases at each layer</a:t>
            </a:r>
          </a:p>
          <a:p>
            <a:pPr marL="285750" indent="-285750">
              <a:buFont typeface="Wingdings"/>
              <a:buChar char="§"/>
            </a:pPr>
            <a:r>
              <a:rPr lang="en-US" dirty="0">
                <a:solidFill>
                  <a:srgbClr val="222222"/>
                </a:solidFill>
                <a:latin typeface="Times New Roman"/>
                <a:cs typeface="Arial"/>
              </a:rPr>
              <a:t>We repeat above steps to minimize the total error of the neural network.</a:t>
            </a:r>
          </a:p>
          <a:p>
            <a:pPr marL="285750" indent="-285750">
              <a:buFont typeface="Wingdings"/>
              <a:buChar char="§"/>
            </a:pPr>
            <a:endParaRPr lang="en-US" sz="2000" dirty="0">
              <a:solidFill>
                <a:srgbClr val="222222"/>
              </a:solidFill>
              <a:latin typeface="Times New Roman"/>
              <a:cs typeface="Arial"/>
            </a:endParaRPr>
          </a:p>
          <a:p>
            <a:endParaRPr lang="en-US" sz="2000" dirty="0">
              <a:solidFill>
                <a:srgbClr val="222222"/>
              </a:solidFill>
              <a:latin typeface="Times New Roman"/>
              <a:cs typeface="Arial"/>
            </a:endParaRPr>
          </a:p>
          <a:p>
            <a:endParaRPr lang="en-US" sz="2000" dirty="0">
              <a:solidFill>
                <a:srgbClr val="222222"/>
              </a:solidFill>
              <a:latin typeface="Times New Roman"/>
              <a:cs typeface="Arial"/>
            </a:endParaRPr>
          </a:p>
          <a:p>
            <a:endParaRPr lang="en-US" sz="2000" dirty="0">
              <a:solidFill>
                <a:srgbClr val="222222"/>
              </a:solidFill>
              <a:latin typeface="Times New Roman"/>
              <a:cs typeface="Arial"/>
            </a:endParaRPr>
          </a:p>
          <a:p>
            <a:endParaRPr lang="en-US" sz="2000" dirty="0">
              <a:solidFill>
                <a:srgbClr val="222222"/>
              </a:solidFill>
              <a:latin typeface="Times New Roman"/>
              <a:ea typeface="+mn-lt"/>
              <a:cs typeface="Arial"/>
            </a:endParaRPr>
          </a:p>
          <a:p>
            <a:endParaRPr lang="en-US" sz="2000" dirty="0">
              <a:solidFill>
                <a:srgbClr val="222222"/>
              </a:solidFill>
              <a:latin typeface="Times New Roman"/>
              <a:ea typeface="+mn-lt"/>
              <a:cs typeface="Arial"/>
            </a:endParaRPr>
          </a:p>
          <a:p>
            <a:endParaRPr lang="en-US" sz="2000" dirty="0">
              <a:solidFill>
                <a:srgbClr val="222222"/>
              </a:solidFill>
              <a:latin typeface="Times New Roman"/>
              <a:ea typeface="+mn-lt"/>
              <a:cs typeface="Arial"/>
            </a:endParaRPr>
          </a:p>
          <a:p>
            <a:endParaRPr lang="en-US" dirty="0">
              <a:latin typeface="Times New Roman"/>
              <a:ea typeface="+mn-lt"/>
              <a:cs typeface="+mn-lt"/>
            </a:endParaRPr>
          </a:p>
          <a:p>
            <a:endParaRPr lang="en-US" dirty="0">
              <a:latin typeface="Times New Roman"/>
              <a:ea typeface="+mn-lt"/>
              <a:cs typeface="+mn-lt"/>
            </a:endParaRPr>
          </a:p>
          <a:p>
            <a:endParaRPr lang="en-US" dirty="0">
              <a:latin typeface="Times New Roman"/>
              <a:ea typeface="+mn-lt"/>
              <a:cs typeface="+mn-lt"/>
            </a:endParaRPr>
          </a:p>
          <a:p>
            <a:r>
              <a:rPr lang="en-US" dirty="0">
                <a:latin typeface="Times New Roman"/>
                <a:ea typeface="+mn-lt"/>
                <a:cs typeface="+mn-lt"/>
              </a:rPr>
              <a:t>Using the input variables x and y, the forward pass or propagation calculates output z as a function of x and y i.e. f(x,y).</a:t>
            </a:r>
            <a:endParaRPr lang="en-US">
              <a:latin typeface="Times New Roman"/>
              <a:cs typeface="Times New Roman"/>
            </a:endParaRPr>
          </a:p>
          <a:p>
            <a:r>
              <a:rPr lang="en-US" dirty="0">
                <a:latin typeface="Times New Roman"/>
                <a:ea typeface="+mn-lt"/>
                <a:cs typeface="+mn-lt"/>
              </a:rPr>
              <a:t>During backward pass or propagation, on receiving dL/dz (the derivative of the total loss, L with respect to the output, z), we can calculate the individual gradients of x and y on the loss function by applying the chain rule, as shown in the figure.</a:t>
            </a:r>
            <a:endParaRPr lang="en-US" dirty="0">
              <a:latin typeface="Times New Roman"/>
            </a:endParaRPr>
          </a:p>
          <a:p>
            <a:endParaRPr lang="en-US" sz="2000" dirty="0">
              <a:solidFill>
                <a:srgbClr val="222222"/>
              </a:solidFill>
              <a:latin typeface="Times New Roman"/>
              <a:cs typeface="Arial"/>
            </a:endParaRPr>
          </a:p>
        </p:txBody>
      </p:sp>
      <p:pic>
        <p:nvPicPr>
          <p:cNvPr id="5" name="Picture 5" descr="Diagram, schematic&#10;&#10;Description automatically generated">
            <a:extLst>
              <a:ext uri="{FF2B5EF4-FFF2-40B4-BE49-F238E27FC236}">
                <a16:creationId xmlns:a16="http://schemas.microsoft.com/office/drawing/2014/main" id="{C8E86784-C412-7349-0ABF-BFFBCCFAB148}"/>
              </a:ext>
            </a:extLst>
          </p:cNvPr>
          <p:cNvPicPr>
            <a:picLocks noChangeAspect="1"/>
          </p:cNvPicPr>
          <p:nvPr/>
        </p:nvPicPr>
        <p:blipFill>
          <a:blip r:embed="rId2"/>
          <a:stretch>
            <a:fillRect/>
          </a:stretch>
        </p:blipFill>
        <p:spPr>
          <a:xfrm>
            <a:off x="2511469" y="2940986"/>
            <a:ext cx="6480130" cy="2051178"/>
          </a:xfrm>
          <a:prstGeom prst="rect">
            <a:avLst/>
          </a:prstGeom>
        </p:spPr>
      </p:pic>
    </p:spTree>
    <p:extLst>
      <p:ext uri="{BB962C8B-B14F-4D97-AF65-F5344CB8AC3E}">
        <p14:creationId xmlns:p14="http://schemas.microsoft.com/office/powerpoint/2010/main" val="127728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0EFC8AD-EBB2-DC5B-DD38-03E3061A7936}"/>
              </a:ext>
            </a:extLst>
          </p:cNvPr>
          <p:cNvSpPr txBox="1"/>
          <p:nvPr/>
        </p:nvSpPr>
        <p:spPr>
          <a:xfrm>
            <a:off x="886047" y="1012292"/>
            <a:ext cx="5977662" cy="51795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82880">
              <a:spcBef>
                <a:spcPts val="400"/>
              </a:spcBef>
              <a:spcAft>
                <a:spcPts val="400"/>
              </a:spcAft>
              <a:buFont typeface="Arial" panose="020B0604020202020204" pitchFamily="34" charset="0"/>
            </a:pPr>
            <a:r>
              <a:rPr lang="en-US" b="1" dirty="0">
                <a:solidFill>
                  <a:schemeClr val="tx1">
                    <a:lumMod val="85000"/>
                    <a:lumOff val="15000"/>
                  </a:schemeClr>
                </a:solidFill>
              </a:rPr>
              <a:t>What is Deep Learning ?</a:t>
            </a:r>
          </a:p>
          <a:p>
            <a:pPr marL="182880">
              <a:spcBef>
                <a:spcPts val="400"/>
              </a:spcBef>
              <a:spcAft>
                <a:spcPts val="400"/>
              </a:spcAft>
              <a:buFont typeface="Arial" panose="020B0604020202020204" pitchFamily="34" charset="0"/>
            </a:pPr>
            <a:endParaRPr lang="en-US" sz="16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rPr>
              <a:t>To understand what deep learning is, we first need to understand the relationship deep learning has with machine learning, neural networks, and artificial intelligence.</a:t>
            </a: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rPr>
              <a:t>The best way to think of this relationship is to visualize them as concentric circles:</a:t>
            </a:r>
          </a:p>
          <a:p>
            <a:pPr marL="182880">
              <a:spcBef>
                <a:spcPts val="400"/>
              </a:spcBef>
              <a:spcAft>
                <a:spcPts val="400"/>
              </a:spcAft>
              <a:buFont typeface="Arial" panose="020B0604020202020204" pitchFamily="34" charset="0"/>
            </a:pPr>
            <a:endParaRPr lang="en-US" sz="16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rPr>
              <a:t>At the outer most ring you have artificial intelligence (using computers to reason). One layer inside of that is machine learning. With artificial neural networks and deep learning at the center.</a:t>
            </a:r>
          </a:p>
          <a:p>
            <a:pPr marL="182880">
              <a:spcBef>
                <a:spcPts val="400"/>
              </a:spcBef>
              <a:spcAft>
                <a:spcPts val="400"/>
              </a:spcAft>
              <a:buFont typeface="Arial" panose="020B0604020202020204" pitchFamily="34" charset="0"/>
            </a:pPr>
            <a:endParaRPr lang="en-US" sz="16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rPr>
              <a:t>Broadly speaking, deep learning is a more approachable name for an artificial neural network. The “deep” in deep learning refers to the depth of the network. An artificial neural network can be very shallow.</a:t>
            </a: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000">
              <a:solidFill>
                <a:schemeClr val="tx1">
                  <a:lumMod val="85000"/>
                  <a:lumOff val="15000"/>
                </a:schemeClr>
              </a:solidFill>
            </a:endParaRPr>
          </a:p>
        </p:txBody>
      </p:sp>
      <p:sp>
        <p:nvSpPr>
          <p:cNvPr id="25" name="Freeform: Shape 24">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cture containing text, electronics&#10;&#10;Description automatically generated">
            <a:extLst>
              <a:ext uri="{FF2B5EF4-FFF2-40B4-BE49-F238E27FC236}">
                <a16:creationId xmlns:a16="http://schemas.microsoft.com/office/drawing/2014/main" id="{4CB58C63-C887-3AFC-82CF-A2FEDC464850}"/>
              </a:ext>
            </a:extLst>
          </p:cNvPr>
          <p:cNvPicPr>
            <a:picLocks noChangeAspect="1"/>
          </p:cNvPicPr>
          <p:nvPr/>
        </p:nvPicPr>
        <p:blipFill>
          <a:blip r:embed="rId2"/>
          <a:stretch>
            <a:fillRect/>
          </a:stretch>
        </p:blipFill>
        <p:spPr>
          <a:xfrm>
            <a:off x="8150087" y="1693946"/>
            <a:ext cx="3434963" cy="3374852"/>
          </a:xfrm>
          <a:prstGeom prst="rect">
            <a:avLst/>
          </a:prstGeom>
        </p:spPr>
      </p:pic>
      <p:sp>
        <p:nvSpPr>
          <p:cNvPr id="2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877021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BCEDCF-6EB3-0258-1C40-BE5B5C5FAAB3}"/>
              </a:ext>
            </a:extLst>
          </p:cNvPr>
          <p:cNvSpPr txBox="1"/>
          <p:nvPr/>
        </p:nvSpPr>
        <p:spPr>
          <a:xfrm>
            <a:off x="808066" y="1168250"/>
            <a:ext cx="6267164" cy="50605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Century Gothic"/>
                <a:cs typeface="Calibri"/>
              </a:rPr>
              <a:t>Neural networks are inspired by the structure of the cerebral cortex. At the basic level is the perceptron, the mathematical representation of a biological neuron. Like in the cerebral cortex, there can be several layers of interconnected perceptron.</a:t>
            </a: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Century Gothic"/>
                <a:cs typeface="Calibri"/>
              </a:rPr>
              <a:t>The first layer is the input layer. Each node in this layer takes an input, and then passes its output as the input to each node in the next layer. There are generally no connections between nodes in the same layer and the last layer produces the outputs.</a:t>
            </a: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Century Gothic"/>
                <a:cs typeface="Calibri"/>
              </a:rPr>
              <a:t>We call the middle part the hidden layer. These neurons have no connection to the outside (e.g. input or output) and are only activated by nodes in the previous layer.</a:t>
            </a:r>
          </a:p>
          <a:p>
            <a:pPr marL="182880">
              <a:spcBef>
                <a:spcPts val="400"/>
              </a:spcBef>
              <a:spcAft>
                <a:spcPts val="400"/>
              </a:spcAft>
            </a:pPr>
            <a:endParaRPr lang="en-US" sz="1600" dirty="0">
              <a:latin typeface="Century Gothic"/>
              <a:ea typeface="+mn-lt"/>
              <a:cs typeface="+mn-lt"/>
            </a:endParaRPr>
          </a:p>
          <a:p>
            <a:pPr marL="182880">
              <a:spcBef>
                <a:spcPts val="400"/>
              </a:spcBef>
              <a:spcAft>
                <a:spcPts val="400"/>
              </a:spcAft>
            </a:pPr>
            <a:r>
              <a:rPr lang="en-US" sz="1600" dirty="0">
                <a:latin typeface="Century Gothic"/>
                <a:ea typeface="+mn-lt"/>
                <a:cs typeface="+mn-lt"/>
              </a:rPr>
              <a:t>Think of deep learning as the technique for learning in neural networks that utilizes multiple layers of abstraction to solve pattern recognition problems. In the 1980s, most neural networks were a single layer due to the cost of computation and availability of data.</a:t>
            </a:r>
            <a:endParaRPr lang="en-US" dirty="0">
              <a:latin typeface="Century Gothic"/>
            </a:endParaRPr>
          </a:p>
          <a:p>
            <a:pPr marL="182880">
              <a:spcBef>
                <a:spcPts val="400"/>
              </a:spcBef>
              <a:spcAft>
                <a:spcPts val="400"/>
              </a:spcAft>
              <a:buFont typeface="Arial" panose="020B0604020202020204" pitchFamily="34" charset="0"/>
            </a:pPr>
            <a:endParaRPr lang="en-US" sz="1300">
              <a:solidFill>
                <a:schemeClr val="tx1">
                  <a:lumMod val="85000"/>
                  <a:lumOff val="15000"/>
                </a:schemeClr>
              </a:solidFill>
            </a:endParaRPr>
          </a:p>
        </p:txBody>
      </p:sp>
      <p:sp>
        <p:nvSpPr>
          <p:cNvPr id="19" name="Freeform: Shape 13">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C2EA785D-915E-7EBF-781C-F0993E106E74}"/>
              </a:ext>
            </a:extLst>
          </p:cNvPr>
          <p:cNvPicPr>
            <a:picLocks noChangeAspect="1"/>
          </p:cNvPicPr>
          <p:nvPr/>
        </p:nvPicPr>
        <p:blipFill>
          <a:blip r:embed="rId2"/>
          <a:stretch>
            <a:fillRect/>
          </a:stretch>
        </p:blipFill>
        <p:spPr>
          <a:xfrm>
            <a:off x="7079431" y="2411057"/>
            <a:ext cx="4409163" cy="258688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642332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1">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1DE057B-807F-1760-8A76-1ABBD7832944}"/>
              </a:ext>
            </a:extLst>
          </p:cNvPr>
          <p:cNvSpPr txBox="1"/>
          <p:nvPr/>
        </p:nvSpPr>
        <p:spPr>
          <a:xfrm>
            <a:off x="453785" y="2599709"/>
            <a:ext cx="5403219" cy="323289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marL="182880">
              <a:spcBef>
                <a:spcPts val="400"/>
              </a:spcBef>
              <a:spcAft>
                <a:spcPts val="400"/>
              </a:spcAft>
              <a:buFont typeface="Arial" panose="020B0604020202020204" pitchFamily="34" charset="0"/>
            </a:pPr>
            <a:r>
              <a:rPr lang="en-US" sz="2400" b="1" dirty="0">
                <a:solidFill>
                  <a:schemeClr val="tx1">
                    <a:lumMod val="85000"/>
                    <a:lumOff val="15000"/>
                  </a:schemeClr>
                </a:solidFill>
              </a:rPr>
              <a:t>PERCEPTRON</a:t>
            </a:r>
          </a:p>
          <a:p>
            <a:pPr marL="182880">
              <a:spcBef>
                <a:spcPts val="400"/>
              </a:spcBef>
              <a:spcAft>
                <a:spcPts val="400"/>
              </a:spcAft>
              <a:buFont typeface="Arial" panose="020B0604020202020204" pitchFamily="34" charset="0"/>
            </a:pPr>
            <a:r>
              <a:rPr lang="en-US" dirty="0">
                <a:solidFill>
                  <a:schemeClr val="tx1">
                    <a:lumMod val="85000"/>
                    <a:lumOff val="15000"/>
                  </a:schemeClr>
                </a:solidFill>
              </a:rPr>
              <a:t>The perceptron is the oldest neural network, created by Frank Rosenblatt in 1958. It has a single neuron and is the simplest form of a neural network: A Perceptron is </a:t>
            </a:r>
            <a:r>
              <a:rPr lang="en-US" b="1" dirty="0">
                <a:solidFill>
                  <a:schemeClr val="tx1">
                    <a:lumMod val="85000"/>
                    <a:lumOff val="15000"/>
                  </a:schemeClr>
                </a:solidFill>
              </a:rPr>
              <a:t>a neural network unit that does certain computations to detect features or business intelligence in the input data</a:t>
            </a:r>
            <a:r>
              <a:rPr lang="en-US" dirty="0">
                <a:solidFill>
                  <a:schemeClr val="tx1">
                    <a:lumMod val="85000"/>
                    <a:lumOff val="15000"/>
                  </a:schemeClr>
                </a:solidFill>
              </a:rPr>
              <a:t>. </a:t>
            </a:r>
          </a:p>
          <a:p>
            <a:pPr marL="182880">
              <a:spcBef>
                <a:spcPts val="400"/>
              </a:spcBef>
              <a:spcAft>
                <a:spcPts val="400"/>
              </a:spcAft>
              <a:buFont typeface="Arial" panose="020B0604020202020204" pitchFamily="34" charset="0"/>
            </a:pPr>
            <a:r>
              <a:rPr lang="en-US" dirty="0">
                <a:solidFill>
                  <a:schemeClr val="tx1">
                    <a:lumMod val="85000"/>
                    <a:lumOff val="15000"/>
                  </a:schemeClr>
                </a:solidFill>
              </a:rPr>
              <a:t>It is a function that maps its input “x,” which is multiplied by the learned weight coefficient, and generates an output value ”f(x).</a:t>
            </a:r>
          </a:p>
        </p:txBody>
      </p:sp>
      <p:pic>
        <p:nvPicPr>
          <p:cNvPr id="5" name="Picture 5" descr="Diagram&#10;&#10;Description automatically generated">
            <a:extLst>
              <a:ext uri="{FF2B5EF4-FFF2-40B4-BE49-F238E27FC236}">
                <a16:creationId xmlns:a16="http://schemas.microsoft.com/office/drawing/2014/main" id="{057D140E-708D-CAD6-4993-660D7DCA1078}"/>
              </a:ext>
            </a:extLst>
          </p:cNvPr>
          <p:cNvPicPr>
            <a:picLocks noChangeAspect="1"/>
          </p:cNvPicPr>
          <p:nvPr/>
        </p:nvPicPr>
        <p:blipFill>
          <a:blip r:embed="rId2"/>
          <a:stretch>
            <a:fillRect/>
          </a:stretch>
        </p:blipFill>
        <p:spPr>
          <a:xfrm>
            <a:off x="6231886" y="1938890"/>
            <a:ext cx="5221611" cy="2663021"/>
          </a:xfrm>
          <a:prstGeom prst="rect">
            <a:avLst/>
          </a:prstGeom>
        </p:spPr>
      </p:pic>
      <p:sp>
        <p:nvSpPr>
          <p:cNvPr id="3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3356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F9CAA-041B-03A8-DE5E-F2090D379467}"/>
              </a:ext>
            </a:extLst>
          </p:cNvPr>
          <p:cNvSpPr txBox="1"/>
          <p:nvPr/>
        </p:nvSpPr>
        <p:spPr>
          <a:xfrm>
            <a:off x="444674" y="277660"/>
            <a:ext cx="11667993"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TERMINOLOGIES</a:t>
            </a:r>
          </a:p>
          <a:p>
            <a:endParaRPr lang="en-US" sz="2400" b="1" dirty="0">
              <a:latin typeface="Arial"/>
              <a:cs typeface="Arial"/>
            </a:endParaRPr>
          </a:p>
          <a:p>
            <a:endParaRPr lang="en-US" sz="2400" b="1" dirty="0">
              <a:latin typeface="Arial"/>
              <a:cs typeface="Arial"/>
            </a:endParaRPr>
          </a:p>
          <a:p>
            <a:endParaRPr lang="en-US" dirty="0">
              <a:latin typeface="Avenir Next LT Pro"/>
              <a:cs typeface="Times New Roman"/>
            </a:endParaRPr>
          </a:p>
          <a:p>
            <a:pPr marL="285750" indent="-285750">
              <a:buFont typeface="Wingdings"/>
              <a:buChar char="q"/>
            </a:pPr>
            <a:r>
              <a:rPr lang="en-US" sz="2000" b="1" dirty="0">
                <a:latin typeface="Times New Roman"/>
                <a:cs typeface="Times New Roman"/>
              </a:rPr>
              <a:t>Input layer</a:t>
            </a:r>
            <a:r>
              <a:rPr lang="en-US" sz="2000" dirty="0">
                <a:latin typeface="Times New Roman"/>
                <a:cs typeface="Times New Roman"/>
              </a:rPr>
              <a:t> represents dimensions of the input vector.</a:t>
            </a:r>
          </a:p>
          <a:p>
            <a:endParaRPr lang="en-US" sz="2000" dirty="0">
              <a:latin typeface="Times New Roman"/>
              <a:cs typeface="Times New Roman"/>
            </a:endParaRPr>
          </a:p>
          <a:p>
            <a:pPr marL="285750" indent="-285750">
              <a:buFont typeface="Wingdings"/>
              <a:buChar char="q"/>
            </a:pPr>
            <a:r>
              <a:rPr lang="en-US" sz="2000" b="1" dirty="0">
                <a:latin typeface="Times New Roman"/>
                <a:cs typeface="Times New Roman"/>
              </a:rPr>
              <a:t>Hidden layer</a:t>
            </a:r>
            <a:r>
              <a:rPr lang="en-US" sz="2000" dirty="0">
                <a:latin typeface="Times New Roman"/>
                <a:cs typeface="Times New Roman"/>
              </a:rPr>
              <a:t> represents the intermediary nodes that divide the input space into regions with (soft) boundaries. It takes in a set of weighted inputs and produces output through an activation function.</a:t>
            </a:r>
          </a:p>
          <a:p>
            <a:endParaRPr lang="en-US" sz="2000" dirty="0">
              <a:latin typeface="Times New Roman"/>
              <a:cs typeface="Times New Roman"/>
            </a:endParaRPr>
          </a:p>
          <a:p>
            <a:pPr marL="285750" indent="-285750">
              <a:buFont typeface="Wingdings"/>
              <a:buChar char="q"/>
            </a:pPr>
            <a:r>
              <a:rPr lang="en-US" sz="2000" b="1" dirty="0">
                <a:latin typeface="Times New Roman"/>
                <a:cs typeface="Times New Roman"/>
              </a:rPr>
              <a:t>Output layer</a:t>
            </a:r>
            <a:r>
              <a:rPr lang="en-US" sz="2000" dirty="0">
                <a:latin typeface="Times New Roman"/>
                <a:cs typeface="Times New Roman"/>
              </a:rPr>
              <a:t> represents the output of the neural network.</a:t>
            </a:r>
          </a:p>
          <a:p>
            <a:endParaRPr lang="en-US" sz="2000" dirty="0">
              <a:latin typeface="Times New Roman"/>
              <a:cs typeface="Times New Roman"/>
            </a:endParaRPr>
          </a:p>
          <a:p>
            <a:pPr marL="285750" indent="-285750">
              <a:buFont typeface="Wingdings"/>
              <a:buChar char="q"/>
            </a:pPr>
            <a:r>
              <a:rPr lang="en-US" sz="2000" b="1" dirty="0">
                <a:latin typeface="Times New Roman"/>
                <a:cs typeface="Times New Roman"/>
              </a:rPr>
              <a:t>Weights</a:t>
            </a:r>
            <a:r>
              <a:rPr lang="en-US" sz="2000" dirty="0">
                <a:latin typeface="Times New Roman"/>
                <a:cs typeface="Times New Roman"/>
              </a:rPr>
              <a:t> are numeric values that are multiplied by inputs. In simple words, weights are machine-learned values from Neural Networks. They self-adjust depending on the difference between predicted outputs vs training inputs.</a:t>
            </a:r>
          </a:p>
          <a:p>
            <a:endParaRPr lang="en-US" sz="2000" dirty="0">
              <a:latin typeface="Times New Roman"/>
              <a:cs typeface="Times New Roman"/>
            </a:endParaRPr>
          </a:p>
          <a:p>
            <a:pPr marL="285750" indent="-285750">
              <a:buFont typeface="Wingdings"/>
              <a:buChar char="q"/>
            </a:pPr>
            <a:r>
              <a:rPr lang="en-US" sz="2000" b="1" dirty="0">
                <a:latin typeface="Times New Roman"/>
                <a:cs typeface="Times New Roman"/>
              </a:rPr>
              <a:t>Activation Function</a:t>
            </a:r>
            <a:r>
              <a:rPr lang="en-US" sz="2000" dirty="0">
                <a:latin typeface="Times New Roman"/>
                <a:cs typeface="Times New Roman"/>
              </a:rPr>
              <a:t> is a mathematical formula that helps the neuron to switch ON/OFF.</a:t>
            </a:r>
          </a:p>
        </p:txBody>
      </p:sp>
    </p:spTree>
    <p:extLst>
      <p:ext uri="{BB962C8B-B14F-4D97-AF65-F5344CB8AC3E}">
        <p14:creationId xmlns:p14="http://schemas.microsoft.com/office/powerpoint/2010/main" val="151168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0">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Picture 2" descr="Diagram&#10;&#10;Description automatically generated">
            <a:extLst>
              <a:ext uri="{FF2B5EF4-FFF2-40B4-BE49-F238E27FC236}">
                <a16:creationId xmlns:a16="http://schemas.microsoft.com/office/drawing/2014/main" id="{BDA2092D-1944-B2D3-CA66-A15B5EC782A6}"/>
              </a:ext>
            </a:extLst>
          </p:cNvPr>
          <p:cNvPicPr>
            <a:picLocks noChangeAspect="1"/>
          </p:cNvPicPr>
          <p:nvPr/>
        </p:nvPicPr>
        <p:blipFill>
          <a:blip r:embed="rId2"/>
          <a:stretch>
            <a:fillRect/>
          </a:stretch>
        </p:blipFill>
        <p:spPr>
          <a:xfrm>
            <a:off x="836593" y="2369489"/>
            <a:ext cx="6620421" cy="3409517"/>
          </a:xfrm>
          <a:prstGeom prst="rect">
            <a:avLst/>
          </a:prstGeom>
        </p:spPr>
      </p:pic>
      <p:sp>
        <p:nvSpPr>
          <p:cNvPr id="4" name="TextBox 3">
            <a:extLst>
              <a:ext uri="{FF2B5EF4-FFF2-40B4-BE49-F238E27FC236}">
                <a16:creationId xmlns:a16="http://schemas.microsoft.com/office/drawing/2014/main" id="{9B3F5244-BDD6-A9E6-47B6-8FAD717D2B12}"/>
              </a:ext>
            </a:extLst>
          </p:cNvPr>
          <p:cNvSpPr txBox="1"/>
          <p:nvPr/>
        </p:nvSpPr>
        <p:spPr>
          <a:xfrm>
            <a:off x="7888666" y="2202302"/>
            <a:ext cx="4010931" cy="410170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marL="182880">
              <a:spcBef>
                <a:spcPts val="400"/>
              </a:spcBef>
              <a:spcAft>
                <a:spcPts val="400"/>
              </a:spcAft>
              <a:buFont typeface="Arial" panose="020B0604020202020204" pitchFamily="34" charset="0"/>
            </a:pPr>
            <a:r>
              <a:rPr lang="en-US" sz="2000" b="1" dirty="0">
                <a:solidFill>
                  <a:schemeClr val="tx1">
                    <a:lumMod val="85000"/>
                    <a:lumOff val="15000"/>
                  </a:schemeClr>
                </a:solidFill>
                <a:latin typeface="Arial"/>
                <a:cs typeface="Arial"/>
              </a:rPr>
              <a:t>Forward Propagation</a:t>
            </a:r>
          </a:p>
          <a:p>
            <a:pPr marL="182880">
              <a:spcBef>
                <a:spcPts val="400"/>
              </a:spcBef>
              <a:spcAft>
                <a:spcPts val="400"/>
              </a:spcAft>
              <a:buFont typeface="Arial" panose="020B0604020202020204" pitchFamily="34" charset="0"/>
            </a:pPr>
            <a:endParaRPr lang="en-US" sz="1600" b="1" dirty="0">
              <a:solidFill>
                <a:schemeClr val="tx1">
                  <a:lumMod val="85000"/>
                  <a:lumOff val="15000"/>
                </a:schemeClr>
              </a:solidFill>
              <a:latin typeface="Times New Roman"/>
              <a:cs typeface="Times New Roman"/>
            </a:endParaRP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Times New Roman"/>
                <a:cs typeface="Times New Roman"/>
              </a:rPr>
              <a:t>In terms of Neural Network, forward propagation is important and it will help to decide whether assigned weights are good to learn for the given problem statement. There are two major steps performed in forward propagation technically:</a:t>
            </a:r>
          </a:p>
          <a:p>
            <a:pPr marL="182880" indent="-285750">
              <a:spcBef>
                <a:spcPts val="400"/>
              </a:spcBef>
              <a:spcAft>
                <a:spcPts val="400"/>
              </a:spcAft>
              <a:buFont typeface="Arial" panose="020B0604020202020204" pitchFamily="34" charset="0"/>
              <a:buChar char="•"/>
            </a:pPr>
            <a:r>
              <a:rPr lang="en-US" sz="1600" dirty="0">
                <a:solidFill>
                  <a:schemeClr val="tx1">
                    <a:lumMod val="85000"/>
                    <a:lumOff val="15000"/>
                  </a:schemeClr>
                </a:solidFill>
                <a:latin typeface="Times New Roman"/>
                <a:cs typeface="Times New Roman"/>
              </a:rPr>
              <a:t>Sum the product</a:t>
            </a:r>
            <a:br>
              <a:rPr lang="en-US" sz="1600" dirty="0">
                <a:latin typeface="Times New Roman"/>
              </a:rPr>
            </a:br>
            <a:r>
              <a:rPr lang="en-US" sz="1600" dirty="0">
                <a:solidFill>
                  <a:schemeClr val="tx1">
                    <a:lumMod val="85000"/>
                    <a:lumOff val="15000"/>
                  </a:schemeClr>
                </a:solidFill>
                <a:latin typeface="Times New Roman"/>
                <a:cs typeface="Times New Roman"/>
              </a:rPr>
              <a:t>It means multiplying weight vector with the given input vector. And, then it keeps going on till the final layer where we make the decision.</a:t>
            </a:r>
          </a:p>
          <a:p>
            <a:pPr marL="182880" indent="-285750">
              <a:spcBef>
                <a:spcPts val="400"/>
              </a:spcBef>
              <a:spcAft>
                <a:spcPts val="400"/>
              </a:spcAft>
              <a:buFont typeface="Arial" panose="020B0604020202020204" pitchFamily="34" charset="0"/>
              <a:buChar char="•"/>
            </a:pPr>
            <a:r>
              <a:rPr lang="en-US" sz="1600" dirty="0">
                <a:solidFill>
                  <a:schemeClr val="tx1">
                    <a:lumMod val="85000"/>
                    <a:lumOff val="15000"/>
                  </a:schemeClr>
                </a:solidFill>
                <a:latin typeface="Times New Roman"/>
                <a:cs typeface="Times New Roman"/>
              </a:rPr>
              <a:t>Pass the sum through activation function</a:t>
            </a:r>
            <a:br>
              <a:rPr lang="en-US" sz="1600" dirty="0">
                <a:latin typeface="Times New Roman"/>
              </a:rPr>
            </a:br>
            <a:r>
              <a:rPr lang="en-US" sz="1600" dirty="0">
                <a:solidFill>
                  <a:schemeClr val="tx1">
                    <a:lumMod val="85000"/>
                    <a:lumOff val="15000"/>
                  </a:schemeClr>
                </a:solidFill>
                <a:latin typeface="Times New Roman"/>
                <a:cs typeface="Times New Roman"/>
              </a:rPr>
              <a:t>Sum of product of weight and input vector is passed in every layer to give you the output layer. And, then output of 1 layer becomes input of next layer to be multiplied with weight vector in that layer. And, this process goes on till the output layer activation function.</a:t>
            </a:r>
          </a:p>
          <a:p>
            <a:pPr marL="182880">
              <a:spcBef>
                <a:spcPts val="400"/>
              </a:spcBef>
              <a:spcAft>
                <a:spcPts val="400"/>
              </a:spcAft>
              <a:buFont typeface="Arial" panose="020B0604020202020204" pitchFamily="34" charset="0"/>
            </a:pPr>
            <a:endParaRPr lang="en-US" sz="1100" b="1">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100" b="1">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100">
              <a:solidFill>
                <a:schemeClr val="tx1">
                  <a:lumMod val="85000"/>
                  <a:lumOff val="15000"/>
                </a:schemeClr>
              </a:solidFill>
            </a:endParaRP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5128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A8C5F08F-AEEE-08B0-4280-041CA107FC56}"/>
              </a:ext>
            </a:extLst>
          </p:cNvPr>
          <p:cNvPicPr>
            <a:picLocks noChangeAspect="1"/>
          </p:cNvPicPr>
          <p:nvPr/>
        </p:nvPicPr>
        <p:blipFill>
          <a:blip r:embed="rId2"/>
          <a:stretch>
            <a:fillRect/>
          </a:stretch>
        </p:blipFill>
        <p:spPr>
          <a:xfrm>
            <a:off x="3050906" y="442291"/>
            <a:ext cx="5784427" cy="2736246"/>
          </a:xfrm>
          <a:prstGeom prst="rect">
            <a:avLst/>
          </a:prstGeom>
        </p:spPr>
      </p:pic>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93CF8CBF-C91E-4FE4-076C-221FDB26EE27}"/>
              </a:ext>
            </a:extLst>
          </p:cNvPr>
          <p:cNvSpPr txBox="1"/>
          <p:nvPr/>
        </p:nvSpPr>
        <p:spPr>
          <a:xfrm>
            <a:off x="5291335" y="3928374"/>
            <a:ext cx="6744089" cy="234680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82880">
              <a:spcBef>
                <a:spcPts val="400"/>
              </a:spcBef>
              <a:spcAft>
                <a:spcPts val="400"/>
              </a:spcAft>
              <a:buFont typeface="Arial" panose="020B0604020202020204" pitchFamily="34" charset="0"/>
            </a:pPr>
            <a:r>
              <a:rPr lang="en-US" sz="1700" dirty="0">
                <a:solidFill>
                  <a:schemeClr val="tx1">
                    <a:lumMod val="85000"/>
                    <a:lumOff val="15000"/>
                  </a:schemeClr>
                </a:solidFill>
              </a:rPr>
              <a:t>In this given network, feedforward is easy to understand. x is initial input, b1 is bias and w1 is weight. Every layer has sigmoid as activation function. Predicted value is u4 and cost is error / loss calculated. Sum of production is u1, u3. u2 and u4 are output after applying activation function i.e., sigmoid in this case. I hope this will help to understand feedforward network till the loss calculation.</a:t>
            </a:r>
          </a:p>
        </p:txBody>
      </p:sp>
    </p:spTree>
    <p:extLst>
      <p:ext uri="{BB962C8B-B14F-4D97-AF65-F5344CB8AC3E}">
        <p14:creationId xmlns:p14="http://schemas.microsoft.com/office/powerpoint/2010/main" val="19774713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EA1683-764E-8B6F-AE11-6BEEE6B1A1DE}"/>
              </a:ext>
            </a:extLst>
          </p:cNvPr>
          <p:cNvSpPr txBox="1"/>
          <p:nvPr/>
        </p:nvSpPr>
        <p:spPr>
          <a:xfrm>
            <a:off x="768263" y="340290"/>
            <a:ext cx="11041693"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92929"/>
                </a:solidFill>
                <a:latin typeface="Times New Roman"/>
                <a:cs typeface="Times New Roman"/>
              </a:rPr>
              <a:t>Backward Propagation</a:t>
            </a:r>
          </a:p>
          <a:p>
            <a:endParaRPr lang="en-US" sz="2400" b="1" dirty="0">
              <a:solidFill>
                <a:srgbClr val="292929"/>
              </a:solidFill>
              <a:latin typeface="Times New Roman"/>
              <a:cs typeface="Times New Roman"/>
            </a:endParaRPr>
          </a:p>
          <a:p>
            <a:r>
              <a:rPr lang="en-US" dirty="0">
                <a:solidFill>
                  <a:srgbClr val="292929"/>
                </a:solidFill>
                <a:latin typeface="Times New Roman"/>
                <a:cs typeface="Times New Roman"/>
              </a:rPr>
              <a:t>In machine learning, backward propagation is one of the important algorithms for training the feed forward network. Once we have passed through forward network, we get predicted output to compare with target output. Based on this, we understood that we can calculated the total loss and say whether model is good to go or not. If not, we make use of loss value to recalculate weights again for forward pass. And, these weight re-calculation process is made simple and efficient using back-propagation.</a:t>
            </a:r>
          </a:p>
          <a:p>
            <a:endParaRPr lang="en-US" dirty="0">
              <a:solidFill>
                <a:srgbClr val="292929"/>
              </a:solidFill>
              <a:latin typeface="Times New Roman"/>
              <a:cs typeface="Times New Roman"/>
            </a:endParaRPr>
          </a:p>
          <a:p>
            <a:r>
              <a:rPr lang="en-US" b="1" dirty="0">
                <a:latin typeface="Times New Roman"/>
                <a:ea typeface="+mn-lt"/>
                <a:cs typeface="+mn-lt"/>
              </a:rPr>
              <a:t>Back-propagation computes the </a:t>
            </a:r>
            <a:r>
              <a:rPr lang="en-US" b="1" u="sng" dirty="0">
                <a:latin typeface="Times New Roman"/>
                <a:ea typeface="+mn-lt"/>
                <a:cs typeface="+mn-lt"/>
                <a:hlinkClick r:id="rId2"/>
              </a:rPr>
              <a:t>gradient</a:t>
            </a:r>
            <a:r>
              <a:rPr lang="en-US" b="1" dirty="0">
                <a:latin typeface="Times New Roman"/>
                <a:ea typeface="+mn-lt"/>
                <a:cs typeface="+mn-lt"/>
              </a:rPr>
              <a:t> of the </a:t>
            </a:r>
            <a:r>
              <a:rPr lang="en-US" b="1" u="sng" dirty="0">
                <a:latin typeface="Times New Roman"/>
                <a:ea typeface="+mn-lt"/>
                <a:cs typeface="+mn-lt"/>
                <a:hlinkClick r:id="rId3"/>
              </a:rPr>
              <a:t>loss function</a:t>
            </a:r>
            <a:r>
              <a:rPr lang="en-US" b="1" dirty="0">
                <a:latin typeface="Times New Roman"/>
                <a:ea typeface="+mn-lt"/>
                <a:cs typeface="+mn-lt"/>
              </a:rPr>
              <a:t> with respect to the </a:t>
            </a:r>
            <a:r>
              <a:rPr lang="en-US" b="1" u="sng" dirty="0">
                <a:latin typeface="Times New Roman"/>
                <a:ea typeface="+mn-lt"/>
                <a:cs typeface="+mn-lt"/>
                <a:hlinkClick r:id="rId4"/>
              </a:rPr>
              <a:t>weights</a:t>
            </a:r>
            <a:r>
              <a:rPr lang="en-US" b="1" dirty="0">
                <a:latin typeface="Times New Roman"/>
                <a:ea typeface="+mn-lt"/>
                <a:cs typeface="+mn-lt"/>
              </a:rPr>
              <a:t> of the network</a:t>
            </a:r>
            <a:endParaRPr lang="en-US" b="1" dirty="0">
              <a:latin typeface="Times New Roman"/>
              <a:cs typeface="Times New Roman"/>
            </a:endParaRPr>
          </a:p>
          <a:p>
            <a:pPr marL="285750" indent="-285750">
              <a:buFont typeface="Arial"/>
              <a:buChar char="•"/>
            </a:pPr>
            <a:r>
              <a:rPr lang="en-US" dirty="0">
                <a:latin typeface="Times New Roman"/>
                <a:ea typeface="+mn-lt"/>
                <a:cs typeface="+mn-lt"/>
              </a:rPr>
              <a:t>Compute the Errors</a:t>
            </a:r>
            <a:br>
              <a:rPr lang="en-US" dirty="0">
                <a:latin typeface="Times New Roman"/>
                <a:ea typeface="+mn-lt"/>
                <a:cs typeface="+mn-lt"/>
              </a:rPr>
            </a:br>
            <a:r>
              <a:rPr lang="en-US" dirty="0">
                <a:latin typeface="Times New Roman"/>
                <a:ea typeface="+mn-lt"/>
                <a:cs typeface="+mn-lt"/>
              </a:rPr>
              <a:t>Difference between expected output and predicted output received in forward pass. This process will keep giving the Error / Loss in every single forward pass. If loss/error is acceptable, you can store the model to test with test data.</a:t>
            </a:r>
            <a:endParaRPr lang="en-US" dirty="0">
              <a:latin typeface="Times New Roman"/>
              <a:cs typeface="Times New Roman"/>
            </a:endParaRPr>
          </a:p>
          <a:p>
            <a:pPr marL="285750" indent="-285750">
              <a:buFont typeface="Arial"/>
              <a:buChar char="•"/>
            </a:pPr>
            <a:r>
              <a:rPr lang="en-US" dirty="0">
                <a:latin typeface="Times New Roman"/>
                <a:ea typeface="+mn-lt"/>
                <a:cs typeface="+mn-lt"/>
              </a:rPr>
              <a:t>Get the delta</a:t>
            </a:r>
            <a:br>
              <a:rPr lang="en-US" dirty="0">
                <a:latin typeface="Times New Roman"/>
                <a:ea typeface="+mn-lt"/>
                <a:cs typeface="+mn-lt"/>
              </a:rPr>
            </a:br>
            <a:r>
              <a:rPr lang="en-US" dirty="0">
                <a:latin typeface="Times New Roman"/>
                <a:ea typeface="+mn-lt"/>
                <a:cs typeface="+mn-lt"/>
              </a:rPr>
              <a:t>Multiply the error with the derivative to get the delta</a:t>
            </a:r>
            <a:endParaRPr lang="en-US" dirty="0">
              <a:latin typeface="Times New Roman"/>
              <a:cs typeface="Times New Roman"/>
            </a:endParaRPr>
          </a:p>
          <a:p>
            <a:pPr marL="285750" indent="-285750">
              <a:buFont typeface="Arial"/>
              <a:buChar char="•"/>
            </a:pPr>
            <a:r>
              <a:rPr lang="en-US" dirty="0">
                <a:latin typeface="Times New Roman"/>
                <a:ea typeface="+mn-lt"/>
                <a:cs typeface="+mn-lt"/>
              </a:rPr>
              <a:t>Sum the product</a:t>
            </a:r>
            <a:br>
              <a:rPr lang="en-US" dirty="0">
                <a:latin typeface="Times New Roman"/>
                <a:ea typeface="+mn-lt"/>
                <a:cs typeface="+mn-lt"/>
              </a:rPr>
            </a:br>
            <a:r>
              <a:rPr lang="en-US" dirty="0">
                <a:latin typeface="Times New Roman"/>
                <a:ea typeface="+mn-lt"/>
                <a:cs typeface="+mn-lt"/>
              </a:rPr>
              <a:t>Multiply the delta with the input vector and so on to get the sum of the product.</a:t>
            </a:r>
            <a:endParaRPr lang="en-US" dirty="0">
              <a:latin typeface="Times New Roman"/>
            </a:endParaRPr>
          </a:p>
          <a:p>
            <a:endParaRPr lang="en-US" dirty="0">
              <a:solidFill>
                <a:srgbClr val="292929"/>
              </a:solidFill>
              <a:latin typeface="Times New Roman"/>
              <a:cs typeface="Times New Roman"/>
            </a:endParaRPr>
          </a:p>
          <a:p>
            <a:r>
              <a:rPr lang="en-US" b="1" i="1" dirty="0">
                <a:latin typeface="Times New Roman"/>
                <a:ea typeface="+mn-lt"/>
                <a:cs typeface="+mn-lt"/>
              </a:rPr>
              <a:t>Terms to understand for forward &amp; back propagation: dot product, derivative, chain rule, gradient, loss / error calculation &amp; its method.</a:t>
            </a:r>
            <a:endParaRPr lang="en-US" b="1" dirty="0">
              <a:latin typeface="Times New Roman"/>
            </a:endParaRPr>
          </a:p>
        </p:txBody>
      </p:sp>
    </p:spTree>
    <p:extLst>
      <p:ext uri="{BB962C8B-B14F-4D97-AF65-F5344CB8AC3E}">
        <p14:creationId xmlns:p14="http://schemas.microsoft.com/office/powerpoint/2010/main" val="206416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 schematic&#10;&#10;Description automatically generated">
            <a:extLst>
              <a:ext uri="{FF2B5EF4-FFF2-40B4-BE49-F238E27FC236}">
                <a16:creationId xmlns:a16="http://schemas.microsoft.com/office/drawing/2014/main" id="{569A26BE-A50B-DE6B-951F-B52A8B104C65}"/>
              </a:ext>
            </a:extLst>
          </p:cNvPr>
          <p:cNvPicPr>
            <a:picLocks noChangeAspect="1"/>
          </p:cNvPicPr>
          <p:nvPr/>
        </p:nvPicPr>
        <p:blipFill>
          <a:blip r:embed="rId2"/>
          <a:stretch>
            <a:fillRect/>
          </a:stretch>
        </p:blipFill>
        <p:spPr>
          <a:xfrm>
            <a:off x="2416169" y="442291"/>
            <a:ext cx="6949518" cy="2788438"/>
          </a:xfrm>
          <a:prstGeom prst="rect">
            <a:avLst/>
          </a:prstGeom>
        </p:spPr>
      </p:pic>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B51FDD7C-1AF3-2CF9-7E5B-85ED37055702}"/>
              </a:ext>
            </a:extLst>
          </p:cNvPr>
          <p:cNvSpPr txBox="1"/>
          <p:nvPr/>
        </p:nvSpPr>
        <p:spPr>
          <a:xfrm>
            <a:off x="4257938" y="3667415"/>
            <a:ext cx="7151185" cy="2033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Times New Roman"/>
                <a:cs typeface="Times New Roman"/>
              </a:rPr>
              <a:t>After the forward pass and cost calculation (error/loss), Backpropagation takes place to get the delta. For calculating delta, it applies partial derivative and it starts from output to the last layer. And, once delta is calculated for the last layer, below formula is applied to get the new weight.</a:t>
            </a: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Times New Roman"/>
                <a:cs typeface="Times New Roman"/>
              </a:rPr>
              <a:t>new weight = old weight - delta * learning rate</a:t>
            </a:r>
          </a:p>
          <a:p>
            <a:pPr marL="182880">
              <a:spcBef>
                <a:spcPts val="400"/>
              </a:spcBef>
              <a:spcAft>
                <a:spcPts val="400"/>
              </a:spcAft>
              <a:buFont typeface="Arial" panose="020B0604020202020204" pitchFamily="34" charset="0"/>
            </a:pPr>
            <a:r>
              <a:rPr lang="en-US" sz="1600" dirty="0">
                <a:solidFill>
                  <a:schemeClr val="tx1">
                    <a:lumMod val="85000"/>
                    <a:lumOff val="15000"/>
                  </a:schemeClr>
                </a:solidFill>
                <a:latin typeface="Times New Roman"/>
                <a:cs typeface="Times New Roman"/>
              </a:rPr>
              <a:t>Here learning rate can be any assumed value between 0 and 1. Once new weight is calculated for the last layer, this process moves on to the previous hidden layer to calculate delta and new weight. This makes use of chain rule to get the delta for the hidden layer as we can see the image attached below. Formula in red is showing the direct formula via chain rule and partial derivative.</a:t>
            </a:r>
          </a:p>
        </p:txBody>
      </p:sp>
    </p:spTree>
    <p:extLst>
      <p:ext uri="{BB962C8B-B14F-4D97-AF65-F5344CB8AC3E}">
        <p14:creationId xmlns:p14="http://schemas.microsoft.com/office/powerpoint/2010/main" val="15571514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HeadlinesVTI</vt:lpstr>
      <vt:lpstr>BrushVTI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250</cp:revision>
  <dcterms:created xsi:type="dcterms:W3CDTF">2022-07-29T17:11:39Z</dcterms:created>
  <dcterms:modified xsi:type="dcterms:W3CDTF">2022-07-30T07:57:40Z</dcterms:modified>
</cp:coreProperties>
</file>