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94246efd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94246efd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4246efda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94246efda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94246efda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94246efda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41ba84ac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41ba84ac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4246efda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4246efda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4246efda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4246efda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4246efd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4246efd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4246efda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4246efda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4246efda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4246efda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94246efda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94246efda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94246efda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94246efda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www.projectpro.io/article/deep-learning-algorithms/44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756999"/>
            <a:ext cx="5361300" cy="78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000"/>
              <a:t>Problem Statement</a:t>
            </a:r>
            <a:endParaRPr b="1" sz="4000"/>
          </a:p>
        </p:txBody>
      </p:sp>
      <p:sp>
        <p:nvSpPr>
          <p:cNvPr id="129" name="Google Shape;129;p13"/>
          <p:cNvSpPr txBox="1"/>
          <p:nvPr>
            <p:ph idx="1" type="subTitle"/>
          </p:nvPr>
        </p:nvSpPr>
        <p:spPr>
          <a:xfrm>
            <a:off x="642950" y="1835450"/>
            <a:ext cx="7829400" cy="2488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800">
                <a:solidFill>
                  <a:srgbClr val="212121"/>
                </a:solidFill>
                <a:highlight>
                  <a:srgbClr val="FFFFFF"/>
                </a:highlight>
                <a:latin typeface="Arial"/>
                <a:ea typeface="Arial"/>
                <a:cs typeface="Arial"/>
                <a:sym typeface="Arial"/>
              </a:rPr>
              <a:t>The aim of this project is to contribute to the reduction of academic dropout and failure in higher education, by using machine learning techniques to identify students at risk at an early stage of their academic path, so that strategies to support them can be put into place. The problem is formulated as a three category classification task (dropout, enrolled, and graduate) at the end of the normal duration of the course.</a:t>
            </a:r>
            <a:endParaRPr i="1" sz="1800">
              <a:solidFill>
                <a:srgbClr val="212121"/>
              </a:solidFill>
              <a:highlight>
                <a:srgbClr val="FFFFFF"/>
              </a:highlight>
              <a:latin typeface="Arial"/>
              <a:ea typeface="Arial"/>
              <a:cs typeface="Arial"/>
              <a:sym typeface="Arial"/>
            </a:endParaRPr>
          </a:p>
          <a:p>
            <a:pPr indent="0" lvl="0" marL="0" rtl="0" algn="ctr">
              <a:spcBef>
                <a:spcPts val="1200"/>
              </a:spcBef>
              <a:spcAft>
                <a:spcPts val="0"/>
              </a:spcAft>
              <a:buNone/>
            </a:pPr>
            <a:r>
              <a:t/>
            </a:r>
            <a:endParaRPr b="1" i="1" sz="20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378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a:latin typeface="Arial"/>
                <a:ea typeface="Arial"/>
                <a:cs typeface="Arial"/>
                <a:sym typeface="Arial"/>
              </a:rPr>
              <a:t>Performance Metrics</a:t>
            </a:r>
            <a:endParaRPr b="1" sz="3500">
              <a:latin typeface="Arial"/>
              <a:ea typeface="Arial"/>
              <a:cs typeface="Arial"/>
              <a:sym typeface="Arial"/>
            </a:endParaRPr>
          </a:p>
        </p:txBody>
      </p:sp>
      <p:sp>
        <p:nvSpPr>
          <p:cNvPr id="185" name="Google Shape;185;p22"/>
          <p:cNvSpPr txBox="1"/>
          <p:nvPr>
            <p:ph idx="1" type="body"/>
          </p:nvPr>
        </p:nvSpPr>
        <p:spPr>
          <a:xfrm>
            <a:off x="819150" y="1285850"/>
            <a:ext cx="7590900" cy="3308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b="1" lang="en" sz="1500">
                <a:latin typeface="Arial"/>
                <a:ea typeface="Arial"/>
                <a:cs typeface="Arial"/>
                <a:sym typeface="Arial"/>
              </a:rPr>
              <a:t>Accuracy Score:</a:t>
            </a:r>
            <a:r>
              <a:rPr lang="en" sz="1500">
                <a:latin typeface="Arial"/>
                <a:ea typeface="Arial"/>
                <a:cs typeface="Arial"/>
                <a:sym typeface="Arial"/>
              </a:rPr>
              <a:t> </a:t>
            </a:r>
            <a:r>
              <a:rPr lang="en" sz="1500">
                <a:solidFill>
                  <a:srgbClr val="000000"/>
                </a:solidFill>
                <a:latin typeface="Arial"/>
                <a:ea typeface="Arial"/>
                <a:cs typeface="Arial"/>
                <a:sym typeface="Arial"/>
              </a:rPr>
              <a:t>It is calculated as total number of correctly classified points divided by total number of points is test set.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Precision Score:</a:t>
            </a:r>
            <a:r>
              <a:rPr lang="en" sz="1500">
                <a:solidFill>
                  <a:srgbClr val="000000"/>
                </a:solidFill>
                <a:latin typeface="Arial"/>
                <a:ea typeface="Arial"/>
                <a:cs typeface="Arial"/>
                <a:sym typeface="Arial"/>
              </a:rPr>
              <a:t> Precision is calculated as the ratio of correctly classified positive points (True Positives) to the total number of correctly classified positive points (True Positives + False Positives).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Recall Score:</a:t>
            </a:r>
            <a:r>
              <a:rPr lang="en" sz="1500">
                <a:solidFill>
                  <a:srgbClr val="000000"/>
                </a:solidFill>
                <a:latin typeface="Arial"/>
                <a:ea typeface="Arial"/>
                <a:cs typeface="Arial"/>
                <a:sym typeface="Arial"/>
              </a:rPr>
              <a:t> Recall tells us what proportion of the positive class got correctly classified. It is calculated as the total number of true positive points divided by true positive and false negative.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F1-score:</a:t>
            </a:r>
            <a:r>
              <a:rPr lang="en" sz="1500">
                <a:solidFill>
                  <a:srgbClr val="000000"/>
                </a:solidFill>
                <a:latin typeface="Arial"/>
                <a:ea typeface="Arial"/>
                <a:cs typeface="Arial"/>
                <a:sym typeface="Arial"/>
              </a:rPr>
              <a:t> In Precision, we are focusing more on false positive values where as in case of recall we focused on false negative value. Now, if we want to minimize false positive as well as false negative both then we can use f1-score. It is calculated as harmonic mean of precision and recall. </a:t>
            </a:r>
            <a:endParaRPr sz="15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642750" y="327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a:latin typeface="Arial"/>
                <a:ea typeface="Arial"/>
                <a:cs typeface="Arial"/>
                <a:sym typeface="Arial"/>
              </a:rPr>
              <a:t>Confusion Matrix</a:t>
            </a:r>
            <a:endParaRPr b="1" sz="3500">
              <a:latin typeface="Arial"/>
              <a:ea typeface="Arial"/>
              <a:cs typeface="Arial"/>
              <a:sym typeface="Arial"/>
            </a:endParaRPr>
          </a:p>
        </p:txBody>
      </p:sp>
      <p:sp>
        <p:nvSpPr>
          <p:cNvPr id="191" name="Google Shape;191;p23"/>
          <p:cNvSpPr txBox="1"/>
          <p:nvPr>
            <p:ph idx="1" type="body"/>
          </p:nvPr>
        </p:nvSpPr>
        <p:spPr>
          <a:xfrm>
            <a:off x="642750" y="1721125"/>
            <a:ext cx="3339300" cy="2831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solidFill>
                  <a:srgbClr val="000000"/>
                </a:solidFill>
                <a:latin typeface="Arial"/>
                <a:ea typeface="Arial"/>
                <a:cs typeface="Arial"/>
                <a:sym typeface="Arial"/>
              </a:rPr>
              <a:t>Confusion Matrix can give us the visual representation of total sum of correctly classified points and sum of misclassified points. In this heatmap, we can observe that 1098 points are classified correctly where 181 points are mis-classified.</a:t>
            </a:r>
            <a:endParaRPr sz="1700">
              <a:latin typeface="Arial"/>
              <a:ea typeface="Arial"/>
              <a:cs typeface="Arial"/>
              <a:sym typeface="Arial"/>
            </a:endParaRPr>
          </a:p>
        </p:txBody>
      </p:sp>
      <p:pic>
        <p:nvPicPr>
          <p:cNvPr id="192" name="Google Shape;192;p23"/>
          <p:cNvPicPr preferRelativeResize="0"/>
          <p:nvPr/>
        </p:nvPicPr>
        <p:blipFill>
          <a:blip r:embed="rId3">
            <a:alphaModFix/>
          </a:blip>
          <a:stretch>
            <a:fillRect/>
          </a:stretch>
        </p:blipFill>
        <p:spPr>
          <a:xfrm>
            <a:off x="4023550" y="1281700"/>
            <a:ext cx="4947550" cy="3633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673975" y="306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800">
                <a:latin typeface="Arial"/>
                <a:ea typeface="Arial"/>
                <a:cs typeface="Arial"/>
                <a:sym typeface="Arial"/>
              </a:rPr>
              <a:t>Performance Comparison</a:t>
            </a:r>
            <a:endParaRPr b="1" sz="3800">
              <a:latin typeface="Arial"/>
              <a:ea typeface="Arial"/>
              <a:cs typeface="Arial"/>
              <a:sym typeface="Arial"/>
            </a:endParaRPr>
          </a:p>
        </p:txBody>
      </p:sp>
      <p:pic>
        <p:nvPicPr>
          <p:cNvPr id="198" name="Google Shape;198;p24"/>
          <p:cNvPicPr preferRelativeResize="0"/>
          <p:nvPr/>
        </p:nvPicPr>
        <p:blipFill>
          <a:blip r:embed="rId3">
            <a:alphaModFix/>
          </a:blip>
          <a:stretch>
            <a:fillRect/>
          </a:stretch>
        </p:blipFill>
        <p:spPr>
          <a:xfrm>
            <a:off x="673975" y="1213275"/>
            <a:ext cx="7962900" cy="3577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800"/>
              <a:t>About Dataset</a:t>
            </a:r>
            <a:endParaRPr b="1" sz="3800"/>
          </a:p>
        </p:txBody>
      </p:sp>
      <p:sp>
        <p:nvSpPr>
          <p:cNvPr id="135" name="Google Shape;135;p14"/>
          <p:cNvSpPr txBox="1"/>
          <p:nvPr>
            <p:ph idx="1" type="body"/>
          </p:nvPr>
        </p:nvSpPr>
        <p:spPr>
          <a:xfrm>
            <a:off x="819150" y="1721425"/>
            <a:ext cx="7505700" cy="271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i="1" lang="en" sz="1700">
                <a:solidFill>
                  <a:srgbClr val="000000"/>
                </a:solidFill>
                <a:highlight>
                  <a:srgbClr val="FFFFFF"/>
                </a:highlight>
                <a:latin typeface="Arial"/>
                <a:ea typeface="Arial"/>
                <a:cs typeface="Arial"/>
                <a:sym typeface="Arial"/>
              </a:rPr>
              <a:t>A dataset is created from a higher education institution (acquired from several disjoint databases) related to students enrolled in different undergraduate degrees, such as agronomy, design, education, nursing, journalism, management, social services, and technologies.  The dataset includes information known at the time of student enrollment (academic path, demographics, and social-economic factors) and the students' academic performance at the end of the first and second semesters. The dataset consist of 36 attributes and 4424 instances. </a:t>
            </a:r>
            <a:endParaRPr i="1"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800"/>
              <a:t>Exploratory Data Analysis</a:t>
            </a:r>
            <a:endParaRPr b="1" sz="3800"/>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i="1" lang="en" sz="1800">
                <a:solidFill>
                  <a:srgbClr val="0E101A"/>
                </a:solidFill>
                <a:latin typeface="Arial"/>
                <a:ea typeface="Arial"/>
                <a:cs typeface="Arial"/>
                <a:sym typeface="Arial"/>
              </a:rPr>
              <a:t>Data exploration gives us lot of information about the data and helps us to analyze the data statistically.  Statistical analysis helps us to understand the relation between different types of data, it helps us to realize how each feature are related to each other, it helps us to understand the amount of variation in each feature, it also helps us to understand the distribution of each category and last but not the least it helps us to understand how much each input variables are contributing towards the target variable. </a:t>
            </a:r>
            <a:endParaRPr i="1" sz="2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611725" y="30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latin typeface="Arial"/>
                <a:ea typeface="Arial"/>
                <a:cs typeface="Arial"/>
                <a:sym typeface="Arial"/>
              </a:rPr>
              <a:t>Analysis of Target Variable</a:t>
            </a:r>
            <a:endParaRPr sz="3500">
              <a:latin typeface="Arial"/>
              <a:ea typeface="Arial"/>
              <a:cs typeface="Arial"/>
              <a:sym typeface="Arial"/>
            </a:endParaRPr>
          </a:p>
        </p:txBody>
      </p:sp>
      <p:sp>
        <p:nvSpPr>
          <p:cNvPr id="147" name="Google Shape;147;p16"/>
          <p:cNvSpPr txBox="1"/>
          <p:nvPr>
            <p:ph idx="1" type="body"/>
          </p:nvPr>
        </p:nvSpPr>
        <p:spPr>
          <a:xfrm>
            <a:off x="611725" y="1524075"/>
            <a:ext cx="3639900" cy="30765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i="1" lang="en" sz="1800">
                <a:solidFill>
                  <a:srgbClr val="212121"/>
                </a:solidFill>
                <a:highlight>
                  <a:srgbClr val="FFFFFF"/>
                </a:highlight>
                <a:latin typeface="Arial"/>
                <a:ea typeface="Arial"/>
                <a:cs typeface="Arial"/>
                <a:sym typeface="Arial"/>
              </a:rPr>
              <a:t>From this pie chart, we can observe that around 49.9% of the students are graduated, 32.1% students are dropout, and 17.1% of the students are enrolled in some other course, which indicates that half of the students from the total population are graduated.</a:t>
            </a:r>
            <a:endParaRPr i="1" sz="1800">
              <a:solidFill>
                <a:srgbClr val="212121"/>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3836900" y="1257425"/>
            <a:ext cx="5070899" cy="334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673975" y="472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Analysis of Numerical Data</a:t>
            </a:r>
            <a:endParaRPr>
              <a:latin typeface="Arial"/>
              <a:ea typeface="Arial"/>
              <a:cs typeface="Arial"/>
              <a:sym typeface="Arial"/>
            </a:endParaRPr>
          </a:p>
        </p:txBody>
      </p:sp>
      <p:sp>
        <p:nvSpPr>
          <p:cNvPr id="154" name="Google Shape;154;p17"/>
          <p:cNvSpPr txBox="1"/>
          <p:nvPr>
            <p:ph idx="1" type="body"/>
          </p:nvPr>
        </p:nvSpPr>
        <p:spPr>
          <a:xfrm>
            <a:off x="788050" y="1426875"/>
            <a:ext cx="3686100" cy="3153900"/>
          </a:xfrm>
          <a:prstGeom prst="rect">
            <a:avLst/>
          </a:prstGeom>
        </p:spPr>
        <p:txBody>
          <a:bodyPr anchorCtr="0" anchor="t" bIns="91425" lIns="91425" spcFirstLastPara="1" rIns="91425" wrap="square" tIns="91425">
            <a:normAutofit fontScale="32500" lnSpcReduction="10000"/>
          </a:bodyPr>
          <a:lstStyle/>
          <a:p>
            <a:pPr indent="0" lvl="0" marL="0" rtl="0" algn="l">
              <a:spcBef>
                <a:spcPts val="1200"/>
              </a:spcBef>
              <a:spcAft>
                <a:spcPts val="0"/>
              </a:spcAft>
              <a:buNone/>
            </a:pPr>
            <a:r>
              <a:rPr i="1" lang="en" sz="3410">
                <a:solidFill>
                  <a:srgbClr val="000000"/>
                </a:solidFill>
                <a:latin typeface="Arial"/>
                <a:ea typeface="Arial"/>
                <a:cs typeface="Arial"/>
                <a:sym typeface="Arial"/>
              </a:rPr>
              <a:t>From the above plot, we are getting some interesting insights about the dataset and those insights are following.</a:t>
            </a:r>
            <a:endParaRPr i="1" sz="3410">
              <a:solidFill>
                <a:srgbClr val="000000"/>
              </a:solidFill>
              <a:latin typeface="Arial"/>
              <a:ea typeface="Arial"/>
              <a:cs typeface="Arial"/>
              <a:sym typeface="Arial"/>
            </a:endParaRPr>
          </a:p>
          <a:p>
            <a:pPr indent="-298985" lvl="0" marL="457200" rtl="0" algn="l">
              <a:spcBef>
                <a:spcPts val="1200"/>
              </a:spcBef>
              <a:spcAft>
                <a:spcPts val="0"/>
              </a:spcAft>
              <a:buClr>
                <a:srgbClr val="212121"/>
              </a:buClr>
              <a:buSzPct val="100000"/>
              <a:buFont typeface="Arial"/>
              <a:buAutoNum type="arabicPeriod"/>
            </a:pPr>
            <a:r>
              <a:rPr i="1" lang="en" sz="3410">
                <a:solidFill>
                  <a:srgbClr val="212121"/>
                </a:solidFill>
                <a:highlight>
                  <a:srgbClr val="FFFFFF"/>
                </a:highlight>
                <a:latin typeface="Arial"/>
                <a:ea typeface="Arial"/>
                <a:cs typeface="Arial"/>
                <a:sym typeface="Arial"/>
              </a:rPr>
              <a:t>Curricular_units_1st_sem_(grade) &amp; Curricular_units_2nd_sem_(grade) is having strong correlation between them and correlation value is 0.84.</a:t>
            </a:r>
            <a:endParaRPr i="1" sz="3410">
              <a:solidFill>
                <a:srgbClr val="212121"/>
              </a:solidFill>
              <a:highlight>
                <a:srgbClr val="FFFFFF"/>
              </a:highlight>
              <a:latin typeface="Arial"/>
              <a:ea typeface="Arial"/>
              <a:cs typeface="Arial"/>
              <a:sym typeface="Arial"/>
            </a:endParaRPr>
          </a:p>
          <a:p>
            <a:pPr indent="-298985" lvl="0" marL="457200" rtl="0" algn="l">
              <a:spcBef>
                <a:spcPts val="0"/>
              </a:spcBef>
              <a:spcAft>
                <a:spcPts val="0"/>
              </a:spcAft>
              <a:buClr>
                <a:srgbClr val="212121"/>
              </a:buClr>
              <a:buSzPct val="100000"/>
              <a:buFont typeface="Arial"/>
              <a:buAutoNum type="arabicPeriod"/>
            </a:pPr>
            <a:r>
              <a:rPr i="1" lang="en" sz="3410">
                <a:solidFill>
                  <a:srgbClr val="212121"/>
                </a:solidFill>
                <a:highlight>
                  <a:srgbClr val="FFFFFF"/>
                </a:highlight>
                <a:latin typeface="Arial"/>
                <a:ea typeface="Arial"/>
                <a:cs typeface="Arial"/>
                <a:sym typeface="Arial"/>
              </a:rPr>
              <a:t>Previous qualification (grade) &amp; Admission grade is having average relation between them since the correlation value is 0.58.</a:t>
            </a:r>
            <a:endParaRPr i="1" sz="3410">
              <a:solidFill>
                <a:srgbClr val="212121"/>
              </a:solidFill>
              <a:highlight>
                <a:srgbClr val="FFFFFF"/>
              </a:highlight>
              <a:latin typeface="Arial"/>
              <a:ea typeface="Arial"/>
              <a:cs typeface="Arial"/>
              <a:sym typeface="Arial"/>
            </a:endParaRPr>
          </a:p>
          <a:p>
            <a:pPr indent="-298985" lvl="0" marL="457200" rtl="0" algn="l">
              <a:spcBef>
                <a:spcPts val="0"/>
              </a:spcBef>
              <a:spcAft>
                <a:spcPts val="0"/>
              </a:spcAft>
              <a:buClr>
                <a:srgbClr val="212121"/>
              </a:buClr>
              <a:buSzPct val="100000"/>
              <a:buFont typeface="Arial"/>
              <a:buAutoNum type="arabicPeriod"/>
            </a:pPr>
            <a:r>
              <a:rPr i="1" lang="en" sz="3410">
                <a:solidFill>
                  <a:srgbClr val="212121"/>
                </a:solidFill>
                <a:highlight>
                  <a:srgbClr val="FFFFFF"/>
                </a:highlight>
                <a:latin typeface="Arial"/>
                <a:ea typeface="Arial"/>
                <a:cs typeface="Arial"/>
                <a:sym typeface="Arial"/>
              </a:rPr>
              <a:t>And the final observation from this Heatmap is Unemployment rate, inflation rate, and GDP are having negative relation between them. </a:t>
            </a:r>
            <a:endParaRPr i="1" sz="3410">
              <a:solidFill>
                <a:srgbClr val="212121"/>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55" name="Google Shape;155;p17"/>
          <p:cNvPicPr preferRelativeResize="0"/>
          <p:nvPr/>
        </p:nvPicPr>
        <p:blipFill>
          <a:blip r:embed="rId3">
            <a:alphaModFix/>
          </a:blip>
          <a:stretch>
            <a:fillRect/>
          </a:stretch>
        </p:blipFill>
        <p:spPr>
          <a:xfrm>
            <a:off x="4659400" y="1379200"/>
            <a:ext cx="3988151" cy="3201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673975" y="358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latin typeface="Arial"/>
                <a:ea typeface="Arial"/>
                <a:cs typeface="Arial"/>
                <a:sym typeface="Arial"/>
              </a:rPr>
              <a:t>Analysis of categorical Data</a:t>
            </a:r>
            <a:endParaRPr sz="3200">
              <a:latin typeface="Arial"/>
              <a:ea typeface="Arial"/>
              <a:cs typeface="Arial"/>
              <a:sym typeface="Arial"/>
            </a:endParaRPr>
          </a:p>
        </p:txBody>
      </p:sp>
      <p:sp>
        <p:nvSpPr>
          <p:cNvPr id="161" name="Google Shape;161;p18"/>
          <p:cNvSpPr txBox="1"/>
          <p:nvPr/>
        </p:nvSpPr>
        <p:spPr>
          <a:xfrm>
            <a:off x="579600" y="1254775"/>
            <a:ext cx="7984800" cy="352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t>In categorical data, we can observe that each data contains so many distinct categories; there are only few variables where we are having just 2, 3, 4 or 5 categories. Although we have analysed all these variables with the count plot and got some interesting insights. Some of those insights are as following:</a:t>
            </a:r>
            <a:endParaRPr/>
          </a:p>
          <a:p>
            <a:pPr indent="-317500" lvl="0" marL="457200" rtl="0" algn="l">
              <a:lnSpc>
                <a:spcPct val="115000"/>
              </a:lnSpc>
              <a:spcBef>
                <a:spcPts val="1200"/>
              </a:spcBef>
              <a:spcAft>
                <a:spcPts val="0"/>
              </a:spcAft>
              <a:buSzPts val="1400"/>
              <a:buAutoNum type="arabicPeriod"/>
            </a:pPr>
            <a:r>
              <a:rPr lang="en"/>
              <a:t>The majority of students who enrolled themselves for any course are belonging to the age group in between 18-20.</a:t>
            </a:r>
            <a:endParaRPr/>
          </a:p>
          <a:p>
            <a:pPr indent="-317500" lvl="0" marL="457200" rtl="0" algn="l">
              <a:lnSpc>
                <a:spcPct val="115000"/>
              </a:lnSpc>
              <a:spcBef>
                <a:spcPts val="0"/>
              </a:spcBef>
              <a:spcAft>
                <a:spcPts val="0"/>
              </a:spcAft>
              <a:buSzPts val="1400"/>
              <a:buAutoNum type="arabicPeriod"/>
            </a:pPr>
            <a:r>
              <a:rPr lang="en"/>
              <a:t>Majority of the students in a group have taken the nursing, followed by management course, social services, journalism and communication.</a:t>
            </a:r>
            <a:endParaRPr/>
          </a:p>
          <a:p>
            <a:pPr indent="-317500" lvl="0" marL="457200" rtl="0" algn="l">
              <a:lnSpc>
                <a:spcPct val="115000"/>
              </a:lnSpc>
              <a:spcBef>
                <a:spcPts val="0"/>
              </a:spcBef>
              <a:spcAft>
                <a:spcPts val="0"/>
              </a:spcAft>
              <a:buSzPts val="1400"/>
              <a:buAutoNum type="arabicPeriod"/>
            </a:pPr>
            <a:r>
              <a:rPr lang="en"/>
              <a:t>We can observe that more than 90% of students submitted their tuition fees on time and we analysed that the students who have not submitted the tuition fees on time, they are having a higher chance of dropping out.</a:t>
            </a:r>
            <a:endParaRPr/>
          </a:p>
          <a:p>
            <a:pPr indent="-317500" lvl="0" marL="457200" rtl="0" algn="l">
              <a:lnSpc>
                <a:spcPct val="115000"/>
              </a:lnSpc>
              <a:spcBef>
                <a:spcPts val="0"/>
              </a:spcBef>
              <a:spcAft>
                <a:spcPts val="0"/>
              </a:spcAft>
              <a:buSzPts val="1400"/>
              <a:buAutoNum type="arabicPeriod"/>
            </a:pPr>
            <a:r>
              <a:rPr lang="en"/>
              <a:t>We can observe that maximum students are female but interestingly males are having a higher chance of dropping out.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596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800">
                <a:latin typeface="Arial"/>
                <a:ea typeface="Arial"/>
                <a:cs typeface="Arial"/>
                <a:sym typeface="Arial"/>
              </a:rPr>
              <a:t>Feature Engineering</a:t>
            </a:r>
            <a:endParaRPr b="1" sz="3800">
              <a:latin typeface="Arial"/>
              <a:ea typeface="Arial"/>
              <a:cs typeface="Arial"/>
              <a:sym typeface="Arial"/>
            </a:endParaRPr>
          </a:p>
        </p:txBody>
      </p:sp>
      <p:sp>
        <p:nvSpPr>
          <p:cNvPr id="167" name="Google Shape;167;p19"/>
          <p:cNvSpPr txBox="1"/>
          <p:nvPr/>
        </p:nvSpPr>
        <p:spPr>
          <a:xfrm>
            <a:off x="881425" y="1431050"/>
            <a:ext cx="75495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12529"/>
                </a:solidFill>
                <a:highlight>
                  <a:srgbClr val="FFFFFF"/>
                </a:highlight>
              </a:rPr>
              <a:t>Feature engineering is the ‘art’ of formulating useful features from existing data following the target to be learned and the </a:t>
            </a:r>
            <a:r>
              <a:rPr lang="en" sz="1600">
                <a:solidFill>
                  <a:srgbClr val="212121"/>
                </a:solidFill>
                <a:highlight>
                  <a:srgbClr val="FFFFFF"/>
                </a:highlight>
                <a:uFill>
                  <a:noFill/>
                </a:uFill>
                <a:hlinkClick r:id="rId3">
                  <a:extLst>
                    <a:ext uri="{A12FA001-AC4F-418D-AE19-62706E023703}">
                      <ahyp:hlinkClr val="tx"/>
                    </a:ext>
                  </a:extLst>
                </a:hlinkClick>
              </a:rPr>
              <a:t>machine learning</a:t>
            </a:r>
            <a:r>
              <a:rPr lang="en" sz="1600">
                <a:solidFill>
                  <a:srgbClr val="212529"/>
                </a:solidFill>
                <a:highlight>
                  <a:srgbClr val="FFFFFF"/>
                </a:highlight>
              </a:rPr>
              <a:t> model used. It involves transforming data to forms that better relate to the underlying target to be learned. The following techniques we have employed on our dataset.</a:t>
            </a:r>
            <a:endParaRPr sz="1600">
              <a:solidFill>
                <a:srgbClr val="212529"/>
              </a:solidFill>
              <a:highlight>
                <a:srgbClr val="FFFFFF"/>
              </a:highlight>
            </a:endParaRPr>
          </a:p>
          <a:p>
            <a:pPr indent="0" lvl="0" marL="0" rtl="0" algn="l">
              <a:spcBef>
                <a:spcPts val="0"/>
              </a:spcBef>
              <a:spcAft>
                <a:spcPts val="0"/>
              </a:spcAft>
              <a:buNone/>
            </a:pPr>
            <a:r>
              <a:t/>
            </a:r>
            <a:endParaRPr sz="1600">
              <a:solidFill>
                <a:srgbClr val="212529"/>
              </a:solidFill>
              <a:highlight>
                <a:srgbClr val="FFFFFF"/>
              </a:highlight>
            </a:endParaRPr>
          </a:p>
          <a:p>
            <a:pPr indent="-330200" lvl="0" marL="457200" rtl="0" algn="l">
              <a:spcBef>
                <a:spcPts val="0"/>
              </a:spcBef>
              <a:spcAft>
                <a:spcPts val="0"/>
              </a:spcAft>
              <a:buClr>
                <a:srgbClr val="212529"/>
              </a:buClr>
              <a:buSzPts val="1600"/>
              <a:buAutoNum type="arabicPeriod"/>
            </a:pPr>
            <a:r>
              <a:rPr lang="en" sz="1600">
                <a:solidFill>
                  <a:srgbClr val="212529"/>
                </a:solidFill>
                <a:highlight>
                  <a:srgbClr val="FFFFFF"/>
                </a:highlight>
              </a:rPr>
              <a:t>Handling Categorical Data: We have handled the categorical data using Label Encoding technique.</a:t>
            </a:r>
            <a:endParaRPr sz="1600">
              <a:solidFill>
                <a:srgbClr val="212529"/>
              </a:solidFill>
              <a:highlight>
                <a:srgbClr val="FFFFFF"/>
              </a:highlight>
            </a:endParaRPr>
          </a:p>
          <a:p>
            <a:pPr indent="-330200" lvl="0" marL="457200" rtl="0" algn="l">
              <a:spcBef>
                <a:spcPts val="0"/>
              </a:spcBef>
              <a:spcAft>
                <a:spcPts val="0"/>
              </a:spcAft>
              <a:buClr>
                <a:srgbClr val="212529"/>
              </a:buClr>
              <a:buSzPts val="1600"/>
              <a:buAutoNum type="arabicPeriod"/>
            </a:pPr>
            <a:r>
              <a:rPr lang="en" sz="1600">
                <a:solidFill>
                  <a:srgbClr val="212529"/>
                </a:solidFill>
                <a:highlight>
                  <a:srgbClr val="FFFFFF"/>
                </a:highlight>
              </a:rPr>
              <a:t>Handling Outliers: The dataset contains an outlier and to handle that we have used IQR (</a:t>
            </a:r>
            <a:r>
              <a:rPr lang="en" sz="1600">
                <a:solidFill>
                  <a:srgbClr val="212529"/>
                </a:solidFill>
                <a:highlight>
                  <a:srgbClr val="FFFFFF"/>
                </a:highlight>
              </a:rPr>
              <a:t>Interquartile</a:t>
            </a:r>
            <a:r>
              <a:rPr lang="en" sz="1600">
                <a:solidFill>
                  <a:srgbClr val="212529"/>
                </a:solidFill>
                <a:highlight>
                  <a:srgbClr val="FFFFFF"/>
                </a:highlight>
              </a:rPr>
              <a:t> Range).</a:t>
            </a:r>
            <a:endParaRPr sz="1600">
              <a:solidFill>
                <a:srgbClr val="212529"/>
              </a:solidFill>
              <a:highlight>
                <a:srgbClr val="FFFFFF"/>
              </a:highlight>
            </a:endParaRPr>
          </a:p>
          <a:p>
            <a:pPr indent="-330200" lvl="0" marL="457200" rtl="0" algn="l">
              <a:spcBef>
                <a:spcPts val="0"/>
              </a:spcBef>
              <a:spcAft>
                <a:spcPts val="0"/>
              </a:spcAft>
              <a:buClr>
                <a:srgbClr val="212529"/>
              </a:buClr>
              <a:buSzPts val="1600"/>
              <a:buAutoNum type="arabicPeriod"/>
            </a:pPr>
            <a:r>
              <a:rPr lang="en" sz="1600">
                <a:solidFill>
                  <a:srgbClr val="212529"/>
                </a:solidFill>
                <a:highlight>
                  <a:srgbClr val="FFFFFF"/>
                </a:highlight>
              </a:rPr>
              <a:t>Feature Selection: For selecting the best feature in a dataset, we have used Chi-Square test and drop those features which is independent to target variable.</a:t>
            </a:r>
            <a:endParaRPr sz="1600">
              <a:solidFill>
                <a:srgbClr val="212529"/>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767300" y="451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800">
                <a:latin typeface="Arial"/>
                <a:ea typeface="Arial"/>
                <a:cs typeface="Arial"/>
                <a:sym typeface="Arial"/>
              </a:rPr>
              <a:t>Balancing the Data</a:t>
            </a:r>
            <a:endParaRPr b="1" sz="3800">
              <a:latin typeface="Arial"/>
              <a:ea typeface="Arial"/>
              <a:cs typeface="Arial"/>
              <a:sym typeface="Arial"/>
            </a:endParaRPr>
          </a:p>
        </p:txBody>
      </p:sp>
      <p:sp>
        <p:nvSpPr>
          <p:cNvPr id="173" name="Google Shape;173;p20"/>
          <p:cNvSpPr txBox="1"/>
          <p:nvPr/>
        </p:nvSpPr>
        <p:spPr>
          <a:xfrm>
            <a:off x="881450" y="1638450"/>
            <a:ext cx="7736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t>As we have observed earlier at a time of analysis that the data is quite imbalanced in nature, so it’s very important to balance the data and to balance the data we are using a </a:t>
            </a:r>
            <a:r>
              <a:rPr i="1" lang="en" sz="1800">
                <a:solidFill>
                  <a:srgbClr val="FF0000"/>
                </a:solidFill>
              </a:rPr>
              <a:t>SMOTE (Synthetic Minority Oversampling Technique)</a:t>
            </a:r>
            <a:r>
              <a:rPr i="1" lang="en" sz="1800"/>
              <a:t>. It creates new synthetic observations without replicating the same observation and for creating those synthetic observations it uses a KNN (K-Nearest Neighbor) technique and that’s why this technique is more optimized and stable than any other sampling technique. </a:t>
            </a:r>
            <a:endParaRPr i="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378950"/>
            <a:ext cx="7746300" cy="9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latin typeface="Arial"/>
                <a:ea typeface="Arial"/>
                <a:cs typeface="Arial"/>
                <a:sym typeface="Arial"/>
              </a:rPr>
              <a:t>Proposed Machine Learning Algorithms </a:t>
            </a:r>
            <a:endParaRPr b="1" sz="3100">
              <a:latin typeface="Arial"/>
              <a:ea typeface="Arial"/>
              <a:cs typeface="Arial"/>
              <a:sym typeface="Arial"/>
            </a:endParaRPr>
          </a:p>
        </p:txBody>
      </p:sp>
      <p:sp>
        <p:nvSpPr>
          <p:cNvPr id="179" name="Google Shape;179;p21"/>
          <p:cNvSpPr txBox="1"/>
          <p:nvPr>
            <p:ph idx="1" type="body"/>
          </p:nvPr>
        </p:nvSpPr>
        <p:spPr>
          <a:xfrm>
            <a:off x="819150" y="1306550"/>
            <a:ext cx="8026500" cy="351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AutoNum type="arabicPeriod"/>
            </a:pPr>
            <a:r>
              <a:rPr b="1" lang="en" sz="1400">
                <a:latin typeface="Times New Roman"/>
                <a:ea typeface="Times New Roman"/>
                <a:cs typeface="Times New Roman"/>
                <a:sym typeface="Times New Roman"/>
              </a:rPr>
              <a:t>Decision Tree:</a:t>
            </a:r>
            <a:r>
              <a:rPr lang="en" sz="1400">
                <a:latin typeface="Times New Roman"/>
                <a:ea typeface="Times New Roman"/>
                <a:cs typeface="Times New Roman"/>
                <a:sym typeface="Times New Roman"/>
              </a:rPr>
              <a:t> A decision tree is non-parametric supervised learning algorithm, which is utilized for both regression and classification task. It has </a:t>
            </a:r>
            <a:r>
              <a:rPr lang="en" sz="1400">
                <a:latin typeface="Times New Roman"/>
                <a:ea typeface="Times New Roman"/>
                <a:cs typeface="Times New Roman"/>
                <a:sym typeface="Times New Roman"/>
              </a:rPr>
              <a:t>hierarchical</a:t>
            </a:r>
            <a:r>
              <a:rPr lang="en" sz="1400">
                <a:latin typeface="Times New Roman"/>
                <a:ea typeface="Times New Roman"/>
                <a:cs typeface="Times New Roman"/>
                <a:sym typeface="Times New Roman"/>
              </a:rPr>
              <a:t> tree like structure which consist of root node, internal node and leaf node.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b="1" lang="en" sz="1400">
                <a:latin typeface="Times New Roman"/>
                <a:ea typeface="Times New Roman"/>
                <a:cs typeface="Times New Roman"/>
                <a:sym typeface="Times New Roman"/>
              </a:rPr>
              <a:t>Random Forest:</a:t>
            </a:r>
            <a:r>
              <a:rPr lang="en" sz="1400">
                <a:latin typeface="Times New Roman"/>
                <a:ea typeface="Times New Roman"/>
                <a:cs typeface="Times New Roman"/>
                <a:sym typeface="Times New Roman"/>
              </a:rPr>
              <a:t> Random Forest is an ensemble learning method which can be utilized for both classification and regression task. </a:t>
            </a:r>
            <a:r>
              <a:rPr lang="en" sz="1400">
                <a:solidFill>
                  <a:srgbClr val="223C50"/>
                </a:solidFill>
                <a:latin typeface="Times New Roman"/>
                <a:ea typeface="Times New Roman"/>
                <a:cs typeface="Times New Roman"/>
                <a:sym typeface="Times New Roman"/>
              </a:rPr>
              <a:t>Random Forest is a powerful and versatile supervised machine learning algorithm that grows and combines multiple decision trees to create a “forest.”</a:t>
            </a:r>
            <a:endParaRPr sz="1400">
              <a:solidFill>
                <a:srgbClr val="223C50"/>
              </a:solidFill>
              <a:latin typeface="Times New Roman"/>
              <a:ea typeface="Times New Roman"/>
              <a:cs typeface="Times New Roman"/>
              <a:sym typeface="Times New Roman"/>
            </a:endParaRPr>
          </a:p>
          <a:p>
            <a:pPr indent="-317500" lvl="0" marL="457200" rtl="0" algn="l">
              <a:spcBef>
                <a:spcPts val="0"/>
              </a:spcBef>
              <a:spcAft>
                <a:spcPts val="0"/>
              </a:spcAft>
              <a:buClr>
                <a:srgbClr val="223C50"/>
              </a:buClr>
              <a:buSzPts val="1400"/>
              <a:buFont typeface="Times New Roman"/>
              <a:buAutoNum type="arabicPeriod"/>
            </a:pPr>
            <a:r>
              <a:rPr b="1" lang="en" sz="1400">
                <a:solidFill>
                  <a:srgbClr val="223C50"/>
                </a:solidFill>
                <a:latin typeface="Times New Roman"/>
                <a:ea typeface="Times New Roman"/>
                <a:cs typeface="Times New Roman"/>
                <a:sym typeface="Times New Roman"/>
              </a:rPr>
              <a:t>XGB Classifier:</a:t>
            </a:r>
            <a:r>
              <a:rPr lang="en" sz="1400">
                <a:solidFill>
                  <a:srgbClr val="223C5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XG Boost is again a very popular and effective ensemble learning technique. </a:t>
            </a:r>
            <a:r>
              <a:rPr lang="en" sz="1400">
                <a:solidFill>
                  <a:srgbClr val="222222"/>
                </a:solidFill>
                <a:highlight>
                  <a:srgbClr val="FFFFFF"/>
                </a:highlight>
                <a:latin typeface="Times New Roman"/>
                <a:ea typeface="Times New Roman"/>
                <a:cs typeface="Times New Roman"/>
                <a:sym typeface="Times New Roman"/>
              </a:rPr>
              <a:t>The beauty of this powerful algorithm lies in its scalability, which drives fast learning through parallel and distributed computing and offers efficient memory usage.</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222222"/>
              </a:buClr>
              <a:buSzPts val="1400"/>
              <a:buFont typeface="Times New Roman"/>
              <a:buAutoNum type="arabicPeriod"/>
            </a:pPr>
            <a:r>
              <a:rPr b="1" lang="en" sz="1400">
                <a:solidFill>
                  <a:srgbClr val="222222"/>
                </a:solidFill>
                <a:highlight>
                  <a:srgbClr val="FFFFFF"/>
                </a:highlight>
                <a:latin typeface="Times New Roman"/>
                <a:ea typeface="Times New Roman"/>
                <a:cs typeface="Times New Roman"/>
                <a:sym typeface="Times New Roman"/>
              </a:rPr>
              <a:t>Light GBM: </a:t>
            </a:r>
            <a:r>
              <a:rPr lang="en" sz="1400">
                <a:solidFill>
                  <a:srgbClr val="222222"/>
                </a:solidFill>
                <a:highlight>
                  <a:srgbClr val="FFFFFF"/>
                </a:highlight>
                <a:latin typeface="Times New Roman"/>
                <a:ea typeface="Times New Roman"/>
                <a:cs typeface="Times New Roman"/>
                <a:sym typeface="Times New Roman"/>
              </a:rPr>
              <a:t>This is </a:t>
            </a:r>
            <a:r>
              <a:rPr lang="en" sz="1400">
                <a:solidFill>
                  <a:srgbClr val="000000"/>
                </a:solidFill>
                <a:latin typeface="Times New Roman"/>
                <a:ea typeface="Times New Roman"/>
                <a:cs typeface="Times New Roman"/>
                <a:sym typeface="Times New Roman"/>
              </a:rPr>
              <a:t>another variant of gradient boosting and light stands for light version which makes it faster, efficient and also a bit more accurate.</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Cat Boost Classifier:</a:t>
            </a:r>
            <a:r>
              <a:rPr lang="en" sz="1400">
                <a:solidFill>
                  <a:srgbClr val="000000"/>
                </a:solidFill>
                <a:latin typeface="Times New Roman"/>
                <a:ea typeface="Times New Roman"/>
                <a:cs typeface="Times New Roman"/>
                <a:sym typeface="Times New Roman"/>
              </a:rPr>
              <a:t> This is again powerful and advanced gradient boosting method which can reduces the extensive hyper parameter tunning and avoids the chances of overfitting which leads to more generalized model.</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