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B92-330C-4649-B710-87739E168CB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23A4-4707-4D70-BBC6-6FFF4BF7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3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B92-330C-4649-B710-87739E168CB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23A4-4707-4D70-BBC6-6FFF4BF7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25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B92-330C-4649-B710-87739E168CB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23A4-4707-4D70-BBC6-6FFF4BF7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574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B92-330C-4649-B710-87739E168CB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23A4-4707-4D70-BBC6-6FFF4BF7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644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B92-330C-4649-B710-87739E168CB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23A4-4707-4D70-BBC6-6FFF4BF7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428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B92-330C-4649-B710-87739E168CB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23A4-4707-4D70-BBC6-6FFF4BF7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741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B92-330C-4649-B710-87739E168CB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23A4-4707-4D70-BBC6-6FFF4BF7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28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B92-330C-4649-B710-87739E168CB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23A4-4707-4D70-BBC6-6FFF4BF7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410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B92-330C-4649-B710-87739E168CB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23A4-4707-4D70-BBC6-6FFF4BF7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92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B92-330C-4649-B710-87739E168CB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B823A4-4707-4D70-BBC6-6FFF4BF7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22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B92-330C-4649-B710-87739E168CB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23A4-4707-4D70-BBC6-6FFF4BF7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80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B92-330C-4649-B710-87739E168CB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23A4-4707-4D70-BBC6-6FFF4BF7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10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B92-330C-4649-B710-87739E168CB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23A4-4707-4D70-BBC6-6FFF4BF7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6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B92-330C-4649-B710-87739E168CB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23A4-4707-4D70-BBC6-6FFF4BF7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59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B92-330C-4649-B710-87739E168CB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23A4-4707-4D70-BBC6-6FFF4BF7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04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B92-330C-4649-B710-87739E168CB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23A4-4707-4D70-BBC6-6FFF4BF7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B92-330C-4649-B710-87739E168CB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23A4-4707-4D70-BBC6-6FFF4BF7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13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E42B92-330C-4649-B710-87739E168CB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B823A4-4707-4D70-BBC6-6FFF4BF7B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11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E2F231-5232-D02F-0CE0-A02A92A5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780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Self-Attention Mechanism - The Core Innovation</a:t>
            </a:r>
            <a:br>
              <a:rPr lang="en-US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AF87F0-64D5-850F-57C0-B33DC8C955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Mathematical Foundation</a:t>
            </a:r>
          </a:p>
          <a:p>
            <a:r>
              <a:rPr lang="en-IN" dirty="0"/>
              <a:t>The self-attention mechanism computes attention weights using the scaled dot-product formula:</a:t>
            </a:r>
          </a:p>
          <a:p>
            <a:r>
              <a:rPr lang="en-IN" dirty="0"/>
              <a:t>Attention(Q,K,V)=</a:t>
            </a:r>
            <a:r>
              <a:rPr lang="en-IN" dirty="0" err="1"/>
              <a:t>softmax</a:t>
            </a:r>
            <a:r>
              <a:rPr lang="en-IN" dirty="0"/>
              <a:t>(</a:t>
            </a:r>
            <a:r>
              <a:rPr lang="en-IN" dirty="0" err="1"/>
              <a:t>QKTdk</a:t>
            </a:r>
            <a:r>
              <a:rPr lang="en-IN" dirty="0"/>
              <a:t>)</a:t>
            </a:r>
            <a:r>
              <a:rPr lang="en-IN" dirty="0" err="1"/>
              <a:t>VAttention</a:t>
            </a:r>
            <a:r>
              <a:rPr lang="en-IN" dirty="0"/>
              <a:t>(</a:t>
            </a:r>
            <a:r>
              <a:rPr lang="en-IN" i="1" dirty="0"/>
              <a:t>Q</a:t>
            </a:r>
            <a:r>
              <a:rPr lang="en-IN" dirty="0"/>
              <a:t>,</a:t>
            </a:r>
            <a:r>
              <a:rPr lang="en-IN" i="1" dirty="0"/>
              <a:t>K</a:t>
            </a:r>
            <a:r>
              <a:rPr lang="en-IN" dirty="0"/>
              <a:t>,</a:t>
            </a:r>
            <a:r>
              <a:rPr lang="en-IN" i="1" dirty="0"/>
              <a:t>V</a:t>
            </a:r>
            <a:r>
              <a:rPr lang="en-IN" dirty="0"/>
              <a:t>)=</a:t>
            </a:r>
            <a:r>
              <a:rPr lang="en-IN" dirty="0" err="1"/>
              <a:t>softmax</a:t>
            </a:r>
            <a:r>
              <a:rPr lang="en-IN" dirty="0"/>
              <a:t>(</a:t>
            </a:r>
            <a:r>
              <a:rPr lang="en-IN" i="1" dirty="0" err="1"/>
              <a:t>dkQKT</a:t>
            </a:r>
            <a:r>
              <a:rPr lang="en-IN" dirty="0"/>
              <a:t>)</a:t>
            </a:r>
            <a:r>
              <a:rPr lang="en-IN" i="1" dirty="0"/>
              <a:t>V</a:t>
            </a:r>
            <a:endParaRPr lang="en-IN" dirty="0"/>
          </a:p>
          <a:p>
            <a:r>
              <a:rPr lang="en-IN" dirty="0"/>
              <a:t>Where:</a:t>
            </a:r>
          </a:p>
          <a:p>
            <a:r>
              <a:rPr lang="en-IN" dirty="0"/>
              <a:t>Q (Query): What information we're looking for</a:t>
            </a:r>
          </a:p>
          <a:p>
            <a:r>
              <a:rPr lang="en-IN" dirty="0"/>
              <a:t>K (Key): What information is available</a:t>
            </a:r>
          </a:p>
          <a:p>
            <a:r>
              <a:rPr lang="en-IN" dirty="0"/>
              <a:t>V (Value): The actual information content</a:t>
            </a:r>
          </a:p>
          <a:p>
            <a:r>
              <a:rPr lang="en-IN" dirty="0" err="1"/>
              <a:t>d_k</a:t>
            </a:r>
            <a:r>
              <a:rPr lang="en-IN" dirty="0"/>
              <a:t>: Dimension of key vectors (scaling factor prevents saturation)</a:t>
            </a:r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8186AB-CE13-F191-A008-9BA886EADA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3667" y="1685093"/>
            <a:ext cx="4895850" cy="214055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D48E31-7A73-6CC7-62F0-90251E656A7F}"/>
              </a:ext>
            </a:extLst>
          </p:cNvPr>
          <p:cNvSpPr txBox="1"/>
          <p:nvPr/>
        </p:nvSpPr>
        <p:spPr>
          <a:xfrm>
            <a:off x="6493667" y="4080016"/>
            <a:ext cx="6097022" cy="1405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effectLst/>
                <a:latin typeface="fkGrotesk"/>
              </a:rPr>
              <a:t>Key Technical Insights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500" dirty="0"/>
              <a:t>Parallelization: Unlike RNNs, all positions computed simultaneously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500" dirty="0"/>
              <a:t>Scaling Factor: √</a:t>
            </a:r>
            <a:r>
              <a:rPr lang="en-US" sz="1500" dirty="0" err="1"/>
              <a:t>d_k</a:t>
            </a:r>
            <a:r>
              <a:rPr lang="en-US" sz="1500" dirty="0"/>
              <a:t> prevents </a:t>
            </a:r>
            <a:r>
              <a:rPr lang="en-US" sz="1500" dirty="0" err="1"/>
              <a:t>softmax</a:t>
            </a:r>
            <a:r>
              <a:rPr lang="en-US" sz="1500" dirty="0"/>
              <a:t> saturation for large dimensions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500" dirty="0"/>
              <a:t>Multi-Head: Multiple attention heads capture different relationship types</a:t>
            </a:r>
          </a:p>
        </p:txBody>
      </p:sp>
    </p:spTree>
    <p:extLst>
      <p:ext uri="{BB962C8B-B14F-4D97-AF65-F5344CB8AC3E}">
        <p14:creationId xmlns:p14="http://schemas.microsoft.com/office/powerpoint/2010/main" val="335969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90FF3-BC20-6E26-54A4-F3A11293D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043CD1-39B6-5024-BBC7-7FA6168A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7800"/>
            <a:ext cx="10018713" cy="175259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Positional Encoding- </a:t>
            </a:r>
            <a:r>
              <a:rPr lang="en-IN" dirty="0"/>
              <a:t>Injecting Sequence Order</a:t>
            </a:r>
            <a:br>
              <a:rPr lang="en-IN" dirty="0"/>
            </a:br>
            <a:br>
              <a:rPr lang="en-US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81237B-6936-7199-72DD-07BE99FABF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Since transformers lack inherent position awareness, sinusoidal positional encoding provides sequence information:</a:t>
            </a:r>
          </a:p>
          <a:p>
            <a:r>
              <a:rPr lang="en-US" dirty="0"/>
              <a:t>PE(pos,2i)=sin⁡(pos100002i/</a:t>
            </a:r>
            <a:r>
              <a:rPr lang="en-US" dirty="0" err="1"/>
              <a:t>dmodel</a:t>
            </a:r>
            <a:r>
              <a:rPr lang="en-US" dirty="0"/>
              <a:t>)</a:t>
            </a:r>
            <a:r>
              <a:rPr lang="en-US" i="1" dirty="0"/>
              <a:t>PE</a:t>
            </a:r>
            <a:r>
              <a:rPr lang="en-US" dirty="0"/>
              <a:t>(</a:t>
            </a:r>
            <a:r>
              <a:rPr lang="en-US" i="1" dirty="0"/>
              <a:t>pos</a:t>
            </a:r>
            <a:r>
              <a:rPr lang="en-US" dirty="0"/>
              <a:t>,2</a:t>
            </a:r>
            <a:r>
              <a:rPr lang="en-US" i="1" dirty="0"/>
              <a:t>i</a:t>
            </a:r>
            <a:r>
              <a:rPr lang="en-US" dirty="0"/>
              <a:t>)=sin(100002</a:t>
            </a:r>
            <a:r>
              <a:rPr lang="en-US" i="1" dirty="0"/>
              <a:t>i</a:t>
            </a:r>
            <a:r>
              <a:rPr lang="en-US" dirty="0"/>
              <a:t>/</a:t>
            </a:r>
            <a:r>
              <a:rPr lang="en-US" i="1" dirty="0" err="1"/>
              <a:t>dmodelpos</a:t>
            </a:r>
            <a:r>
              <a:rPr lang="en-US" dirty="0"/>
              <a:t>)</a:t>
            </a:r>
          </a:p>
          <a:p>
            <a:r>
              <a:rPr lang="en-US" dirty="0"/>
              <a:t>PE(pos,2i+1)=cos⁡(pos100002i/</a:t>
            </a:r>
            <a:r>
              <a:rPr lang="en-US" dirty="0" err="1"/>
              <a:t>dmodel</a:t>
            </a:r>
            <a:r>
              <a:rPr lang="en-US" dirty="0"/>
              <a:t>)</a:t>
            </a:r>
            <a:r>
              <a:rPr lang="en-US" i="1" dirty="0"/>
              <a:t>PE</a:t>
            </a:r>
            <a:r>
              <a:rPr lang="en-US" dirty="0"/>
              <a:t>(</a:t>
            </a:r>
            <a:r>
              <a:rPr lang="en-US" i="1" dirty="0"/>
              <a:t>pos</a:t>
            </a:r>
            <a:r>
              <a:rPr lang="en-US" dirty="0"/>
              <a:t>,2</a:t>
            </a:r>
            <a:r>
              <a:rPr lang="en-US" i="1" dirty="0"/>
              <a:t>i</a:t>
            </a:r>
            <a:r>
              <a:rPr lang="en-US" dirty="0"/>
              <a:t>+1)=cos(100002</a:t>
            </a:r>
            <a:r>
              <a:rPr lang="en-US" i="1" dirty="0"/>
              <a:t>i</a:t>
            </a:r>
            <a:r>
              <a:rPr lang="en-US" dirty="0"/>
              <a:t>/</a:t>
            </a:r>
            <a:r>
              <a:rPr lang="en-US" i="1" dirty="0" err="1"/>
              <a:t>dmodelpos</a:t>
            </a:r>
            <a:r>
              <a:rPr lang="en-US" dirty="0"/>
              <a:t>)</a:t>
            </a:r>
          </a:p>
          <a:p>
            <a:r>
              <a:rPr lang="en-US" dirty="0"/>
              <a:t>Where:</a:t>
            </a:r>
          </a:p>
          <a:p>
            <a:r>
              <a:rPr lang="en-US" dirty="0"/>
              <a:t>pos: Position in sequence</a:t>
            </a:r>
          </a:p>
          <a:p>
            <a:r>
              <a:rPr lang="en-US" dirty="0"/>
              <a:t>i: Dimension index</a:t>
            </a:r>
          </a:p>
          <a:p>
            <a:r>
              <a:rPr lang="en-US" dirty="0" err="1"/>
              <a:t>d_model</a:t>
            </a:r>
            <a:r>
              <a:rPr lang="en-US" dirty="0"/>
              <a:t>: Model dimension (typically 512)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B073C1-79C5-296C-7711-9C748D50FD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3667" y="1685093"/>
            <a:ext cx="4895850" cy="214055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E447F2-9BEE-3DB1-9F53-54E99DF21257}"/>
              </a:ext>
            </a:extLst>
          </p:cNvPr>
          <p:cNvSpPr txBox="1"/>
          <p:nvPr/>
        </p:nvSpPr>
        <p:spPr>
          <a:xfrm>
            <a:off x="6493667" y="4080016"/>
            <a:ext cx="60970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Mathematical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Linear Relationships: Position </a:t>
            </a:r>
            <a:r>
              <a:rPr lang="en-IN" dirty="0" err="1"/>
              <a:t>pos+k</a:t>
            </a:r>
            <a:r>
              <a:rPr lang="en-IN" dirty="0"/>
              <a:t> can be expressed as linear combination of position </a:t>
            </a:r>
            <a:r>
              <a:rPr lang="en-IN" dirty="0" err="1"/>
              <a:t>pos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Trigonometric Identity: sin⁡(</a:t>
            </a:r>
            <a:r>
              <a:rPr lang="el-GR" dirty="0"/>
              <a:t>α+β)=</a:t>
            </a:r>
            <a:r>
              <a:rPr lang="en-IN" dirty="0"/>
              <a:t>sin⁡</a:t>
            </a:r>
            <a:r>
              <a:rPr lang="el-GR" dirty="0"/>
              <a:t>α</a:t>
            </a:r>
            <a:r>
              <a:rPr lang="en-IN" dirty="0"/>
              <a:t>cos⁡</a:t>
            </a:r>
            <a:r>
              <a:rPr lang="el-GR" dirty="0"/>
              <a:t>β+</a:t>
            </a:r>
            <a:r>
              <a:rPr lang="en-IN" dirty="0"/>
              <a:t>cos⁡</a:t>
            </a:r>
            <a:r>
              <a:rPr lang="el-GR" dirty="0"/>
              <a:t>α</a:t>
            </a:r>
            <a:r>
              <a:rPr lang="en-IN" dirty="0"/>
              <a:t>sin⁡</a:t>
            </a:r>
            <a:r>
              <a:rPr lang="el-GR" dirty="0"/>
              <a:t>β</a:t>
            </a:r>
            <a:r>
              <a:rPr lang="en-IN" dirty="0"/>
              <a:t>sin(</a:t>
            </a:r>
            <a:r>
              <a:rPr lang="el-GR" i="1" dirty="0"/>
              <a:t>α</a:t>
            </a:r>
            <a:r>
              <a:rPr lang="el-GR" dirty="0"/>
              <a:t>+</a:t>
            </a:r>
            <a:r>
              <a:rPr lang="el-GR" i="1" dirty="0"/>
              <a:t>β</a:t>
            </a:r>
            <a:r>
              <a:rPr lang="el-GR" dirty="0"/>
              <a:t>)=</a:t>
            </a:r>
            <a:r>
              <a:rPr lang="en-IN" dirty="0"/>
              <a:t>sin</a:t>
            </a:r>
            <a:r>
              <a:rPr lang="el-GR" i="1" dirty="0"/>
              <a:t>α</a:t>
            </a:r>
            <a:r>
              <a:rPr lang="en-IN" dirty="0"/>
              <a:t>cos</a:t>
            </a:r>
            <a:r>
              <a:rPr lang="el-GR" i="1" dirty="0"/>
              <a:t>β</a:t>
            </a:r>
            <a:r>
              <a:rPr lang="el-GR" dirty="0"/>
              <a:t>+</a:t>
            </a:r>
            <a:r>
              <a:rPr lang="en-IN" dirty="0"/>
              <a:t>cos</a:t>
            </a:r>
            <a:r>
              <a:rPr lang="el-GR" i="1" dirty="0"/>
              <a:t>α</a:t>
            </a:r>
            <a:r>
              <a:rPr lang="en-IN" dirty="0"/>
              <a:t>sin</a:t>
            </a:r>
            <a:r>
              <a:rPr lang="el-GR" i="1" dirty="0"/>
              <a:t>β</a:t>
            </a:r>
            <a:endParaRPr lang="el-GR" dirty="0"/>
          </a:p>
          <a:p>
            <a:r>
              <a:rPr lang="en-IN" dirty="0"/>
              <a:t>Relative Position: Model learns relative distances between tokens</a:t>
            </a:r>
          </a:p>
        </p:txBody>
      </p:sp>
    </p:spTree>
    <p:extLst>
      <p:ext uri="{BB962C8B-B14F-4D97-AF65-F5344CB8AC3E}">
        <p14:creationId xmlns:p14="http://schemas.microsoft.com/office/powerpoint/2010/main" val="281829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B7E46-6FBE-67FB-7904-34BFA2D79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99CF0-4DC0-093A-FC04-5B8553D7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7800"/>
            <a:ext cx="10018713" cy="175259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Real-World Impact - CodeLlama &amp; GitHub Copilot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623A62-33B6-A9F6-3F26-0E11795C6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298465"/>
            <a:ext cx="4895055" cy="3124201"/>
          </a:xfrm>
        </p:spPr>
        <p:txBody>
          <a:bodyPr>
            <a:normAutofit/>
          </a:bodyPr>
          <a:lstStyle/>
          <a:p>
            <a:r>
              <a:rPr lang="en-IN" dirty="0"/>
              <a:t>Transformer-Powered Code Generation</a:t>
            </a:r>
          </a:p>
          <a:p>
            <a:r>
              <a:rPr lang="en-IN" dirty="0"/>
              <a:t>CodeLlama Architecture5:</a:t>
            </a:r>
          </a:p>
          <a:p>
            <a:pPr lvl="1"/>
            <a:r>
              <a:rPr lang="en-IN" dirty="0"/>
              <a:t>Model Sizes: 7B, 13B, 34B parameters</a:t>
            </a:r>
          </a:p>
          <a:p>
            <a:pPr lvl="1"/>
            <a:r>
              <a:rPr lang="en-IN" dirty="0"/>
              <a:t>Training Data: 100GB of code-specific datasets</a:t>
            </a:r>
          </a:p>
          <a:p>
            <a:pPr lvl="1"/>
            <a:r>
              <a:rPr lang="en-IN" dirty="0"/>
              <a:t>Specialization: Code Llama-Python, Code Llama-Instruct variants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0A9D4D-2AD3-72F1-48DC-2E1EF9463D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3667" y="1310741"/>
            <a:ext cx="4895850" cy="297282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34ED29-AEC1-7216-458A-2D35E37D0AE8}"/>
              </a:ext>
            </a:extLst>
          </p:cNvPr>
          <p:cNvSpPr txBox="1"/>
          <p:nvPr/>
        </p:nvSpPr>
        <p:spPr>
          <a:xfrm>
            <a:off x="1484311" y="4080016"/>
            <a:ext cx="609702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Technical Enablers</a:t>
            </a:r>
          </a:p>
          <a:p>
            <a:r>
              <a:rPr lang="en-US" sz="1400" dirty="0"/>
              <a:t>Self-Attention Benefits: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Context Awareness: Understands relationships between function parameters and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Long-Range Dependencies: Connects variable declarations with usage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Parallel Processing: Analyzes entire code context simultaneously</a:t>
            </a:r>
          </a:p>
          <a:p>
            <a:r>
              <a:rPr lang="en-US" sz="1400" dirty="0"/>
              <a:t>Positional Encoding Impact: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Code Structure: Maintains understanding of indentation and block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Syntax Relationships: Preserves order-dependent programming constructs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Sequential Logic: Enables proper control flow suggestions</a:t>
            </a:r>
          </a:p>
        </p:txBody>
      </p:sp>
    </p:spTree>
    <p:extLst>
      <p:ext uri="{BB962C8B-B14F-4D97-AF65-F5344CB8AC3E}">
        <p14:creationId xmlns:p14="http://schemas.microsoft.com/office/powerpoint/2010/main" val="1811399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</TotalTime>
  <Words>384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fkGrotesk</vt:lpstr>
      <vt:lpstr>Parallax</vt:lpstr>
      <vt:lpstr>Self-Attention Mechanism - The Core Innovation </vt:lpstr>
      <vt:lpstr> Positional Encoding- Injecting Sequence Order  </vt:lpstr>
      <vt:lpstr> Real-World Impact - CodeLlama &amp; GitHub Copilot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shivam singhal</dc:creator>
  <cp:lastModifiedBy>shivam singhal</cp:lastModifiedBy>
  <cp:revision>1</cp:revision>
  <dcterms:created xsi:type="dcterms:W3CDTF">2025-06-18T12:54:30Z</dcterms:created>
  <dcterms:modified xsi:type="dcterms:W3CDTF">2025-06-19T19:29:12Z</dcterms:modified>
</cp:coreProperties>
</file>