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6bbe24d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6bbe24d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49ba20dc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49ba20dc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49ba20dc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49ba20dc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6d09fe03f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6d09fe03f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6bbe24d1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6bbe24d1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49ba20d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49ba20d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49ba20d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49ba20d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49ba20dc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49ba20dc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6bbe24d1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6bbe24d1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49ba20dc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49ba20dc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49ba20dc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49ba20dc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6d09fe03f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6d09fe03f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Network Infrastructure Design for A Medical Company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Shivam </a:t>
            </a:r>
            <a:r>
              <a:rPr lang="en" dirty="0"/>
              <a:t>Sinha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6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Automatic Scaling Groups with their configuration</a:t>
            </a:r>
            <a:endParaRPr sz="13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Best practices - providing high availability, cost efficiency…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Automatic Scaling Groups dynamically adjust the t3.medium (web) and t3.large(app) instances based on traffic and load.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High Availability is ensured by distributing instances across multiple Availability Zones, reducing the risk of downtime.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Cost Efficiency is maintained by automatically scaling down during periods of low demand, optimizing resource use.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Integration with ELB/ALB ensures that scaling events do not impact user experience, maintaining consistent performance.</a:t>
            </a:r>
            <a:endParaRPr sz="13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775" y="1152467"/>
            <a:ext cx="1598476" cy="15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and auditing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l="22822" t="8633" r="22941" b="17636"/>
          <a:stretch/>
        </p:blipFill>
        <p:spPr>
          <a:xfrm>
            <a:off x="5725100" y="445025"/>
            <a:ext cx="1364825" cy="18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4">
            <a:alphaModFix/>
          </a:blip>
          <a:srcRect l="22347" t="3558" r="22186" b="3297"/>
          <a:stretch/>
        </p:blipFill>
        <p:spPr>
          <a:xfrm>
            <a:off x="7372200" y="445025"/>
            <a:ext cx="1590275" cy="14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7975" y="2831413"/>
            <a:ext cx="8841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7096" y="2880830"/>
            <a:ext cx="1590276" cy="159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66250" y="1413575"/>
            <a:ext cx="55878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Enable CloudTrail for comprehensive logging of all AWS account activities.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Store logs securely in S3 buckets with restricted access.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Integrate CloudTrail with CloudWatch for real-time monitoring and alerts.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Use AWS Config to audit resource configurations and ensure compliance.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Set up metric filters in CloudWatch for detecting unauthorized actions.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Enhanced monitoring protocols -  using lambda for automated analysis and notification of suspicious activity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Analysis and utilization on resources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of life monitoring for users and customers: is customer latency acceptable?  which geolocations have the most issues? How can this be improved? -&gt; AWS Well-architected tool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84475" y="308125"/>
            <a:ext cx="85206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90" b="1"/>
              <a:t>Agenda</a:t>
            </a:r>
            <a:endParaRPr sz="1790" b="1"/>
          </a:p>
          <a:p>
            <a:pPr marL="457200" lvl="0" indent="-316865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90"/>
              <a:buAutoNum type="arabicPeriod"/>
            </a:pPr>
            <a:r>
              <a:rPr lang="en" sz="1390"/>
              <a:t>Introduction</a:t>
            </a:r>
            <a:endParaRPr sz="1390"/>
          </a:p>
          <a:p>
            <a:pPr marL="457200" lvl="0" indent="-3168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90"/>
              <a:buAutoNum type="arabicPeriod"/>
            </a:pPr>
            <a:r>
              <a:rPr lang="en" sz="1390"/>
              <a:t>Executive Summary</a:t>
            </a:r>
            <a:endParaRPr sz="1390"/>
          </a:p>
          <a:p>
            <a:pPr marL="457200" lvl="0" indent="-3168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90"/>
              <a:buAutoNum type="arabicPeriod"/>
            </a:pPr>
            <a:r>
              <a:rPr lang="en" sz="1390"/>
              <a:t>Requirements and Assumptions</a:t>
            </a:r>
            <a:endParaRPr sz="1390"/>
          </a:p>
          <a:p>
            <a:pPr marL="457200" lvl="0" indent="-3168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90"/>
              <a:buAutoNum type="arabicPeriod"/>
            </a:pPr>
            <a:r>
              <a:rPr lang="en" sz="1390"/>
              <a:t>Architecture Diagram</a:t>
            </a:r>
            <a:endParaRPr sz="1390"/>
          </a:p>
          <a:p>
            <a:pPr marL="457200" lvl="0" indent="-3168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90"/>
              <a:buAutoNum type="arabicPeriod"/>
            </a:pPr>
            <a:r>
              <a:rPr lang="en" sz="1390"/>
              <a:t>Network and Security</a:t>
            </a:r>
            <a:endParaRPr sz="1390"/>
          </a:p>
          <a:p>
            <a:pPr marL="457200" lvl="0" indent="-3168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90"/>
              <a:buAutoNum type="arabicPeriod"/>
            </a:pPr>
            <a:r>
              <a:rPr lang="en" sz="1390"/>
              <a:t>Scalability, High Availability (HA), and Business Continuity</a:t>
            </a:r>
            <a:endParaRPr sz="1390"/>
          </a:p>
          <a:p>
            <a:pPr marL="457200" lvl="0" indent="-3168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90"/>
              <a:buAutoNum type="arabicPeriod"/>
            </a:pPr>
            <a:r>
              <a:rPr lang="en" sz="1390"/>
              <a:t>Monitoring and Auditing</a:t>
            </a:r>
            <a:endParaRPr sz="1390"/>
          </a:p>
          <a:p>
            <a:pPr marL="457200" lvl="0" indent="-3168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90"/>
              <a:buAutoNum type="arabicPeriod"/>
            </a:pPr>
            <a:r>
              <a:rPr lang="en" sz="1390"/>
              <a:t>Next Steps and Conclusion</a:t>
            </a:r>
            <a:endParaRPr sz="46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601"/>
              <a:buFont typeface="Arial"/>
              <a:buNone/>
            </a:pPr>
            <a:r>
              <a:rPr lang="en" sz="1943" b="1">
                <a:solidFill>
                  <a:schemeClr val="dk1"/>
                </a:solidFill>
              </a:rPr>
              <a:t>Problem Statement:</a:t>
            </a:r>
            <a:r>
              <a:rPr lang="en" sz="1943">
                <a:solidFill>
                  <a:schemeClr val="dk1"/>
                </a:solidFill>
              </a:rPr>
              <a:t> </a:t>
            </a:r>
            <a:endParaRPr sz="194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601"/>
              <a:buFont typeface="Arial"/>
              <a:buNone/>
            </a:pPr>
            <a:r>
              <a:rPr lang="en" sz="1943">
                <a:solidFill>
                  <a:schemeClr val="dk1"/>
                </a:solidFill>
              </a:rPr>
              <a:t>A Medical Company requires a scalable, secure, and highly available AWS infrastructure to support its online medical social networking and diagnosis assistance application.</a:t>
            </a:r>
            <a:endParaRPr sz="194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601"/>
              <a:buFont typeface="Arial"/>
              <a:buNone/>
            </a:pPr>
            <a:endParaRPr sz="194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601"/>
              <a:buFont typeface="Arial"/>
              <a:buNone/>
            </a:pPr>
            <a:endParaRPr sz="194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601"/>
              <a:buFont typeface="Arial"/>
              <a:buNone/>
            </a:pPr>
            <a:r>
              <a:rPr lang="en" sz="1943" b="1">
                <a:solidFill>
                  <a:schemeClr val="dk1"/>
                </a:solidFill>
              </a:rPr>
              <a:t>Solution:</a:t>
            </a:r>
            <a:r>
              <a:rPr lang="en" sz="1943">
                <a:solidFill>
                  <a:schemeClr val="dk1"/>
                </a:solidFill>
              </a:rPr>
              <a:t> </a:t>
            </a:r>
            <a:endParaRPr sz="194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601"/>
              <a:buFont typeface="Arial"/>
              <a:buNone/>
            </a:pPr>
            <a:r>
              <a:rPr lang="en" sz="1943">
                <a:solidFill>
                  <a:schemeClr val="dk1"/>
                </a:solidFill>
              </a:rPr>
              <a:t>We have architected an AWS-based solution that meets their needs for secure data handling, high availability, and business continuity while ensuring scalability and resilience.</a:t>
            </a:r>
            <a:endParaRPr sz="194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This project focuses on migrating the existing on-premises architecture, currently deployed on Microsoft servers, to a scalable and highly available cloud-based solution on AWS. The current setup includes a web tier, application tier, and database tier, each running on physical servers with specific configurations.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Web Tier</a:t>
            </a:r>
            <a:r>
              <a:rPr lang="en" sz="1100">
                <a:solidFill>
                  <a:schemeClr val="dk1"/>
                </a:solidFill>
              </a:rPr>
              <a:t>: Comprises two physical servers, each with two CPUs and 4 GB of memory, running Microsoft Windows 2016 Base with Internet Information Services (IIS). A high-availability proxy load balancer is used to distribute traffic between these web servers.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Application Tier</a:t>
            </a:r>
            <a:r>
              <a:rPr lang="en" sz="1100">
                <a:solidFill>
                  <a:schemeClr val="dk1"/>
                </a:solidFill>
              </a:rPr>
              <a:t>: Includes two physical servers, each with four CPUs and 16 GB of memory, also running Microsoft Windows 2016 Base with IIS. Traffic between these application servers is managed by a high-availability proxy load balancer.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Database Tier</a:t>
            </a:r>
            <a:r>
              <a:rPr lang="en" sz="1100">
                <a:solidFill>
                  <a:schemeClr val="dk1"/>
                </a:solidFill>
              </a:rPr>
              <a:t>: Consists of one physical server with eight CPUs, 32 GB of memory, and 5 TB of storage, running SQL Server Standard Edition on Microsoft Windows 2016 Base. The database is managed by DBAs with no requirement for advanced RDBMS configurations.</a:t>
            </a:r>
            <a:endParaRPr sz="1100">
              <a:solidFill>
                <a:schemeClr val="dk1"/>
              </a:solidFill>
            </a:endParaRPr>
          </a:p>
          <a:p>
            <a:pPr marL="127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7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730"/>
              <a:buFont typeface="Arial"/>
              <a:buNone/>
            </a:pPr>
            <a:r>
              <a:rPr lang="en" sz="2915" b="1">
                <a:solidFill>
                  <a:schemeClr val="dk1"/>
                </a:solidFill>
              </a:rPr>
              <a:t>User Groups and Access</a:t>
            </a:r>
            <a:r>
              <a:rPr lang="en" sz="2915">
                <a:solidFill>
                  <a:schemeClr val="dk1"/>
                </a:solidFill>
              </a:rPr>
              <a:t>:</a:t>
            </a:r>
            <a:endParaRPr sz="2915">
              <a:solidFill>
                <a:schemeClr val="dk1"/>
              </a:solidFill>
            </a:endParaRPr>
          </a:p>
          <a:p>
            <a:pPr marL="457200" lvl="0" indent="-27488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15" b="1">
                <a:solidFill>
                  <a:schemeClr val="dk1"/>
                </a:solidFill>
              </a:rPr>
              <a:t>System Administrator Group</a:t>
            </a:r>
            <a:r>
              <a:rPr lang="en" sz="2915">
                <a:solidFill>
                  <a:schemeClr val="dk1"/>
                </a:solidFill>
              </a:rPr>
              <a:t>:</a:t>
            </a:r>
            <a:endParaRPr sz="2915">
              <a:solidFill>
                <a:schemeClr val="dk1"/>
              </a:solidFill>
            </a:endParaRPr>
          </a:p>
          <a:p>
            <a:pPr marL="914400" lvl="1" indent="-274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915">
                <a:solidFill>
                  <a:schemeClr val="dk1"/>
                </a:solidFill>
              </a:rPr>
              <a:t>2 users</a:t>
            </a:r>
            <a:endParaRPr sz="2915">
              <a:solidFill>
                <a:schemeClr val="dk1"/>
              </a:solidFill>
            </a:endParaRPr>
          </a:p>
          <a:p>
            <a:pPr marL="914400" lvl="1" indent="-274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915">
                <a:solidFill>
                  <a:schemeClr val="dk1"/>
                </a:solidFill>
              </a:rPr>
              <a:t>Requires programmatic access and AWS Management Console access.</a:t>
            </a:r>
            <a:endParaRPr sz="2915">
              <a:solidFill>
                <a:schemeClr val="dk1"/>
              </a:solidFill>
            </a:endParaRPr>
          </a:p>
          <a:p>
            <a:pPr marL="457200" lvl="0" indent="-274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15" b="1">
                <a:solidFill>
                  <a:schemeClr val="dk1"/>
                </a:solidFill>
              </a:rPr>
              <a:t>Database Administrator Group</a:t>
            </a:r>
            <a:r>
              <a:rPr lang="en" sz="2915">
                <a:solidFill>
                  <a:schemeClr val="dk1"/>
                </a:solidFill>
              </a:rPr>
              <a:t>:</a:t>
            </a:r>
            <a:endParaRPr sz="2915">
              <a:solidFill>
                <a:schemeClr val="dk1"/>
              </a:solidFill>
            </a:endParaRPr>
          </a:p>
          <a:p>
            <a:pPr marL="914400" lvl="1" indent="-274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915">
                <a:solidFill>
                  <a:schemeClr val="dk1"/>
                </a:solidFill>
              </a:rPr>
              <a:t>2 users</a:t>
            </a:r>
            <a:endParaRPr sz="2915">
              <a:solidFill>
                <a:schemeClr val="dk1"/>
              </a:solidFill>
            </a:endParaRPr>
          </a:p>
          <a:p>
            <a:pPr marL="914400" lvl="1" indent="-274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915">
                <a:solidFill>
                  <a:schemeClr val="dk1"/>
                </a:solidFill>
              </a:rPr>
              <a:t>Requires programmatic access and AWS Management Console access.</a:t>
            </a:r>
            <a:endParaRPr sz="2915">
              <a:solidFill>
                <a:schemeClr val="dk1"/>
              </a:solidFill>
            </a:endParaRPr>
          </a:p>
          <a:p>
            <a:pPr marL="457200" lvl="0" indent="-274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15" b="1">
                <a:solidFill>
                  <a:schemeClr val="dk1"/>
                </a:solidFill>
              </a:rPr>
              <a:t>Monitoring Group</a:t>
            </a:r>
            <a:r>
              <a:rPr lang="en" sz="2915">
                <a:solidFill>
                  <a:schemeClr val="dk1"/>
                </a:solidFill>
              </a:rPr>
              <a:t>:</a:t>
            </a:r>
            <a:endParaRPr sz="2915">
              <a:solidFill>
                <a:schemeClr val="dk1"/>
              </a:solidFill>
            </a:endParaRPr>
          </a:p>
          <a:p>
            <a:pPr marL="914400" lvl="1" indent="-274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915">
                <a:solidFill>
                  <a:schemeClr val="dk1"/>
                </a:solidFill>
              </a:rPr>
              <a:t>4 users</a:t>
            </a:r>
            <a:endParaRPr sz="2915">
              <a:solidFill>
                <a:schemeClr val="dk1"/>
              </a:solidFill>
            </a:endParaRPr>
          </a:p>
          <a:p>
            <a:pPr marL="914400" lvl="1" indent="-274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915">
                <a:solidFill>
                  <a:schemeClr val="dk1"/>
                </a:solidFill>
              </a:rPr>
              <a:t>Requires AWS Management Console access only, with monitoring capabilities for infrastructure resources (EC2, S3, RDS for the application).</a:t>
            </a:r>
            <a:endParaRPr sz="2915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730"/>
              <a:buFont typeface="Arial"/>
              <a:buNone/>
            </a:pPr>
            <a:r>
              <a:rPr lang="en" sz="2915" b="1">
                <a:solidFill>
                  <a:schemeClr val="dk1"/>
                </a:solidFill>
              </a:rPr>
              <a:t>Authentication Mechanism</a:t>
            </a:r>
            <a:r>
              <a:rPr lang="en" sz="2915">
                <a:solidFill>
                  <a:schemeClr val="dk1"/>
                </a:solidFill>
              </a:rPr>
              <a:t>:</a:t>
            </a:r>
            <a:endParaRPr sz="2915">
              <a:solidFill>
                <a:schemeClr val="dk1"/>
              </a:solidFill>
            </a:endParaRPr>
          </a:p>
          <a:p>
            <a:pPr marL="457200" lvl="0" indent="-27488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15" b="1">
                <a:solidFill>
                  <a:schemeClr val="dk1"/>
                </a:solidFill>
              </a:rPr>
              <a:t>Multi-Factor Authentication (MFA)</a:t>
            </a:r>
            <a:r>
              <a:rPr lang="en" sz="2915">
                <a:solidFill>
                  <a:schemeClr val="dk1"/>
                </a:solidFill>
              </a:rPr>
              <a:t>:</a:t>
            </a:r>
            <a:endParaRPr sz="2915">
              <a:solidFill>
                <a:schemeClr val="dk1"/>
              </a:solidFill>
            </a:endParaRPr>
          </a:p>
          <a:p>
            <a:pPr marL="914400" lvl="1" indent="-274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915">
                <a:solidFill>
                  <a:schemeClr val="dk1"/>
                </a:solidFill>
              </a:rPr>
              <a:t>Administrators must use a Virtual MFA device for an additional security layer.</a:t>
            </a:r>
            <a:endParaRPr sz="2915">
              <a:solidFill>
                <a:schemeClr val="dk1"/>
              </a:solidFill>
            </a:endParaRPr>
          </a:p>
          <a:p>
            <a:pPr marL="914400" lvl="1" indent="-274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915">
                <a:solidFill>
                  <a:schemeClr val="dk1"/>
                </a:solidFill>
              </a:rPr>
              <a:t>Users must provide a username, password, and a random code generated by the MFA when signing in to the console.</a:t>
            </a:r>
            <a:endParaRPr sz="2915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730"/>
              <a:buFont typeface="Arial"/>
              <a:buNone/>
            </a:pPr>
            <a:r>
              <a:rPr lang="en" sz="2915" b="1">
                <a:solidFill>
                  <a:schemeClr val="dk1"/>
                </a:solidFill>
              </a:rPr>
              <a:t>Password Policy</a:t>
            </a:r>
            <a:r>
              <a:rPr lang="en" sz="2915">
                <a:solidFill>
                  <a:schemeClr val="dk1"/>
                </a:solidFill>
              </a:rPr>
              <a:t>:</a:t>
            </a:r>
            <a:endParaRPr sz="2915">
              <a:solidFill>
                <a:schemeClr val="dk1"/>
              </a:solidFill>
            </a:endParaRPr>
          </a:p>
          <a:p>
            <a:pPr marL="457200" lvl="0" indent="-27488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15">
                <a:solidFill>
                  <a:schemeClr val="dk1"/>
                </a:solidFill>
              </a:rPr>
              <a:t>Must include at least one uppercase letter, one lowercase letter, one number, and one special character.</a:t>
            </a:r>
            <a:endParaRPr sz="2915">
              <a:solidFill>
                <a:schemeClr val="dk1"/>
              </a:solidFill>
            </a:endParaRPr>
          </a:p>
          <a:p>
            <a:pPr marL="457200" lvl="0" indent="-274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15">
                <a:solidFill>
                  <a:schemeClr val="dk1"/>
                </a:solidFill>
              </a:rPr>
              <a:t>Passwords must be changed every 90 days.</a:t>
            </a:r>
            <a:endParaRPr sz="2915">
              <a:solidFill>
                <a:schemeClr val="dk1"/>
              </a:solidFill>
            </a:endParaRPr>
          </a:p>
          <a:p>
            <a:pPr marL="457200" lvl="0" indent="-274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15">
                <a:solidFill>
                  <a:schemeClr val="dk1"/>
                </a:solidFill>
              </a:rPr>
              <a:t>Users cannot reuse the last three passwords.</a:t>
            </a:r>
            <a:endParaRPr sz="2915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539350" y="1017725"/>
            <a:ext cx="4637100" cy="3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 b="1">
                <a:solidFill>
                  <a:schemeClr val="dk1"/>
                </a:solidFill>
              </a:rPr>
              <a:t>Application Access</a:t>
            </a:r>
            <a:r>
              <a:rPr lang="en" sz="950">
                <a:solidFill>
                  <a:schemeClr val="dk1"/>
                </a:solidFill>
              </a:rPr>
              <a:t>:</a:t>
            </a:r>
            <a:endParaRPr sz="950">
              <a:solidFill>
                <a:schemeClr val="dk1"/>
              </a:solidFill>
            </a:endParaRPr>
          </a:p>
          <a:p>
            <a:pPr marL="457200" lvl="0" indent="-288928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The Medical Company application must have the capability to read and write data to S3 buckets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 b="1">
                <a:solidFill>
                  <a:schemeClr val="dk1"/>
                </a:solidFill>
              </a:rPr>
              <a:t>Network and Architecture:</a:t>
            </a:r>
            <a:endParaRPr sz="950" b="1">
              <a:solidFill>
                <a:schemeClr val="dk1"/>
              </a:solidFill>
            </a:endParaRPr>
          </a:p>
          <a:p>
            <a:pPr marL="457200" lvl="0" indent="-288928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 b="1">
                <a:solidFill>
                  <a:schemeClr val="dk1"/>
                </a:solidFill>
              </a:rPr>
              <a:t>Access Permissions:</a:t>
            </a:r>
            <a:endParaRPr sz="950" b="1">
              <a:solidFill>
                <a:schemeClr val="dk1"/>
              </a:solidFill>
            </a:endParaRPr>
          </a:p>
          <a:p>
            <a:pPr marL="914400" lvl="1" indent="-28892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lang="en" sz="950">
                <a:solidFill>
                  <a:schemeClr val="dk1"/>
                </a:solidFill>
              </a:rPr>
              <a:t>Follow AWS best practices for configuring access permissions.</a:t>
            </a:r>
            <a:endParaRPr sz="950">
              <a:solidFill>
                <a:schemeClr val="dk1"/>
              </a:solidFill>
            </a:endParaRPr>
          </a:p>
          <a:p>
            <a:pPr marL="457200" lvl="0" indent="-28892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 b="1">
                <a:solidFill>
                  <a:schemeClr val="dk1"/>
                </a:solidFill>
              </a:rPr>
              <a:t>Network Design:</a:t>
            </a:r>
            <a:endParaRPr sz="950" b="1">
              <a:solidFill>
                <a:schemeClr val="dk1"/>
              </a:solidFill>
            </a:endParaRPr>
          </a:p>
          <a:p>
            <a:pPr marL="914400" lvl="1" indent="-28892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lang="en" sz="950">
                <a:solidFill>
                  <a:schemeClr val="dk1"/>
                </a:solidFill>
              </a:rPr>
              <a:t>Build networks conforming to AWS best practices.</a:t>
            </a:r>
            <a:endParaRPr sz="950">
              <a:solidFill>
                <a:schemeClr val="dk1"/>
              </a:solidFill>
            </a:endParaRPr>
          </a:p>
          <a:p>
            <a:pPr marL="914400" lvl="1" indent="-28892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lang="en" sz="950">
                <a:solidFill>
                  <a:schemeClr val="dk1"/>
                </a:solidFill>
              </a:rPr>
              <a:t>Implement Load Balancers supporting HTTP, HTTPS, and TCP protocols.</a:t>
            </a:r>
            <a:endParaRPr sz="950">
              <a:solidFill>
                <a:schemeClr val="dk1"/>
              </a:solidFill>
            </a:endParaRPr>
          </a:p>
          <a:p>
            <a:pPr marL="457200" lvl="0" indent="-28892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 b="1">
                <a:solidFill>
                  <a:schemeClr val="dk1"/>
                </a:solidFill>
              </a:rPr>
              <a:t>Scalability:</a:t>
            </a:r>
            <a:endParaRPr sz="950" b="1">
              <a:solidFill>
                <a:schemeClr val="dk1"/>
              </a:solidFill>
            </a:endParaRPr>
          </a:p>
          <a:p>
            <a:pPr marL="914400" lvl="1" indent="-28892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lang="en" sz="950">
                <a:solidFill>
                  <a:schemeClr val="dk1"/>
                </a:solidFill>
              </a:rPr>
              <a:t>capable of scaling to handle double the number of servers.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User Roles and Access: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7749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Users are assigned to specific groups with defined roles and permissions.</a:t>
            </a:r>
            <a:endParaRPr sz="1100">
              <a:solidFill>
                <a:schemeClr val="dk1"/>
              </a:solidFill>
            </a:endParaRPr>
          </a:p>
          <a:p>
            <a:pPr marL="457200" lvl="0" indent="-2774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System Administrators and Database Administrators will require both AWS Management Console and programmatic access.</a:t>
            </a:r>
            <a:endParaRPr sz="1100">
              <a:solidFill>
                <a:schemeClr val="dk1"/>
              </a:solidFill>
            </a:endParaRPr>
          </a:p>
          <a:p>
            <a:pPr marL="457200" lvl="0" indent="-2774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Monitoring Group users will only require AWS Management Console access.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Password Policy: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7749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 standard password policy is enforced across all user accounts.</a:t>
            </a:r>
            <a:endParaRPr sz="1100">
              <a:solidFill>
                <a:schemeClr val="dk1"/>
              </a:solidFill>
            </a:endParaRPr>
          </a:p>
          <a:p>
            <a:pPr marL="457200" lvl="0" indent="-2774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Password changes and re-use policies are strictly adhered to.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Application Requirements: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7749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The Medical Company application has specific requirements for accessing and interacting with AWS S3 buckets.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Network and Architecture: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7749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The architecture is designed to support scaling and redundancy, matching the current server hosting company setup.</a:t>
            </a:r>
            <a:endParaRPr sz="1100">
              <a:solidFill>
                <a:schemeClr val="dk1"/>
              </a:solidFill>
            </a:endParaRPr>
          </a:p>
          <a:p>
            <a:pPr marL="457200" lvl="0" indent="-2774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The system is built for business continuity and resilience.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Security and Compliance: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7749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Compliance with regulations related to the handling of sensitive medical information is mandatory.</a:t>
            </a:r>
            <a:endParaRPr sz="1100">
              <a:solidFill>
                <a:schemeClr val="dk1"/>
              </a:solidFill>
            </a:endParaRPr>
          </a:p>
          <a:p>
            <a:pPr marL="457200" lvl="0" indent="-2774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Auditing and monitoring are essential to track all user actions and access.</a:t>
            </a:r>
            <a:endParaRPr sz="1100">
              <a:solidFill>
                <a:schemeClr val="dk1"/>
              </a:solidFill>
            </a:endParaRPr>
          </a:p>
          <a:p>
            <a:pPr marL="457200" lvl="0" indent="-27749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the  Medical Company application is already configured to interact with AWS S3 for data storage and retrieval.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375" y="132125"/>
            <a:ext cx="4886948" cy="495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925" y="3754797"/>
            <a:ext cx="186150" cy="1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275" y="3288747"/>
            <a:ext cx="186150" cy="1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and Security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545175" y="1151600"/>
            <a:ext cx="3666300" cy="3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</a:rPr>
              <a:t>Virtual Private Clouds (VPCs):</a:t>
            </a:r>
            <a:endParaRPr sz="600" b="1">
              <a:solidFill>
                <a:schemeClr val="dk1"/>
              </a:solidFill>
            </a:endParaRPr>
          </a:p>
          <a:p>
            <a:pPr marL="457200" lvl="0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 b="1">
                <a:solidFill>
                  <a:schemeClr val="dk1"/>
                </a:solidFill>
              </a:rPr>
              <a:t>Isolated Network Environments:</a:t>
            </a:r>
            <a:r>
              <a:rPr lang="en" sz="600">
                <a:solidFill>
                  <a:schemeClr val="dk1"/>
                </a:solidFill>
              </a:rPr>
              <a:t> Each environment (Production, Development, Testing) is set up in its own VPC with dedicated CIDR blocks, ensuring separation of resources and enhanced security.</a:t>
            </a:r>
            <a:endParaRPr sz="600">
              <a:solidFill>
                <a:schemeClr val="dk1"/>
              </a:solidFill>
            </a:endParaRPr>
          </a:p>
          <a:p>
            <a:pPr marL="4572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 b="1">
                <a:solidFill>
                  <a:schemeClr val="dk1"/>
                </a:solidFill>
              </a:rPr>
              <a:t>Subnet Design:</a:t>
            </a:r>
            <a:r>
              <a:rPr lang="en" sz="600">
                <a:solidFill>
                  <a:schemeClr val="dk1"/>
                </a:solidFill>
              </a:rPr>
              <a:t> Public and private subnets are strategically placed across multiple Availability Zones (AZs) to ensure high availability and fault tolerance.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</a:rPr>
              <a:t>Internet Gateways and NAT Gateways:</a:t>
            </a:r>
            <a:endParaRPr sz="600" b="1">
              <a:solidFill>
                <a:schemeClr val="dk1"/>
              </a:solidFill>
            </a:endParaRPr>
          </a:p>
          <a:p>
            <a:pPr marL="457200" lvl="0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 b="1">
                <a:solidFill>
                  <a:schemeClr val="dk1"/>
                </a:solidFill>
              </a:rPr>
              <a:t>Internet Gateways (IGW):</a:t>
            </a:r>
            <a:r>
              <a:rPr lang="en" sz="600">
                <a:solidFill>
                  <a:schemeClr val="dk1"/>
                </a:solidFill>
              </a:rPr>
              <a:t> Enable internet access for public subnets, allowing instances that require direct internet access to communicate with external services.</a:t>
            </a:r>
            <a:endParaRPr sz="600">
              <a:solidFill>
                <a:schemeClr val="dk1"/>
              </a:solidFill>
            </a:endParaRPr>
          </a:p>
          <a:p>
            <a:pPr marL="4572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 b="1">
                <a:solidFill>
                  <a:schemeClr val="dk1"/>
                </a:solidFill>
              </a:rPr>
              <a:t>NAT Gateways:</a:t>
            </a:r>
            <a:r>
              <a:rPr lang="en" sz="600">
                <a:solidFill>
                  <a:schemeClr val="dk1"/>
                </a:solidFill>
              </a:rPr>
              <a:t> Provide internet access for instances in private subnets while keeping them shielded from direct internet traffic, enhancing security.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</a:rPr>
              <a:t>Route Tables:</a:t>
            </a:r>
            <a:endParaRPr sz="600" b="1">
              <a:solidFill>
                <a:schemeClr val="dk1"/>
              </a:solidFill>
            </a:endParaRPr>
          </a:p>
          <a:p>
            <a:pPr marL="457200" lvl="0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 b="1">
                <a:solidFill>
                  <a:schemeClr val="dk1"/>
                </a:solidFill>
              </a:rPr>
              <a:t>Public Route Tables:</a:t>
            </a:r>
            <a:r>
              <a:rPr lang="en" sz="600">
                <a:solidFill>
                  <a:schemeClr val="dk1"/>
                </a:solidFill>
              </a:rPr>
              <a:t> Direct traffic from public subnets to the internet through IGWs.</a:t>
            </a:r>
            <a:endParaRPr sz="600">
              <a:solidFill>
                <a:schemeClr val="dk1"/>
              </a:solidFill>
            </a:endParaRPr>
          </a:p>
          <a:p>
            <a:pPr marL="4572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 b="1">
                <a:solidFill>
                  <a:schemeClr val="dk1"/>
                </a:solidFill>
              </a:rPr>
              <a:t>Private Route Tables:</a:t>
            </a:r>
            <a:r>
              <a:rPr lang="en" sz="600">
                <a:solidFill>
                  <a:schemeClr val="dk1"/>
                </a:solidFill>
              </a:rPr>
              <a:t> Route traffic from private subnets to the internet through NAT Gateways, ensuring that private instances can access the internet without exposing them directly.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</a:rPr>
              <a:t>Security Groups:</a:t>
            </a:r>
            <a:endParaRPr sz="600" b="1">
              <a:solidFill>
                <a:schemeClr val="dk1"/>
              </a:solidFill>
            </a:endParaRPr>
          </a:p>
          <a:p>
            <a:pPr marL="457200" lvl="0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 b="1">
                <a:solidFill>
                  <a:schemeClr val="dk1"/>
                </a:solidFill>
              </a:rPr>
              <a:t>Web Tier Security Group:</a:t>
            </a:r>
            <a:r>
              <a:rPr lang="en" sz="600">
                <a:solidFill>
                  <a:schemeClr val="dk1"/>
                </a:solidFill>
              </a:rPr>
              <a:t> Allows HTTP and HTTPS traffic from the internet, ensuring secure and controlled access to web servers.</a:t>
            </a:r>
            <a:endParaRPr sz="600">
              <a:solidFill>
                <a:schemeClr val="dk1"/>
              </a:solidFill>
            </a:endParaRPr>
          </a:p>
          <a:p>
            <a:pPr marL="4572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 b="1">
                <a:solidFill>
                  <a:schemeClr val="dk1"/>
                </a:solidFill>
              </a:rPr>
              <a:t>Application Tier Security Group:</a:t>
            </a:r>
            <a:r>
              <a:rPr lang="en" sz="600">
                <a:solidFill>
                  <a:schemeClr val="dk1"/>
                </a:solidFill>
              </a:rPr>
              <a:t> Restricts access to application servers to only traffic originating from the web tier, protecting application logic.</a:t>
            </a:r>
            <a:endParaRPr sz="600">
              <a:solidFill>
                <a:schemeClr val="dk1"/>
              </a:solidFill>
            </a:endParaRPr>
          </a:p>
          <a:p>
            <a:pPr marL="4572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 b="1">
                <a:solidFill>
                  <a:schemeClr val="dk1"/>
                </a:solidFill>
              </a:rPr>
              <a:t>Database Tier Security Group:</a:t>
            </a:r>
            <a:r>
              <a:rPr lang="en" sz="600">
                <a:solidFill>
                  <a:schemeClr val="dk1"/>
                </a:solidFill>
              </a:rPr>
              <a:t> Limits database access to application servers only, reducing the risk of unauthorized access.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5193250" y="1017725"/>
            <a:ext cx="3000000" cy="3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</a:rPr>
              <a:t>Load Balancers:</a:t>
            </a:r>
            <a:endParaRPr sz="600" b="1">
              <a:solidFill>
                <a:schemeClr val="dk1"/>
              </a:solidFill>
            </a:endParaRPr>
          </a:p>
          <a:p>
            <a:pPr marL="457200" lvl="0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 b="1">
                <a:solidFill>
                  <a:schemeClr val="dk1"/>
                </a:solidFill>
              </a:rPr>
              <a:t>Web Tier Load Balancer (ELB):</a:t>
            </a:r>
            <a:r>
              <a:rPr lang="en" sz="600">
                <a:solidFill>
                  <a:schemeClr val="dk1"/>
                </a:solidFill>
              </a:rPr>
              <a:t> Distributes incoming web traffic across multiple EC2 instances in public subnets to ensure availability and scalability.</a:t>
            </a:r>
            <a:endParaRPr sz="600">
              <a:solidFill>
                <a:schemeClr val="dk1"/>
              </a:solidFill>
            </a:endParaRPr>
          </a:p>
          <a:p>
            <a:pPr marL="4572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 b="1">
                <a:solidFill>
                  <a:schemeClr val="dk1"/>
                </a:solidFill>
              </a:rPr>
              <a:t>Application Tier Load Balancer (ALB):</a:t>
            </a:r>
            <a:r>
              <a:rPr lang="en" sz="600">
                <a:solidFill>
                  <a:schemeClr val="dk1"/>
                </a:solidFill>
              </a:rPr>
              <a:t> Manages traffic between web and application tiers, enhancing security by separating public-facing and internal communications.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</a:rPr>
              <a:t>IAM Roles and Policies:</a:t>
            </a:r>
            <a:endParaRPr sz="600" b="1">
              <a:solidFill>
                <a:schemeClr val="dk1"/>
              </a:solidFill>
            </a:endParaRPr>
          </a:p>
          <a:p>
            <a:pPr marL="457200" lvl="0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 b="1">
                <a:solidFill>
                  <a:schemeClr val="dk1"/>
                </a:solidFill>
              </a:rPr>
              <a:t>EC2 and RDS Roles:</a:t>
            </a:r>
            <a:r>
              <a:rPr lang="en" sz="600">
                <a:solidFill>
                  <a:schemeClr val="dk1"/>
                </a:solidFill>
              </a:rPr>
              <a:t> Assign roles to instances to allow controlled access to AWS services like S3, ensuring that permissions are granted only as necessary.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</a:rPr>
              <a:t>CloudTrail and CloudWatch:</a:t>
            </a:r>
            <a:endParaRPr sz="600" b="1">
              <a:solidFill>
                <a:schemeClr val="dk1"/>
              </a:solidFill>
            </a:endParaRPr>
          </a:p>
          <a:p>
            <a:pPr marL="457200" lvl="0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 b="1">
                <a:solidFill>
                  <a:schemeClr val="dk1"/>
                </a:solidFill>
              </a:rPr>
              <a:t>CloudTrail:</a:t>
            </a:r>
            <a:r>
              <a:rPr lang="en" sz="600">
                <a:solidFill>
                  <a:schemeClr val="dk1"/>
                </a:solidFill>
              </a:rPr>
              <a:t> Provides continuous monitoring and logging of API activity in AWS, enabling detailed audit trails for security and compliance.</a:t>
            </a:r>
            <a:endParaRPr sz="600">
              <a:solidFill>
                <a:schemeClr val="dk1"/>
              </a:solidFill>
            </a:endParaRPr>
          </a:p>
          <a:p>
            <a:pPr marL="4572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 b="1">
                <a:solidFill>
                  <a:schemeClr val="dk1"/>
                </a:solidFill>
              </a:rPr>
              <a:t>CloudWatch:</a:t>
            </a:r>
            <a:r>
              <a:rPr lang="en" sz="600">
                <a:solidFill>
                  <a:schemeClr val="dk1"/>
                </a:solidFill>
              </a:rPr>
              <a:t> Monitors and alerts on the health and performance of resources, helping to detect and respond to security incidents and performance issues.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</a:rPr>
              <a:t>Bastion Host:</a:t>
            </a:r>
            <a:endParaRPr sz="600" b="1">
              <a:solidFill>
                <a:schemeClr val="dk1"/>
              </a:solidFill>
            </a:endParaRPr>
          </a:p>
          <a:p>
            <a:pPr marL="457200" lvl="0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 b="1">
                <a:solidFill>
                  <a:schemeClr val="dk1"/>
                </a:solidFill>
              </a:rPr>
              <a:t>Secure Access:</a:t>
            </a:r>
            <a:r>
              <a:rPr lang="en" sz="600">
                <a:solidFill>
                  <a:schemeClr val="dk1"/>
                </a:solidFill>
              </a:rPr>
              <a:t> Deployed in a public subnet to securely access instances in private subnets, minimizing the attack surface and enhancing overall security.</a:t>
            </a:r>
            <a:endParaRPr sz="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508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Reasons for Selected Approach</a:t>
            </a:r>
            <a:endParaRPr sz="20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 b="1"/>
              <a:t>Isolation and Segmentation:</a:t>
            </a:r>
            <a:r>
              <a:rPr lang="en" sz="1200"/>
              <a:t> Using separate VPCs for Production, Development, and Testing environments provides isolation, reducing the risk of cross-environment issues and security breaches.</a:t>
            </a:r>
            <a:endParaRPr sz="1200"/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 b="1"/>
              <a:t>High Availability and Fault Tolerance:</a:t>
            </a:r>
            <a:r>
              <a:rPr lang="en" sz="1200"/>
              <a:t> Distributing resources across multiple AZs and using load balancers ensure high availability and fault tolerance, minimizing downtime and maintaining service reliability.</a:t>
            </a:r>
            <a:endParaRPr sz="1200"/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 b="1"/>
              <a:t>Controlled Internet Access:</a:t>
            </a:r>
            <a:r>
              <a:rPr lang="en" sz="1200"/>
              <a:t> Implementing IGWs and NAT Gateways ensures that only necessary resources are exposed to the internet, while private instances remain protected from direct internet access.</a:t>
            </a:r>
            <a:endParaRPr sz="1200"/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 b="1"/>
              <a:t>Granular Security Control:</a:t>
            </a:r>
            <a:r>
              <a:rPr lang="en" sz="1200"/>
              <a:t> Security Groups and IAM roles allow fine-grained control over network access and permissions, ensuring that resources are only accessible to authorized entities.</a:t>
            </a:r>
            <a:endParaRPr sz="1200"/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 b="1"/>
              <a:t>Enhanced Monitoring and Auditing:</a:t>
            </a:r>
            <a:r>
              <a:rPr lang="en" sz="1200"/>
              <a:t> CloudTrail and CloudWatch provide comprehensive monitoring and auditing capabilities, enabling proactive detection and response to security incidents and operational issues.</a:t>
            </a:r>
            <a:endParaRPr sz="1200"/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 b="1"/>
              <a:t>Secure Administrative Access:</a:t>
            </a:r>
            <a:r>
              <a:rPr lang="en" sz="1200"/>
              <a:t> The Bastion Host provides a controlled and secure method for accessing instances in private subnets, reducing the risk of unauthorized access.</a:t>
            </a:r>
            <a:endParaRPr sz="12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1456</Words>
  <Application>Microsoft Office PowerPoint</Application>
  <PresentationFormat>On-screen Show (16:9)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Simple Dark</vt:lpstr>
      <vt:lpstr>AWS Network Infrastructure Design for A Medical Company</vt:lpstr>
      <vt:lpstr>Agenda Introduction Executive Summary Requirements and Assumptions Architecture Diagram Network and Security Scalability, High Availability (HA), and Business Continuity Monitoring and Auditing Next Steps and Conclusion</vt:lpstr>
      <vt:lpstr>Introduction </vt:lpstr>
      <vt:lpstr>Executive Summary</vt:lpstr>
      <vt:lpstr>Requirements</vt:lpstr>
      <vt:lpstr>Assumptions</vt:lpstr>
      <vt:lpstr>Architecture</vt:lpstr>
      <vt:lpstr>Network and Security</vt:lpstr>
      <vt:lpstr>PowerPoint Presentation</vt:lpstr>
      <vt:lpstr>Scalability</vt:lpstr>
      <vt:lpstr>Monitoring and auditing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shivam sinha</cp:lastModifiedBy>
  <cp:revision>1</cp:revision>
  <dcterms:modified xsi:type="dcterms:W3CDTF">2025-01-15T01:57:52Z</dcterms:modified>
</cp:coreProperties>
</file>