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32"/>
  </p:notesMasterIdLst>
  <p:sldIdLst>
    <p:sldId id="256" r:id="rId2"/>
    <p:sldId id="257" r:id="rId3"/>
    <p:sldId id="258" r:id="rId4"/>
    <p:sldId id="296" r:id="rId5"/>
    <p:sldId id="279" r:id="rId6"/>
    <p:sldId id="280" r:id="rId7"/>
    <p:sldId id="281" r:id="rId8"/>
    <p:sldId id="282" r:id="rId9"/>
    <p:sldId id="283" r:id="rId10"/>
    <p:sldId id="284" r:id="rId11"/>
    <p:sldId id="262" r:id="rId12"/>
    <p:sldId id="294" r:id="rId13"/>
    <p:sldId id="263" r:id="rId14"/>
    <p:sldId id="264" r:id="rId15"/>
    <p:sldId id="271" r:id="rId16"/>
    <p:sldId id="272" r:id="rId17"/>
    <p:sldId id="273" r:id="rId18"/>
    <p:sldId id="274" r:id="rId19"/>
    <p:sldId id="275" r:id="rId20"/>
    <p:sldId id="286" r:id="rId21"/>
    <p:sldId id="287" r:id="rId22"/>
    <p:sldId id="289" r:id="rId23"/>
    <p:sldId id="290" r:id="rId24"/>
    <p:sldId id="288" r:id="rId25"/>
    <p:sldId id="291" r:id="rId26"/>
    <p:sldId id="292" r:id="rId27"/>
    <p:sldId id="276" r:id="rId28"/>
    <p:sldId id="293" r:id="rId29"/>
    <p:sldId id="265"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4244"/>
    <a:srgbClr val="A4404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068C9E-F9B7-8246-9088-A1855A4C9654}" v="121" dt="2024-12-09T21:16:26.688"/>
    <p1510:client id="{88C63D95-C16F-7954-20E6-012F3C5547E1}" v="435" dt="2024-12-09T21:28:10.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73745DF-391A-4B53-879B-21F44752633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6070AF-1A89-4482-9370-D2D2A66CA8AD}">
      <dgm:prSet/>
      <dgm:spPr/>
      <dgm:t>
        <a:bodyPr/>
        <a:lstStyle/>
        <a:p>
          <a:r>
            <a:rPr lang="en-GB" b="1"/>
            <a:t>Verification Impact</a:t>
          </a:r>
          <a:r>
            <a:rPr lang="en-GB"/>
            <a:t>: Host verification has minimal influence on prices or review scores, showing near-identical distributions for verified and unverified hosts.</a:t>
          </a:r>
          <a:endParaRPr lang="en-US"/>
        </a:p>
      </dgm:t>
    </dgm:pt>
    <dgm:pt modelId="{C79D51FC-D1A4-4776-845F-496CBD2EEAAC}" type="parTrans" cxnId="{1AFDF92A-6BA4-4C80-BA63-5BC218DD5318}">
      <dgm:prSet/>
      <dgm:spPr/>
      <dgm:t>
        <a:bodyPr/>
        <a:lstStyle/>
        <a:p>
          <a:endParaRPr lang="en-US"/>
        </a:p>
      </dgm:t>
    </dgm:pt>
    <dgm:pt modelId="{3FF6B193-C4E4-4A34-9F6D-1A25900E7825}" type="sibTrans" cxnId="{1AFDF92A-6BA4-4C80-BA63-5BC218DD5318}">
      <dgm:prSet/>
      <dgm:spPr/>
      <dgm:t>
        <a:bodyPr/>
        <a:lstStyle/>
        <a:p>
          <a:endParaRPr lang="en-US"/>
        </a:p>
      </dgm:t>
    </dgm:pt>
    <dgm:pt modelId="{7094B874-725E-4A47-B41B-C7438B4BBC57}">
      <dgm:prSet/>
      <dgm:spPr/>
      <dgm:t>
        <a:bodyPr/>
        <a:lstStyle/>
        <a:p>
          <a:r>
            <a:rPr lang="en-GB" b="1"/>
            <a:t>Staten Island Trends</a:t>
          </a:r>
          <a:r>
            <a:rPr lang="en-GB"/>
            <a:t>: Staten Island stands out with the highest shared-room occupancy, the lowest private-room occupancy, and volatile year-to-year rental prices.</a:t>
          </a:r>
          <a:endParaRPr lang="en-US"/>
        </a:p>
      </dgm:t>
    </dgm:pt>
    <dgm:pt modelId="{744C73A9-559D-455E-A8CC-AEA9007B9AF4}" type="parTrans" cxnId="{ABCC7B06-ABAD-4189-985D-A7B172280430}">
      <dgm:prSet/>
      <dgm:spPr/>
      <dgm:t>
        <a:bodyPr/>
        <a:lstStyle/>
        <a:p>
          <a:endParaRPr lang="en-US"/>
        </a:p>
      </dgm:t>
    </dgm:pt>
    <dgm:pt modelId="{086C9A3D-0526-4130-A861-7FA37A40E1E8}" type="sibTrans" cxnId="{ABCC7B06-ABAD-4189-985D-A7B172280430}">
      <dgm:prSet/>
      <dgm:spPr/>
      <dgm:t>
        <a:bodyPr/>
        <a:lstStyle/>
        <a:p>
          <a:endParaRPr lang="en-US"/>
        </a:p>
      </dgm:t>
    </dgm:pt>
    <dgm:pt modelId="{3C6C9B31-56C0-47A5-A40F-B0D8E8AC4A7D}">
      <dgm:prSet/>
      <dgm:spPr/>
      <dgm:t>
        <a:bodyPr/>
        <a:lstStyle/>
        <a:p>
          <a:r>
            <a:rPr lang="en-GB" b="1"/>
            <a:t>Room Type &amp; Prices</a:t>
          </a:r>
          <a:r>
            <a:rPr lang="en-GB"/>
            <a:t>: Shared rooms in Manhattan are the most expensive across all boroughs, reflecting the city's high real estate costs.</a:t>
          </a:r>
          <a:endParaRPr lang="en-US"/>
        </a:p>
      </dgm:t>
    </dgm:pt>
    <dgm:pt modelId="{4C01BB62-FC7A-4848-9AA4-B2AB32E9B808}" type="parTrans" cxnId="{34B2C286-74FC-4EB4-AAE5-905A16EC3362}">
      <dgm:prSet/>
      <dgm:spPr/>
      <dgm:t>
        <a:bodyPr/>
        <a:lstStyle/>
        <a:p>
          <a:endParaRPr lang="en-US"/>
        </a:p>
      </dgm:t>
    </dgm:pt>
    <dgm:pt modelId="{9680057B-3028-496D-92C5-B3C34799BE26}" type="sibTrans" cxnId="{34B2C286-74FC-4EB4-AAE5-905A16EC3362}">
      <dgm:prSet/>
      <dgm:spPr/>
      <dgm:t>
        <a:bodyPr/>
        <a:lstStyle/>
        <a:p>
          <a:endParaRPr lang="en-US"/>
        </a:p>
      </dgm:t>
    </dgm:pt>
    <dgm:pt modelId="{A834B6ED-BE87-4167-A4F6-48C3FD541CD4}">
      <dgm:prSet/>
      <dgm:spPr/>
      <dgm:t>
        <a:bodyPr/>
        <a:lstStyle/>
        <a:p>
          <a:r>
            <a:rPr lang="en-GB" b="1"/>
            <a:t>Occupancy Variance</a:t>
          </a:r>
          <a:r>
            <a:rPr lang="en-GB"/>
            <a:t>: Occupancy rates vary significantly by borough and room type, with Staten Island’s shared rooms having the highest rates.</a:t>
          </a:r>
          <a:endParaRPr lang="en-US"/>
        </a:p>
      </dgm:t>
    </dgm:pt>
    <dgm:pt modelId="{B1ED5B76-35AA-4278-AE89-DEA556FBAFA8}" type="parTrans" cxnId="{A8870F38-CDBF-4409-B687-45C1F5912B4A}">
      <dgm:prSet/>
      <dgm:spPr/>
      <dgm:t>
        <a:bodyPr/>
        <a:lstStyle/>
        <a:p>
          <a:endParaRPr lang="en-US"/>
        </a:p>
      </dgm:t>
    </dgm:pt>
    <dgm:pt modelId="{4EDAAA99-954E-4928-8A89-E7D8911DC1FC}" type="sibTrans" cxnId="{A8870F38-CDBF-4409-B687-45C1F5912B4A}">
      <dgm:prSet/>
      <dgm:spPr/>
      <dgm:t>
        <a:bodyPr/>
        <a:lstStyle/>
        <a:p>
          <a:endParaRPr lang="en-US"/>
        </a:p>
      </dgm:t>
    </dgm:pt>
    <dgm:pt modelId="{3483751F-262D-4E83-882A-D169EFDB2FB1}" type="pres">
      <dgm:prSet presAssocID="{373745DF-391A-4B53-879B-21F44752633F}" presName="root" presStyleCnt="0">
        <dgm:presLayoutVars>
          <dgm:dir/>
          <dgm:resizeHandles val="exact"/>
        </dgm:presLayoutVars>
      </dgm:prSet>
      <dgm:spPr/>
    </dgm:pt>
    <dgm:pt modelId="{C9AA1A70-DC7D-4F0D-9235-26939A1ED05F}" type="pres">
      <dgm:prSet presAssocID="{D96070AF-1A89-4482-9370-D2D2A66CA8AD}" presName="compNode" presStyleCnt="0"/>
      <dgm:spPr/>
    </dgm:pt>
    <dgm:pt modelId="{990D3248-324C-4DAF-857B-581C0F093A6E}" type="pres">
      <dgm:prSet presAssocID="{D96070AF-1A89-4482-9370-D2D2A66CA8AD}" presName="bgRect" presStyleLbl="bgShp" presStyleIdx="0" presStyleCnt="4"/>
      <dgm:spPr/>
    </dgm:pt>
    <dgm:pt modelId="{50C46022-A584-4733-99BB-CD730F1F38B4}" type="pres">
      <dgm:prSet presAssocID="{D96070AF-1A89-4482-9370-D2D2A66CA8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76BEECF4-5A77-4411-ACC8-2EAC875BD549}" type="pres">
      <dgm:prSet presAssocID="{D96070AF-1A89-4482-9370-D2D2A66CA8AD}" presName="spaceRect" presStyleCnt="0"/>
      <dgm:spPr/>
    </dgm:pt>
    <dgm:pt modelId="{2BAB4FCE-48ED-4F45-A9A6-D46A50604AAA}" type="pres">
      <dgm:prSet presAssocID="{D96070AF-1A89-4482-9370-D2D2A66CA8AD}" presName="parTx" presStyleLbl="revTx" presStyleIdx="0" presStyleCnt="4">
        <dgm:presLayoutVars>
          <dgm:chMax val="0"/>
          <dgm:chPref val="0"/>
        </dgm:presLayoutVars>
      </dgm:prSet>
      <dgm:spPr/>
    </dgm:pt>
    <dgm:pt modelId="{E8A50ACE-5FF8-4AD0-94B5-C9D2B238E22E}" type="pres">
      <dgm:prSet presAssocID="{3FF6B193-C4E4-4A34-9F6D-1A25900E7825}" presName="sibTrans" presStyleCnt="0"/>
      <dgm:spPr/>
    </dgm:pt>
    <dgm:pt modelId="{DBD51199-9ED5-4D6F-95E0-E8515B728C03}" type="pres">
      <dgm:prSet presAssocID="{7094B874-725E-4A47-B41B-C7438B4BBC57}" presName="compNode" presStyleCnt="0"/>
      <dgm:spPr/>
    </dgm:pt>
    <dgm:pt modelId="{40C0040E-5C70-4D79-97D9-853AC1ADF57A}" type="pres">
      <dgm:prSet presAssocID="{7094B874-725E-4A47-B41B-C7438B4BBC57}" presName="bgRect" presStyleLbl="bgShp" presStyleIdx="1" presStyleCnt="4"/>
      <dgm:spPr/>
    </dgm:pt>
    <dgm:pt modelId="{4D4A784B-C6CF-4F4B-B502-F680B584A8E2}" type="pres">
      <dgm:prSet presAssocID="{7094B874-725E-4A47-B41B-C7438B4BBC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pical scene"/>
        </a:ext>
      </dgm:extLst>
    </dgm:pt>
    <dgm:pt modelId="{C3FC75EF-ABC4-4D2B-8035-212F1DC2643C}" type="pres">
      <dgm:prSet presAssocID="{7094B874-725E-4A47-B41B-C7438B4BBC57}" presName="spaceRect" presStyleCnt="0"/>
      <dgm:spPr/>
    </dgm:pt>
    <dgm:pt modelId="{646A8DC5-545C-473C-9168-6583972B4774}" type="pres">
      <dgm:prSet presAssocID="{7094B874-725E-4A47-B41B-C7438B4BBC57}" presName="parTx" presStyleLbl="revTx" presStyleIdx="1" presStyleCnt="4">
        <dgm:presLayoutVars>
          <dgm:chMax val="0"/>
          <dgm:chPref val="0"/>
        </dgm:presLayoutVars>
      </dgm:prSet>
      <dgm:spPr/>
    </dgm:pt>
    <dgm:pt modelId="{1D803AAE-FCA3-4602-9B0C-BF4E42F3ECDC}" type="pres">
      <dgm:prSet presAssocID="{086C9A3D-0526-4130-A861-7FA37A40E1E8}" presName="sibTrans" presStyleCnt="0"/>
      <dgm:spPr/>
    </dgm:pt>
    <dgm:pt modelId="{BFA6DED3-2104-4300-82B3-1766F2FD11DE}" type="pres">
      <dgm:prSet presAssocID="{3C6C9B31-56C0-47A5-A40F-B0D8E8AC4A7D}" presName="compNode" presStyleCnt="0"/>
      <dgm:spPr/>
    </dgm:pt>
    <dgm:pt modelId="{77989639-F5B5-4109-B343-10CBA735ED99}" type="pres">
      <dgm:prSet presAssocID="{3C6C9B31-56C0-47A5-A40F-B0D8E8AC4A7D}" presName="bgRect" presStyleLbl="bgShp" presStyleIdx="2" presStyleCnt="4"/>
      <dgm:spPr/>
    </dgm:pt>
    <dgm:pt modelId="{095EC6FC-922A-47FC-B252-B7E62FD28DB0}" type="pres">
      <dgm:prSet presAssocID="{3C6C9B31-56C0-47A5-A40F-B0D8E8AC4A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90B4949D-2840-45D7-8070-5A16DED7340B}" type="pres">
      <dgm:prSet presAssocID="{3C6C9B31-56C0-47A5-A40F-B0D8E8AC4A7D}" presName="spaceRect" presStyleCnt="0"/>
      <dgm:spPr/>
    </dgm:pt>
    <dgm:pt modelId="{E003A6A1-DCB4-46FF-9F1C-F5CA057A50B2}" type="pres">
      <dgm:prSet presAssocID="{3C6C9B31-56C0-47A5-A40F-B0D8E8AC4A7D}" presName="parTx" presStyleLbl="revTx" presStyleIdx="2" presStyleCnt="4">
        <dgm:presLayoutVars>
          <dgm:chMax val="0"/>
          <dgm:chPref val="0"/>
        </dgm:presLayoutVars>
      </dgm:prSet>
      <dgm:spPr/>
    </dgm:pt>
    <dgm:pt modelId="{43A54BBF-D7BB-46C7-BF91-78D8F14B36A3}" type="pres">
      <dgm:prSet presAssocID="{9680057B-3028-496D-92C5-B3C34799BE26}" presName="sibTrans" presStyleCnt="0"/>
      <dgm:spPr/>
    </dgm:pt>
    <dgm:pt modelId="{0EB13614-B44D-41AF-91E5-FF61B8F2FFCB}" type="pres">
      <dgm:prSet presAssocID="{A834B6ED-BE87-4167-A4F6-48C3FD541CD4}" presName="compNode" presStyleCnt="0"/>
      <dgm:spPr/>
    </dgm:pt>
    <dgm:pt modelId="{8B7EA129-2FCB-412A-80A2-566B2749B79C}" type="pres">
      <dgm:prSet presAssocID="{A834B6ED-BE87-4167-A4F6-48C3FD541CD4}" presName="bgRect" presStyleLbl="bgShp" presStyleIdx="3" presStyleCnt="4"/>
      <dgm:spPr/>
    </dgm:pt>
    <dgm:pt modelId="{317C61DB-6037-419D-A960-88D2F5BA6B77}" type="pres">
      <dgm:prSet presAssocID="{A834B6ED-BE87-4167-A4F6-48C3FD541CD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d"/>
        </a:ext>
      </dgm:extLst>
    </dgm:pt>
    <dgm:pt modelId="{B264ED04-EE3D-46B0-BB80-1FC20F0E4595}" type="pres">
      <dgm:prSet presAssocID="{A834B6ED-BE87-4167-A4F6-48C3FD541CD4}" presName="spaceRect" presStyleCnt="0"/>
      <dgm:spPr/>
    </dgm:pt>
    <dgm:pt modelId="{0FEA2887-8779-498B-A2DB-3CF78CA4B4CF}" type="pres">
      <dgm:prSet presAssocID="{A834B6ED-BE87-4167-A4F6-48C3FD541CD4}" presName="parTx" presStyleLbl="revTx" presStyleIdx="3" presStyleCnt="4">
        <dgm:presLayoutVars>
          <dgm:chMax val="0"/>
          <dgm:chPref val="0"/>
        </dgm:presLayoutVars>
      </dgm:prSet>
      <dgm:spPr/>
    </dgm:pt>
  </dgm:ptLst>
  <dgm:cxnLst>
    <dgm:cxn modelId="{ABCC7B06-ABAD-4189-985D-A7B172280430}" srcId="{373745DF-391A-4B53-879B-21F44752633F}" destId="{7094B874-725E-4A47-B41B-C7438B4BBC57}" srcOrd="1" destOrd="0" parTransId="{744C73A9-559D-455E-A8CC-AEA9007B9AF4}" sibTransId="{086C9A3D-0526-4130-A861-7FA37A40E1E8}"/>
    <dgm:cxn modelId="{1AFDF92A-6BA4-4C80-BA63-5BC218DD5318}" srcId="{373745DF-391A-4B53-879B-21F44752633F}" destId="{D96070AF-1A89-4482-9370-D2D2A66CA8AD}" srcOrd="0" destOrd="0" parTransId="{C79D51FC-D1A4-4776-845F-496CBD2EEAAC}" sibTransId="{3FF6B193-C4E4-4A34-9F6D-1A25900E7825}"/>
    <dgm:cxn modelId="{A8870F38-CDBF-4409-B687-45C1F5912B4A}" srcId="{373745DF-391A-4B53-879B-21F44752633F}" destId="{A834B6ED-BE87-4167-A4F6-48C3FD541CD4}" srcOrd="3" destOrd="0" parTransId="{B1ED5B76-35AA-4278-AE89-DEA556FBAFA8}" sibTransId="{4EDAAA99-954E-4928-8A89-E7D8911DC1FC}"/>
    <dgm:cxn modelId="{6E1F063A-B6EF-438B-BB11-63E7011C8547}" type="presOf" srcId="{3C6C9B31-56C0-47A5-A40F-B0D8E8AC4A7D}" destId="{E003A6A1-DCB4-46FF-9F1C-F5CA057A50B2}" srcOrd="0" destOrd="0" presId="urn:microsoft.com/office/officeart/2018/2/layout/IconVerticalSolidList"/>
    <dgm:cxn modelId="{F125AE71-D110-4BD4-B4D7-FF375ED2539F}" type="presOf" srcId="{7094B874-725E-4A47-B41B-C7438B4BBC57}" destId="{646A8DC5-545C-473C-9168-6583972B4774}" srcOrd="0" destOrd="0" presId="urn:microsoft.com/office/officeart/2018/2/layout/IconVerticalSolidList"/>
    <dgm:cxn modelId="{32CBC255-7773-4792-BC60-A35D0926331F}" type="presOf" srcId="{373745DF-391A-4B53-879B-21F44752633F}" destId="{3483751F-262D-4E83-882A-D169EFDB2FB1}" srcOrd="0" destOrd="0" presId="urn:microsoft.com/office/officeart/2018/2/layout/IconVerticalSolidList"/>
    <dgm:cxn modelId="{DD5E8186-89E4-4B19-B7A5-36D21248A5BB}" type="presOf" srcId="{A834B6ED-BE87-4167-A4F6-48C3FD541CD4}" destId="{0FEA2887-8779-498B-A2DB-3CF78CA4B4CF}" srcOrd="0" destOrd="0" presId="urn:microsoft.com/office/officeart/2018/2/layout/IconVerticalSolidList"/>
    <dgm:cxn modelId="{34B2C286-74FC-4EB4-AAE5-905A16EC3362}" srcId="{373745DF-391A-4B53-879B-21F44752633F}" destId="{3C6C9B31-56C0-47A5-A40F-B0D8E8AC4A7D}" srcOrd="2" destOrd="0" parTransId="{4C01BB62-FC7A-4848-9AA4-B2AB32E9B808}" sibTransId="{9680057B-3028-496D-92C5-B3C34799BE26}"/>
    <dgm:cxn modelId="{1AAA3CF8-E0A8-44F5-B294-F8BD97780BC5}" type="presOf" srcId="{D96070AF-1A89-4482-9370-D2D2A66CA8AD}" destId="{2BAB4FCE-48ED-4F45-A9A6-D46A50604AAA}" srcOrd="0" destOrd="0" presId="urn:microsoft.com/office/officeart/2018/2/layout/IconVerticalSolidList"/>
    <dgm:cxn modelId="{AD9692F5-922D-4332-B3DF-78FE22863508}" type="presParOf" srcId="{3483751F-262D-4E83-882A-D169EFDB2FB1}" destId="{C9AA1A70-DC7D-4F0D-9235-26939A1ED05F}" srcOrd="0" destOrd="0" presId="urn:microsoft.com/office/officeart/2018/2/layout/IconVerticalSolidList"/>
    <dgm:cxn modelId="{9C897328-2185-4306-AC49-004A35DB6851}" type="presParOf" srcId="{C9AA1A70-DC7D-4F0D-9235-26939A1ED05F}" destId="{990D3248-324C-4DAF-857B-581C0F093A6E}" srcOrd="0" destOrd="0" presId="urn:microsoft.com/office/officeart/2018/2/layout/IconVerticalSolidList"/>
    <dgm:cxn modelId="{A95913A7-E186-430E-80E0-AAF43AE79EFA}" type="presParOf" srcId="{C9AA1A70-DC7D-4F0D-9235-26939A1ED05F}" destId="{50C46022-A584-4733-99BB-CD730F1F38B4}" srcOrd="1" destOrd="0" presId="urn:microsoft.com/office/officeart/2018/2/layout/IconVerticalSolidList"/>
    <dgm:cxn modelId="{65EDAF99-4932-434E-97F5-8C5C8DC187F7}" type="presParOf" srcId="{C9AA1A70-DC7D-4F0D-9235-26939A1ED05F}" destId="{76BEECF4-5A77-4411-ACC8-2EAC875BD549}" srcOrd="2" destOrd="0" presId="urn:microsoft.com/office/officeart/2018/2/layout/IconVerticalSolidList"/>
    <dgm:cxn modelId="{234783DB-1A35-46DB-A93A-67E1CBE183FE}" type="presParOf" srcId="{C9AA1A70-DC7D-4F0D-9235-26939A1ED05F}" destId="{2BAB4FCE-48ED-4F45-A9A6-D46A50604AAA}" srcOrd="3" destOrd="0" presId="urn:microsoft.com/office/officeart/2018/2/layout/IconVerticalSolidList"/>
    <dgm:cxn modelId="{BE1AD41C-A483-4EF5-B9F4-F6E80F7F3EFB}" type="presParOf" srcId="{3483751F-262D-4E83-882A-D169EFDB2FB1}" destId="{E8A50ACE-5FF8-4AD0-94B5-C9D2B238E22E}" srcOrd="1" destOrd="0" presId="urn:microsoft.com/office/officeart/2018/2/layout/IconVerticalSolidList"/>
    <dgm:cxn modelId="{2D345BC5-AC58-4708-AE43-1DF808B01561}" type="presParOf" srcId="{3483751F-262D-4E83-882A-D169EFDB2FB1}" destId="{DBD51199-9ED5-4D6F-95E0-E8515B728C03}" srcOrd="2" destOrd="0" presId="urn:microsoft.com/office/officeart/2018/2/layout/IconVerticalSolidList"/>
    <dgm:cxn modelId="{A1D678FF-0C1B-468C-B8E7-514245BCDEC6}" type="presParOf" srcId="{DBD51199-9ED5-4D6F-95E0-E8515B728C03}" destId="{40C0040E-5C70-4D79-97D9-853AC1ADF57A}" srcOrd="0" destOrd="0" presId="urn:microsoft.com/office/officeart/2018/2/layout/IconVerticalSolidList"/>
    <dgm:cxn modelId="{7C8780F2-9314-4220-9CBC-7D371AFCCEF7}" type="presParOf" srcId="{DBD51199-9ED5-4D6F-95E0-E8515B728C03}" destId="{4D4A784B-C6CF-4F4B-B502-F680B584A8E2}" srcOrd="1" destOrd="0" presId="urn:microsoft.com/office/officeart/2018/2/layout/IconVerticalSolidList"/>
    <dgm:cxn modelId="{ED2D17BE-81D6-4E84-A4DC-027086DD2873}" type="presParOf" srcId="{DBD51199-9ED5-4D6F-95E0-E8515B728C03}" destId="{C3FC75EF-ABC4-4D2B-8035-212F1DC2643C}" srcOrd="2" destOrd="0" presId="urn:microsoft.com/office/officeart/2018/2/layout/IconVerticalSolidList"/>
    <dgm:cxn modelId="{8992F528-C05A-4FF4-8397-2C419DB96A31}" type="presParOf" srcId="{DBD51199-9ED5-4D6F-95E0-E8515B728C03}" destId="{646A8DC5-545C-473C-9168-6583972B4774}" srcOrd="3" destOrd="0" presId="urn:microsoft.com/office/officeart/2018/2/layout/IconVerticalSolidList"/>
    <dgm:cxn modelId="{31E7372E-7433-4ECF-B7C6-CA93ED9B2109}" type="presParOf" srcId="{3483751F-262D-4E83-882A-D169EFDB2FB1}" destId="{1D803AAE-FCA3-4602-9B0C-BF4E42F3ECDC}" srcOrd="3" destOrd="0" presId="urn:microsoft.com/office/officeart/2018/2/layout/IconVerticalSolidList"/>
    <dgm:cxn modelId="{A51A594A-9F34-4293-8588-DE93FFFE8412}" type="presParOf" srcId="{3483751F-262D-4E83-882A-D169EFDB2FB1}" destId="{BFA6DED3-2104-4300-82B3-1766F2FD11DE}" srcOrd="4" destOrd="0" presId="urn:microsoft.com/office/officeart/2018/2/layout/IconVerticalSolidList"/>
    <dgm:cxn modelId="{1EFF058D-CA61-4E06-899A-06C2E044477C}" type="presParOf" srcId="{BFA6DED3-2104-4300-82B3-1766F2FD11DE}" destId="{77989639-F5B5-4109-B343-10CBA735ED99}" srcOrd="0" destOrd="0" presId="urn:microsoft.com/office/officeart/2018/2/layout/IconVerticalSolidList"/>
    <dgm:cxn modelId="{FA0527A3-9FC6-4CDD-B198-B4A3D00431C5}" type="presParOf" srcId="{BFA6DED3-2104-4300-82B3-1766F2FD11DE}" destId="{095EC6FC-922A-47FC-B252-B7E62FD28DB0}" srcOrd="1" destOrd="0" presId="urn:microsoft.com/office/officeart/2018/2/layout/IconVerticalSolidList"/>
    <dgm:cxn modelId="{70D77EE1-B11C-4161-98F8-3A4C2EE455F3}" type="presParOf" srcId="{BFA6DED3-2104-4300-82B3-1766F2FD11DE}" destId="{90B4949D-2840-45D7-8070-5A16DED7340B}" srcOrd="2" destOrd="0" presId="urn:microsoft.com/office/officeart/2018/2/layout/IconVerticalSolidList"/>
    <dgm:cxn modelId="{F6496DA2-E33A-491A-9F49-8A1DF673EE92}" type="presParOf" srcId="{BFA6DED3-2104-4300-82B3-1766F2FD11DE}" destId="{E003A6A1-DCB4-46FF-9F1C-F5CA057A50B2}" srcOrd="3" destOrd="0" presId="urn:microsoft.com/office/officeart/2018/2/layout/IconVerticalSolidList"/>
    <dgm:cxn modelId="{E7D280BC-8F80-42A2-9777-DE6C9CE470AC}" type="presParOf" srcId="{3483751F-262D-4E83-882A-D169EFDB2FB1}" destId="{43A54BBF-D7BB-46C7-BF91-78D8F14B36A3}" srcOrd="5" destOrd="0" presId="urn:microsoft.com/office/officeart/2018/2/layout/IconVerticalSolidList"/>
    <dgm:cxn modelId="{B5A2AC62-7E98-4330-929F-E63EB03F7046}" type="presParOf" srcId="{3483751F-262D-4E83-882A-D169EFDB2FB1}" destId="{0EB13614-B44D-41AF-91E5-FF61B8F2FFCB}" srcOrd="6" destOrd="0" presId="urn:microsoft.com/office/officeart/2018/2/layout/IconVerticalSolidList"/>
    <dgm:cxn modelId="{849707A9-F8D2-4D87-87D5-F24F4E99BD3C}" type="presParOf" srcId="{0EB13614-B44D-41AF-91E5-FF61B8F2FFCB}" destId="{8B7EA129-2FCB-412A-80A2-566B2749B79C}" srcOrd="0" destOrd="0" presId="urn:microsoft.com/office/officeart/2018/2/layout/IconVerticalSolidList"/>
    <dgm:cxn modelId="{3F44F80F-F59F-479A-9FF1-31A481038326}" type="presParOf" srcId="{0EB13614-B44D-41AF-91E5-FF61B8F2FFCB}" destId="{317C61DB-6037-419D-A960-88D2F5BA6B77}" srcOrd="1" destOrd="0" presId="urn:microsoft.com/office/officeart/2018/2/layout/IconVerticalSolidList"/>
    <dgm:cxn modelId="{2B03E559-EA70-4B7D-A02A-701278EC608B}" type="presParOf" srcId="{0EB13614-B44D-41AF-91E5-FF61B8F2FFCB}" destId="{B264ED04-EE3D-46B0-BB80-1FC20F0E4595}" srcOrd="2" destOrd="0" presId="urn:microsoft.com/office/officeart/2018/2/layout/IconVerticalSolidList"/>
    <dgm:cxn modelId="{36D84BF6-881E-483C-A626-734D7953B864}" type="presParOf" srcId="{0EB13614-B44D-41AF-91E5-FF61B8F2FFCB}" destId="{0FEA2887-8779-498B-A2DB-3CF78CA4B4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D3248-324C-4DAF-857B-581C0F093A6E}">
      <dsp:nvSpPr>
        <dsp:cNvPr id="0" name=""/>
        <dsp:cNvSpPr/>
      </dsp:nvSpPr>
      <dsp:spPr>
        <a:xfrm>
          <a:off x="0" y="2062"/>
          <a:ext cx="5651500" cy="10452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46022-A584-4733-99BB-CD730F1F38B4}">
      <dsp:nvSpPr>
        <dsp:cNvPr id="0" name=""/>
        <dsp:cNvSpPr/>
      </dsp:nvSpPr>
      <dsp:spPr>
        <a:xfrm>
          <a:off x="316176" y="237234"/>
          <a:ext cx="574865" cy="574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AB4FCE-48ED-4F45-A9A6-D46A50604AAA}">
      <dsp:nvSpPr>
        <dsp:cNvPr id="0" name=""/>
        <dsp:cNvSpPr/>
      </dsp:nvSpPr>
      <dsp:spPr>
        <a:xfrm>
          <a:off x="1207218" y="206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90000"/>
            </a:lnSpc>
            <a:spcBef>
              <a:spcPct val="0"/>
            </a:spcBef>
            <a:spcAft>
              <a:spcPct val="35000"/>
            </a:spcAft>
            <a:buNone/>
          </a:pPr>
          <a:r>
            <a:rPr lang="en-GB" sz="1500" b="1" kern="1200"/>
            <a:t>Verification Impact</a:t>
          </a:r>
          <a:r>
            <a:rPr lang="en-GB" sz="1500" kern="1200"/>
            <a:t>: Host verification has minimal influence on prices or review scores, showing near-identical distributions for verified and unverified hosts.</a:t>
          </a:r>
          <a:endParaRPr lang="en-US" sz="1500" kern="1200"/>
        </a:p>
      </dsp:txBody>
      <dsp:txXfrm>
        <a:off x="1207218" y="2062"/>
        <a:ext cx="4444281" cy="1045210"/>
      </dsp:txXfrm>
    </dsp:sp>
    <dsp:sp modelId="{40C0040E-5C70-4D79-97D9-853AC1ADF57A}">
      <dsp:nvSpPr>
        <dsp:cNvPr id="0" name=""/>
        <dsp:cNvSpPr/>
      </dsp:nvSpPr>
      <dsp:spPr>
        <a:xfrm>
          <a:off x="0" y="1308575"/>
          <a:ext cx="5651500" cy="10452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A784B-C6CF-4F4B-B502-F680B584A8E2}">
      <dsp:nvSpPr>
        <dsp:cNvPr id="0" name=""/>
        <dsp:cNvSpPr/>
      </dsp:nvSpPr>
      <dsp:spPr>
        <a:xfrm>
          <a:off x="316176" y="1543747"/>
          <a:ext cx="574865" cy="574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6A8DC5-545C-473C-9168-6583972B4774}">
      <dsp:nvSpPr>
        <dsp:cNvPr id="0" name=""/>
        <dsp:cNvSpPr/>
      </dsp:nvSpPr>
      <dsp:spPr>
        <a:xfrm>
          <a:off x="1207218" y="1308575"/>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90000"/>
            </a:lnSpc>
            <a:spcBef>
              <a:spcPct val="0"/>
            </a:spcBef>
            <a:spcAft>
              <a:spcPct val="35000"/>
            </a:spcAft>
            <a:buNone/>
          </a:pPr>
          <a:r>
            <a:rPr lang="en-GB" sz="1500" b="1" kern="1200"/>
            <a:t>Staten Island Trends</a:t>
          </a:r>
          <a:r>
            <a:rPr lang="en-GB" sz="1500" kern="1200"/>
            <a:t>: Staten Island stands out with the highest shared-room occupancy, the lowest private-room occupancy, and volatile year-to-year rental prices.</a:t>
          </a:r>
          <a:endParaRPr lang="en-US" sz="1500" kern="1200"/>
        </a:p>
      </dsp:txBody>
      <dsp:txXfrm>
        <a:off x="1207218" y="1308575"/>
        <a:ext cx="4444281" cy="1045210"/>
      </dsp:txXfrm>
    </dsp:sp>
    <dsp:sp modelId="{77989639-F5B5-4109-B343-10CBA735ED99}">
      <dsp:nvSpPr>
        <dsp:cNvPr id="0" name=""/>
        <dsp:cNvSpPr/>
      </dsp:nvSpPr>
      <dsp:spPr>
        <a:xfrm>
          <a:off x="0" y="2615088"/>
          <a:ext cx="5651500" cy="10452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EC6FC-922A-47FC-B252-B7E62FD28DB0}">
      <dsp:nvSpPr>
        <dsp:cNvPr id="0" name=""/>
        <dsp:cNvSpPr/>
      </dsp:nvSpPr>
      <dsp:spPr>
        <a:xfrm>
          <a:off x="316176" y="2850261"/>
          <a:ext cx="574865" cy="574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03A6A1-DCB4-46FF-9F1C-F5CA057A50B2}">
      <dsp:nvSpPr>
        <dsp:cNvPr id="0" name=""/>
        <dsp:cNvSpPr/>
      </dsp:nvSpPr>
      <dsp:spPr>
        <a:xfrm>
          <a:off x="1207218" y="2615088"/>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90000"/>
            </a:lnSpc>
            <a:spcBef>
              <a:spcPct val="0"/>
            </a:spcBef>
            <a:spcAft>
              <a:spcPct val="35000"/>
            </a:spcAft>
            <a:buNone/>
          </a:pPr>
          <a:r>
            <a:rPr lang="en-GB" sz="1500" b="1" kern="1200"/>
            <a:t>Room Type &amp; Prices</a:t>
          </a:r>
          <a:r>
            <a:rPr lang="en-GB" sz="1500" kern="1200"/>
            <a:t>: Shared rooms in Manhattan are the most expensive across all boroughs, reflecting the city's high real estate costs.</a:t>
          </a:r>
          <a:endParaRPr lang="en-US" sz="1500" kern="1200"/>
        </a:p>
      </dsp:txBody>
      <dsp:txXfrm>
        <a:off x="1207218" y="2615088"/>
        <a:ext cx="4444281" cy="1045210"/>
      </dsp:txXfrm>
    </dsp:sp>
    <dsp:sp modelId="{8B7EA129-2FCB-412A-80A2-566B2749B79C}">
      <dsp:nvSpPr>
        <dsp:cNvPr id="0" name=""/>
        <dsp:cNvSpPr/>
      </dsp:nvSpPr>
      <dsp:spPr>
        <a:xfrm>
          <a:off x="0" y="3921602"/>
          <a:ext cx="5651500" cy="10452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C61DB-6037-419D-A960-88D2F5BA6B77}">
      <dsp:nvSpPr>
        <dsp:cNvPr id="0" name=""/>
        <dsp:cNvSpPr/>
      </dsp:nvSpPr>
      <dsp:spPr>
        <a:xfrm>
          <a:off x="316176" y="4156774"/>
          <a:ext cx="574865" cy="5748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EA2887-8779-498B-A2DB-3CF78CA4B4CF}">
      <dsp:nvSpPr>
        <dsp:cNvPr id="0" name=""/>
        <dsp:cNvSpPr/>
      </dsp:nvSpPr>
      <dsp:spPr>
        <a:xfrm>
          <a:off x="1207218" y="392160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90000"/>
            </a:lnSpc>
            <a:spcBef>
              <a:spcPct val="0"/>
            </a:spcBef>
            <a:spcAft>
              <a:spcPct val="35000"/>
            </a:spcAft>
            <a:buNone/>
          </a:pPr>
          <a:r>
            <a:rPr lang="en-GB" sz="1500" b="1" kern="1200"/>
            <a:t>Occupancy Variance</a:t>
          </a:r>
          <a:r>
            <a:rPr lang="en-GB" sz="1500" kern="1200"/>
            <a:t>: Occupancy rates vary significantly by borough and room type, with Staten Island’s shared rooms having the highest rates.</a:t>
          </a:r>
          <a:endParaRPr lang="en-US" sz="1500" kern="1200"/>
        </a:p>
      </dsp:txBody>
      <dsp:txXfrm>
        <a:off x="1207218" y="3921602"/>
        <a:ext cx="4444281" cy="10452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01188-479C-4DDC-9C2C-F872EA378C88}" type="datetimeFigureOut">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D6B86-7127-490E-AB06-F01043EE8F9D}" type="slidenum">
              <a:t>‹#›</a:t>
            </a:fld>
            <a:endParaRPr lang="en-US"/>
          </a:p>
        </p:txBody>
      </p:sp>
    </p:spTree>
    <p:extLst>
      <p:ext uri="{BB962C8B-B14F-4D97-AF65-F5344CB8AC3E}">
        <p14:creationId xmlns:p14="http://schemas.microsoft.com/office/powerpoint/2010/main" val="143894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Gill Sans MT"/>
                <a:cs typeface="Arial"/>
              </a:rPr>
              <a:t>- Hope that these findings would translate to different cities and states.</a:t>
            </a:r>
          </a:p>
          <a:p>
            <a:endParaRPr lang="en-US"/>
          </a:p>
        </p:txBody>
      </p:sp>
      <p:sp>
        <p:nvSpPr>
          <p:cNvPr id="4" name="Slide Number Placeholder 3"/>
          <p:cNvSpPr>
            <a:spLocks noGrp="1"/>
          </p:cNvSpPr>
          <p:nvPr>
            <p:ph type="sldNum" sz="quarter" idx="5"/>
          </p:nvPr>
        </p:nvSpPr>
        <p:spPr/>
        <p:txBody>
          <a:bodyPr/>
          <a:lstStyle/>
          <a:p>
            <a:fld id="{5CCD6B86-7127-490E-AB06-F01043EE8F9D}" type="slidenum">
              <a:rPr lang="en-GB" smtClean="0"/>
              <a:t>2</a:t>
            </a:fld>
            <a:endParaRPr lang="en-GB"/>
          </a:p>
        </p:txBody>
      </p:sp>
    </p:spTree>
    <p:extLst>
      <p:ext uri="{BB962C8B-B14F-4D97-AF65-F5344CB8AC3E}">
        <p14:creationId xmlns:p14="http://schemas.microsoft.com/office/powerpoint/2010/main" val="76646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the year of construction impact rental prices across different neighborhoods?</a:t>
            </a:r>
          </a:p>
        </p:txBody>
      </p:sp>
      <p:sp>
        <p:nvSpPr>
          <p:cNvPr id="4" name="Slide Number Placeholder 3"/>
          <p:cNvSpPr>
            <a:spLocks noGrp="1"/>
          </p:cNvSpPr>
          <p:nvPr>
            <p:ph type="sldNum" sz="quarter" idx="5"/>
          </p:nvPr>
        </p:nvSpPr>
        <p:spPr/>
        <p:txBody>
          <a:bodyPr/>
          <a:lstStyle/>
          <a:p>
            <a:fld id="{5CCD6B86-7127-490E-AB06-F01043EE8F9D}" type="slidenum">
              <a:t>13</a:t>
            </a:fld>
            <a:endParaRPr lang="en-US"/>
          </a:p>
        </p:txBody>
      </p:sp>
    </p:spTree>
    <p:extLst>
      <p:ext uri="{BB962C8B-B14F-4D97-AF65-F5344CB8AC3E}">
        <p14:creationId xmlns:p14="http://schemas.microsoft.com/office/powerpoint/2010/main" val="381086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r>
              <a:rPr lang="en-US"/>
              <a:t>Which listing characteristics within each neighborhood are associated with high review scores?</a:t>
            </a:r>
          </a:p>
        </p:txBody>
      </p:sp>
      <p:sp>
        <p:nvSpPr>
          <p:cNvPr id="4" name="Slide Number Placeholder 3"/>
          <p:cNvSpPr>
            <a:spLocks noGrp="1"/>
          </p:cNvSpPr>
          <p:nvPr>
            <p:ph type="sldNum" sz="quarter" idx="5"/>
          </p:nvPr>
        </p:nvSpPr>
        <p:spPr/>
        <p:txBody>
          <a:bodyPr/>
          <a:lstStyle/>
          <a:p>
            <a:fld id="{5CCD6B86-7127-490E-AB06-F01043EE8F9D}" type="slidenum">
              <a:t>14</a:t>
            </a:fld>
            <a:endParaRPr lang="en-US"/>
          </a:p>
        </p:txBody>
      </p:sp>
    </p:spTree>
    <p:extLst>
      <p:ext uri="{BB962C8B-B14F-4D97-AF65-F5344CB8AC3E}">
        <p14:creationId xmlns:p14="http://schemas.microsoft.com/office/powerpoint/2010/main" val="156442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210582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7821429" y="6238816"/>
            <a:ext cx="2753746" cy="323968"/>
          </a:xfrm>
          <a:prstGeom prst="rect">
            <a:avLst/>
          </a:prstGeom>
        </p:spPr>
        <p:txBody>
          <a:bodyPr/>
          <a:lstStyle/>
          <a:p>
            <a:fld id="{B24D60CD-D93C-274C-B1E9-A0333146D071}" type="datetime1">
              <a:rPr lang="en-GB" smtClean="0"/>
              <a:t>07/01/2025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005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7821429" y="6238816"/>
            <a:ext cx="2753746" cy="323968"/>
          </a:xfrm>
          <a:prstGeom prst="rect">
            <a:avLst/>
          </a:prstGeom>
        </p:spPr>
        <p:txBody>
          <a:bodyPr/>
          <a:lstStyle/>
          <a:p>
            <a:fld id="{2D5A7D77-6615-1347-979F-8D2D2847C876}" type="datetime1">
              <a:rPr lang="en-GB" smtClean="0"/>
              <a:t>07/01/2025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8810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7821429" y="6238816"/>
            <a:ext cx="2753746" cy="323968"/>
          </a:xfrm>
          <a:prstGeom prst="rect">
            <a:avLst/>
          </a:prstGeom>
        </p:spPr>
        <p:txBody>
          <a:bodyPr/>
          <a:lstStyle/>
          <a:p>
            <a:fld id="{78C8ADE0-3A82-AF4A-A06E-054FDB7FA2D8}" type="datetime1">
              <a:rPr lang="en-GB" smtClean="0"/>
              <a:t>07/01/2025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679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a:xfrm>
            <a:off x="7821429" y="6238816"/>
            <a:ext cx="2753746" cy="323968"/>
          </a:xfrm>
          <a:prstGeom prst="rect">
            <a:avLst/>
          </a:prstGeom>
        </p:spPr>
        <p:txBody>
          <a:bodyPr/>
          <a:lstStyle/>
          <a:p>
            <a:fld id="{5088B40A-C66E-9540-815A-AA0C64B86839}" type="datetime1">
              <a:rPr lang="en-GB" smtClean="0"/>
              <a:t>07/01/2025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824928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a:xfrm>
            <a:off x="7821429" y="6238816"/>
            <a:ext cx="2753746" cy="323968"/>
          </a:xfrm>
          <a:prstGeom prst="rect">
            <a:avLst/>
          </a:prstGeom>
        </p:spPr>
        <p:txBody>
          <a:bodyPr/>
          <a:lstStyle/>
          <a:p>
            <a:fld id="{5CA86F6E-F98A-604F-91B3-EF883FBD4B1E}" type="datetime1">
              <a:rPr lang="en-GB" smtClean="0"/>
              <a:t>07/01/2025</a:t>
            </a:fld>
            <a:endParaRPr lang="en-US"/>
          </a:p>
        </p:txBody>
      </p:sp>
      <p:sp>
        <p:nvSpPr>
          <p:cNvPr id="9" name="Footer Placeholder 8"/>
          <p:cNvSpPr>
            <a:spLocks noGrp="1"/>
          </p:cNvSpPr>
          <p:nvPr>
            <p:ph type="ftr" sz="quarter" idx="11"/>
          </p:nvPr>
        </p:nvSpPr>
        <p:spPr/>
        <p:txBody>
          <a:bodyPr/>
          <a:lstStyle/>
          <a:p>
            <a:r>
              <a:rPr lang="en-US"/>
              <a:t>
              </a:t>
            </a:r>
          </a:p>
        </p:txBody>
      </p:sp>
      <p:sp>
        <p:nvSpPr>
          <p:cNvPr id="10" name="Slide Number Placeholder 9"/>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2314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a:xfrm>
            <a:off x="7821429" y="6238816"/>
            <a:ext cx="2753746" cy="323968"/>
          </a:xfrm>
          <a:prstGeom prst="rect">
            <a:avLst/>
          </a:prstGeom>
        </p:spPr>
        <p:txBody>
          <a:bodyPr/>
          <a:lstStyle/>
          <a:p>
            <a:fld id="{6BA8D4EC-03A9-384F-B7FC-6365E25D31AF}" type="datetime1">
              <a:rPr lang="en-GB" smtClean="0"/>
              <a:t>07/01/2025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5952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a:xfrm>
            <a:off x="7821429" y="6238816"/>
            <a:ext cx="2753746" cy="323968"/>
          </a:xfrm>
          <a:prstGeom prst="rect">
            <a:avLst/>
          </a:prstGeom>
        </p:spPr>
        <p:txBody>
          <a:bodyPr/>
          <a:lstStyle/>
          <a:p>
            <a:fld id="{0B74C4AD-EB20-5D4B-93B0-CA268ECE47D7}" type="datetime1">
              <a:rPr lang="en-GB" smtClean="0"/>
              <a:t>07/01/2025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1760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821429" y="6238816"/>
            <a:ext cx="2753746" cy="323968"/>
          </a:xfrm>
          <a:prstGeom prst="rect">
            <a:avLst/>
          </a:prstGeom>
        </p:spPr>
        <p:txBody>
          <a:bodyPr/>
          <a:lstStyle/>
          <a:p>
            <a:fld id="{8BA79357-13C3-184E-874C-EE935B99C84D}" type="datetime1">
              <a:rPr lang="en-GB" smtClean="0"/>
              <a:t>07/01/2025</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775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804672"/>
            <a:ext cx="4486656" cy="1141497"/>
          </a:xfrm>
          <a:solidFill>
            <a:schemeClr val="accent2">
              <a:lumMod val="60000"/>
              <a:lumOff val="40000"/>
            </a:schemeClr>
          </a:solidFill>
          <a:ln w="76200">
            <a:solidFill>
              <a:schemeClr val="accent2">
                <a:lumMod val="20000"/>
                <a:lumOff val="80000"/>
              </a:schemeClr>
            </a:solidFill>
          </a:ln>
        </p:spPr>
        <p:txBody>
          <a:bodyPr anchor="ctr" anchorCtr="1">
            <a:normAutofit/>
          </a:bodyPr>
          <a:lstStyle>
            <a:lvl1pPr>
              <a:defRPr sz="2400" b="1">
                <a:solidFill>
                  <a:schemeClr val="tx2"/>
                </a:solidFill>
              </a:defRPr>
            </a:lvl1pPr>
          </a:lstStyle>
          <a:p>
            <a:r>
              <a:rPr lang="en-GB"/>
              <a:t>Click to edit Master title style</a:t>
            </a:r>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p>
        </p:txBody>
      </p:sp>
      <p:sp>
        <p:nvSpPr>
          <p:cNvPr id="11" name="Slide Number Placeholder 10"/>
          <p:cNvSpPr>
            <a:spLocks noGrp="1"/>
          </p:cNvSpPr>
          <p:nvPr>
            <p:ph type="sldNum" sz="quarter" idx="12"/>
          </p:nvPr>
        </p:nvSpPr>
        <p:spPr/>
        <p:txBody>
          <a:bodyPr/>
          <a:lstStyle/>
          <a:p>
            <a:fld id="{CC057153-B650-4DEB-B370-79DDCFDCE934}" type="slidenum">
              <a:rPr lang="en-US" smtClean="0"/>
              <a:t>‹#›</a:t>
            </a:fld>
            <a:endParaRPr lang="en-US"/>
          </a:p>
        </p:txBody>
      </p:sp>
      <p:sp>
        <p:nvSpPr>
          <p:cNvPr id="8" name="Text Placeholder 7">
            <a:extLst>
              <a:ext uri="{FF2B5EF4-FFF2-40B4-BE49-F238E27FC236}">
                <a16:creationId xmlns:a16="http://schemas.microsoft.com/office/drawing/2014/main" id="{3A9C411A-E3A8-E843-59A6-147E314CAF88}"/>
              </a:ext>
            </a:extLst>
          </p:cNvPr>
          <p:cNvSpPr>
            <a:spLocks noGrp="1"/>
          </p:cNvSpPr>
          <p:nvPr>
            <p:ph type="body" sz="quarter" idx="13"/>
          </p:nvPr>
        </p:nvSpPr>
        <p:spPr>
          <a:xfrm>
            <a:off x="804672" y="2141034"/>
            <a:ext cx="4486656" cy="3912293"/>
          </a:xfrm>
        </p:spPr>
        <p:txBody>
          <a:bodyPr lIns="90000"/>
          <a:lstStyle>
            <a:lvl1pPr marL="372600" indent="-372600">
              <a:buClr>
                <a:schemeClr val="tx2"/>
              </a:buClr>
              <a:buSzPct val="120000"/>
              <a:buFont typeface="System Font Regular"/>
              <a:buChar char="●"/>
              <a:defRPr>
                <a:solidFill>
                  <a:schemeClr val="tx2"/>
                </a:solidFill>
              </a:defRPr>
            </a:lvl1pPr>
            <a:lvl2pPr marL="673200" indent="-372600">
              <a:spcBef>
                <a:spcPts val="1000"/>
              </a:spcBef>
              <a:buClr>
                <a:schemeClr val="tx2"/>
              </a:buClr>
              <a:buFont typeface="System Font Regular"/>
              <a:buChar char="➤"/>
              <a:defRPr sz="1600">
                <a:solidFill>
                  <a:schemeClr val="tx2"/>
                </a:solidFill>
              </a:defRPr>
            </a:lvl2pPr>
          </a:lstStyle>
          <a:p>
            <a:pPr lvl="0"/>
            <a:r>
              <a:rPr lang="en-GB"/>
              <a:t>Click to edit Master text styles</a:t>
            </a:r>
            <a:endParaRPr lang="ru-RU"/>
          </a:p>
          <a:p>
            <a:pPr lvl="1"/>
            <a:r>
              <a:rPr lang="en-US"/>
              <a:t>Secondary</a:t>
            </a:r>
            <a:endParaRPr lang="en-GB"/>
          </a:p>
        </p:txBody>
      </p:sp>
    </p:spTree>
    <p:extLst>
      <p:ext uri="{BB962C8B-B14F-4D97-AF65-F5344CB8AC3E}">
        <p14:creationId xmlns:p14="http://schemas.microsoft.com/office/powerpoint/2010/main" val="42193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a:xfrm>
            <a:off x="7821429" y="6238816"/>
            <a:ext cx="2753746" cy="323968"/>
          </a:xfrm>
          <a:prstGeom prst="rect">
            <a:avLst/>
          </a:prstGeom>
        </p:spPr>
        <p:txBody>
          <a:bodyPr/>
          <a:lstStyle>
            <a:lvl1pPr>
              <a:defRPr>
                <a:solidFill>
                  <a:srgbClr val="FFFFFF"/>
                </a:solidFill>
                <a:effectLst>
                  <a:outerShdw blurRad="50800" dist="38100" dir="2700000" algn="tl" rotWithShape="0">
                    <a:prstClr val="black">
                      <a:alpha val="43000"/>
                    </a:prstClr>
                  </a:outerShdw>
                </a:effectLst>
              </a:defRPr>
            </a:lvl1pPr>
          </a:lstStyle>
          <a:p>
            <a:fld id="{B7F9EC37-2D24-0845-9E6D-419AC7E7435F}" type="datetime1">
              <a:rPr lang="en-GB" smtClean="0"/>
              <a:t>07/01/2025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p>
        </p:txBody>
      </p:sp>
      <p:sp>
        <p:nvSpPr>
          <p:cNvPr id="10" name="Slide Number Placeholder 9"/>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3489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55209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2231136" y="1918010"/>
            <a:ext cx="7729728" cy="382201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p>
        </p:txBody>
      </p:sp>
      <p:sp>
        <p:nvSpPr>
          <p:cNvPr id="6" name="Slide Number Placeholder 5"/>
          <p:cNvSpPr>
            <a:spLocks noGrp="1"/>
          </p:cNvSpPr>
          <p:nvPr>
            <p:ph type="sldNum" sz="quarter" idx="4"/>
          </p:nvPr>
        </p:nvSpPr>
        <p:spPr>
          <a:xfrm>
            <a:off x="1151720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26449539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sl.com/blog/what-is-regression-mode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loumovesyou.com/blog/boroughs-of-new-yor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eaborn.pydata.org/examples/index.html" TargetMode="External"/><Relationship Id="rId2" Type="http://schemas.openxmlformats.org/officeDocument/2006/relationships/hyperlink" Target="https://www.kaggle.com/datasets/arianazmoudeh/airbnbopendata" TargetMode="External"/><Relationship Id="rId1" Type="http://schemas.openxmlformats.org/officeDocument/2006/relationships/slideLayout" Target="../slideLayouts/slideLayout2.xml"/><Relationship Id="rId4" Type="http://schemas.openxmlformats.org/officeDocument/2006/relationships/hyperlink" Target="https://matplotlib.org/stable/gallery/index.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msl.com/blog/what-is-regression-model" TargetMode="External"/><Relationship Id="rId2" Type="http://schemas.openxmlformats.org/officeDocument/2006/relationships/hyperlink" Target="https://www.loumovesyou.com/blog/boroughs-of-new-y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2889" y="2329655"/>
            <a:ext cx="6552000" cy="2448000"/>
          </a:xfrm>
          <a:solidFill>
            <a:schemeClr val="tx2">
              <a:lumMod val="90000"/>
            </a:schemeClr>
          </a:solidFill>
          <a:ln w="76200" cap="sq">
            <a:solidFill>
              <a:schemeClr val="tx2"/>
            </a:solidFill>
            <a:miter lim="800000"/>
          </a:ln>
        </p:spPr>
        <p:txBody>
          <a:bodyPr vert="horz" lIns="182880" tIns="182880" rIns="182880" bIns="182880" rtlCol="0" anchor="ctr" anchorCtr="1">
            <a:normAutofit/>
          </a:bodyPr>
          <a:lstStyle/>
          <a:p>
            <a:r>
              <a:rPr lang="en-US" sz="2400" b="1">
                <a:solidFill>
                  <a:schemeClr val="tx2">
                    <a:lumMod val="50000"/>
                  </a:schemeClr>
                </a:solidFill>
              </a:rPr>
              <a:t>– Data analysis –</a:t>
            </a:r>
            <a:br>
              <a:rPr lang="en-US" sz="2400" b="1">
                <a:solidFill>
                  <a:schemeClr val="tx2">
                    <a:lumMod val="50000"/>
                  </a:schemeClr>
                </a:solidFill>
              </a:rPr>
            </a:br>
            <a:br>
              <a:rPr lang="en-US" sz="2400" b="1">
                <a:solidFill>
                  <a:schemeClr val="tx2">
                    <a:lumMod val="50000"/>
                  </a:schemeClr>
                </a:solidFill>
              </a:rPr>
            </a:br>
            <a:r>
              <a:rPr lang="en-US" sz="2400" b="1">
                <a:solidFill>
                  <a:schemeClr val="tx2">
                    <a:lumMod val="50000"/>
                  </a:schemeClr>
                </a:solidFill>
              </a:rPr>
              <a:t>Airbnb in New York city</a:t>
            </a:r>
          </a:p>
        </p:txBody>
      </p:sp>
      <p:sp>
        <p:nvSpPr>
          <p:cNvPr id="22" name="Rectangle 21">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
            <a:extLst>
              <a:ext uri="{FF2B5EF4-FFF2-40B4-BE49-F238E27FC236}">
                <a16:creationId xmlns:a16="http://schemas.microsoft.com/office/drawing/2014/main" id="{6BCA424B-5B34-C584-B6E6-D39B58878FC4}"/>
              </a:ext>
            </a:extLst>
          </p:cNvPr>
          <p:cNvSpPr>
            <a:spLocks noGrp="1"/>
          </p:cNvSpPr>
          <p:nvPr>
            <p:ph type="body" idx="1"/>
          </p:nvPr>
        </p:nvSpPr>
        <p:spPr>
          <a:xfrm>
            <a:off x="8129872" y="2297921"/>
            <a:ext cx="4062128" cy="2511468"/>
          </a:xfrm>
        </p:spPr>
        <p:txBody>
          <a:bodyPr vert="horz" lIns="91440" tIns="45720" rIns="91440" bIns="45720" rtlCol="0" anchor="ctr">
            <a:normAutofit/>
          </a:bodyPr>
          <a:lstStyle/>
          <a:p>
            <a:pPr algn="ctr">
              <a:spcBef>
                <a:spcPts val="0"/>
              </a:spcBef>
            </a:pPr>
            <a:r>
              <a:rPr lang="en-US" sz="2400" dirty="0">
                <a:solidFill>
                  <a:schemeClr val="tx2">
                    <a:lumMod val="90000"/>
                  </a:schemeClr>
                </a:solidFill>
              </a:rPr>
              <a:t>Shivam Sinha</a:t>
            </a:r>
          </a:p>
          <a:p>
            <a:pPr algn="ctr">
              <a:spcBef>
                <a:spcPts val="0"/>
              </a:spcBef>
            </a:pPr>
            <a:endParaRPr lang="en-US" sz="2400" dirty="0">
              <a:solidFill>
                <a:schemeClr val="tx2">
                  <a:lumMod val="90000"/>
                </a:schemeClr>
              </a:solidFill>
            </a:endParaRPr>
          </a:p>
          <a:p>
            <a:pPr algn="ctr">
              <a:lnSpc>
                <a:spcPct val="90000"/>
              </a:lnSpc>
            </a:pPr>
            <a:r>
              <a:rPr lang="en-US" sz="2400" dirty="0">
                <a:solidFill>
                  <a:schemeClr val="tx2">
                    <a:lumMod val="90000"/>
                  </a:schemeClr>
                </a:solidFill>
              </a:rPr>
              <a:t>ALY 6140</a:t>
            </a:r>
          </a:p>
          <a:p>
            <a:pPr algn="ctr">
              <a:lnSpc>
                <a:spcPct val="90000"/>
              </a:lnSpc>
            </a:pPr>
            <a:r>
              <a:rPr lang="en-US" sz="2400" dirty="0">
                <a:solidFill>
                  <a:schemeClr val="tx2">
                    <a:lumMod val="90000"/>
                  </a:schemeClr>
                </a:solidFill>
              </a:rPr>
              <a:t> Prof. Richard He</a:t>
            </a:r>
          </a:p>
          <a:p>
            <a:pPr algn="ctr">
              <a:lnSpc>
                <a:spcPct val="90000"/>
              </a:lnSpc>
            </a:pPr>
            <a:r>
              <a:rPr lang="en-US" sz="2400" dirty="0">
                <a:solidFill>
                  <a:schemeClr val="tx2">
                    <a:lumMod val="90000"/>
                  </a:schemeClr>
                </a:solidFill>
              </a:rPr>
              <a:t>12/09/24</a:t>
            </a:r>
          </a:p>
        </p:txBody>
      </p:sp>
      <p:sp>
        <p:nvSpPr>
          <p:cNvPr id="6" name="Slide Number Placeholder 5">
            <a:extLst>
              <a:ext uri="{FF2B5EF4-FFF2-40B4-BE49-F238E27FC236}">
                <a16:creationId xmlns:a16="http://schemas.microsoft.com/office/drawing/2014/main" id="{2CD2FC73-2D74-634E-D060-A1247A4CAF3B}"/>
              </a:ext>
            </a:extLst>
          </p:cNvPr>
          <p:cNvSpPr txBox="1">
            <a:spLocks/>
          </p:cNvSpPr>
          <p:nvPr/>
        </p:nvSpPr>
        <p:spPr>
          <a:xfrm>
            <a:off x="11527085" y="6236208"/>
            <a:ext cx="36576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65A5C87-DF58-40C8-B092-1DE63DB4547E}" type="slidenum">
              <a:rPr lang="en-US" dirty="0"/>
              <a:pPr/>
              <a:t>1</a:t>
            </a:fld>
            <a:endParaRPr lang="en-US"/>
          </a:p>
        </p:txBody>
      </p:sp>
      <p:sp>
        <p:nvSpPr>
          <p:cNvPr id="8" name="Footer Placeholder 7">
            <a:extLst>
              <a:ext uri="{FF2B5EF4-FFF2-40B4-BE49-F238E27FC236}">
                <a16:creationId xmlns:a16="http://schemas.microsoft.com/office/drawing/2014/main" id="{DE313F94-5B03-EA26-A874-90A1BE870E9F}"/>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3C8392C2-9A6D-C60C-D1A2-F79F595C2AF9}"/>
              </a:ext>
            </a:extLst>
          </p:cNvPr>
          <p:cNvSpPr>
            <a:spLocks noGrp="1"/>
          </p:cNvSpPr>
          <p:nvPr>
            <p:ph type="sldNum" sz="quarter" idx="12"/>
          </p:nvPr>
        </p:nvSpPr>
        <p:spPr/>
        <p:txBody>
          <a:bodyPr/>
          <a:lstStyle/>
          <a:p>
            <a:fld id="{CC057153-B650-4DEB-B370-79DDCFDCE934}"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CD9C9C64-725B-4905-CB2C-B3B75D93A9D4}"/>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0931F595-741C-86AE-CC5B-6D65D8A4BAA6}"/>
              </a:ext>
            </a:extLst>
          </p:cNvPr>
          <p:cNvSpPr/>
          <p:nvPr/>
        </p:nvSpPr>
        <p:spPr>
          <a:xfrm>
            <a:off x="6356195" y="804672"/>
            <a:ext cx="5526767" cy="2864079"/>
          </a:xfrm>
          <a:prstGeom prst="rect">
            <a:avLst/>
          </a:prstGeom>
          <a:solidFill>
            <a:schemeClr val="accent6">
              <a:lumMod val="20000"/>
              <a:lumOff val="80000"/>
            </a:scheme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775E82-4B22-3903-66B8-4AFC6705172A}"/>
              </a:ext>
            </a:extLst>
          </p:cNvPr>
          <p:cNvSpPr>
            <a:spLocks noGrp="1"/>
          </p:cNvSpPr>
          <p:nvPr>
            <p:ph type="title"/>
          </p:nvPr>
        </p:nvSpPr>
        <p:spPr>
          <a:xfrm>
            <a:off x="804672" y="804672"/>
            <a:ext cx="4486656" cy="1141497"/>
          </a:xfrm>
        </p:spPr>
        <p:txBody>
          <a:bodyPr/>
          <a:lstStyle/>
          <a:p>
            <a:r>
              <a:rPr lang="en-US" sz="2400"/>
              <a:t>Construction Year</a:t>
            </a:r>
            <a:endParaRPr lang="en-US"/>
          </a:p>
        </p:txBody>
      </p:sp>
      <p:sp>
        <p:nvSpPr>
          <p:cNvPr id="12" name="Footer Placeholder 11">
            <a:extLst>
              <a:ext uri="{FF2B5EF4-FFF2-40B4-BE49-F238E27FC236}">
                <a16:creationId xmlns:a16="http://schemas.microsoft.com/office/drawing/2014/main" id="{F7DD588C-2198-8FAD-FEDD-DCC18AF38646}"/>
              </a:ext>
            </a:extLst>
          </p:cNvPr>
          <p:cNvSpPr>
            <a:spLocks noGrp="1"/>
          </p:cNvSpPr>
          <p:nvPr>
            <p:ph type="ftr" sz="quarter" idx="11"/>
          </p:nvPr>
        </p:nvSpPr>
        <p:spPr/>
        <p:txBody>
          <a:bodyPr/>
          <a:lstStyle/>
          <a:p>
            <a:r>
              <a:rPr lang="en-US"/>
              <a:t>
              </a:t>
            </a:r>
          </a:p>
        </p:txBody>
      </p:sp>
      <p:sp>
        <p:nvSpPr>
          <p:cNvPr id="13" name="Slide Number Placeholder 12">
            <a:extLst>
              <a:ext uri="{FF2B5EF4-FFF2-40B4-BE49-F238E27FC236}">
                <a16:creationId xmlns:a16="http://schemas.microsoft.com/office/drawing/2014/main" id="{6105981E-612F-C4E7-3E16-B61A16B57F41}"/>
              </a:ext>
            </a:extLst>
          </p:cNvPr>
          <p:cNvSpPr>
            <a:spLocks noGrp="1"/>
          </p:cNvSpPr>
          <p:nvPr>
            <p:ph type="sldNum" sz="quarter" idx="12"/>
          </p:nvPr>
        </p:nvSpPr>
        <p:spPr/>
        <p:txBody>
          <a:bodyPr/>
          <a:lstStyle/>
          <a:p>
            <a:fld id="{CC057153-B650-4DEB-B370-79DDCFDCE934}" type="slidenum">
              <a:rPr lang="en-US" smtClean="0"/>
              <a:t>10</a:t>
            </a:fld>
            <a:endParaRPr lang="en-US"/>
          </a:p>
        </p:txBody>
      </p:sp>
      <p:sp>
        <p:nvSpPr>
          <p:cNvPr id="9" name="Text Placeholder 8">
            <a:extLst>
              <a:ext uri="{FF2B5EF4-FFF2-40B4-BE49-F238E27FC236}">
                <a16:creationId xmlns:a16="http://schemas.microsoft.com/office/drawing/2014/main" id="{0794F379-3D9E-BD4C-0C57-A3F1304822DC}"/>
              </a:ext>
            </a:extLst>
          </p:cNvPr>
          <p:cNvSpPr>
            <a:spLocks noGrp="1"/>
          </p:cNvSpPr>
          <p:nvPr>
            <p:ph type="body" sz="quarter" idx="13"/>
          </p:nvPr>
        </p:nvSpPr>
        <p:spPr/>
        <p:txBody>
          <a:bodyPr/>
          <a:lstStyle/>
          <a:p>
            <a:r>
              <a:rPr lang="en-US"/>
              <a:t>Staten Island and the Bronx show the largest variance in average price year to year </a:t>
            </a:r>
          </a:p>
          <a:p>
            <a:r>
              <a:rPr lang="en-US"/>
              <a:t>Possible small positive trend</a:t>
            </a:r>
          </a:p>
        </p:txBody>
      </p:sp>
      <p:pic>
        <p:nvPicPr>
          <p:cNvPr id="4" name="Picture 3">
            <a:extLst>
              <a:ext uri="{FF2B5EF4-FFF2-40B4-BE49-F238E27FC236}">
                <a16:creationId xmlns:a16="http://schemas.microsoft.com/office/drawing/2014/main" id="{A5895B38-46A1-9AE9-F2A4-7223A23C78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64651" y="922711"/>
            <a:ext cx="5309854" cy="2628000"/>
          </a:xfrm>
          <a:prstGeom prst="rect">
            <a:avLst/>
          </a:prstGeom>
        </p:spPr>
      </p:pic>
    </p:spTree>
    <p:extLst>
      <p:ext uri="{BB962C8B-B14F-4D97-AF65-F5344CB8AC3E}">
        <p14:creationId xmlns:p14="http://schemas.microsoft.com/office/powerpoint/2010/main" val="428585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4E8B2-A166-ADBE-0501-C20BA36DFCE7}"/>
              </a:ext>
            </a:extLst>
          </p:cNvPr>
          <p:cNvSpPr>
            <a:spLocks noGrp="1"/>
          </p:cNvSpPr>
          <p:nvPr>
            <p:ph type="title"/>
          </p:nvPr>
        </p:nvSpPr>
        <p:spPr>
          <a:xfrm>
            <a:off x="8181171" y="2681103"/>
            <a:ext cx="3363974" cy="1495794"/>
          </a:xfrm>
          <a:solidFill>
            <a:schemeClr val="accent2">
              <a:lumMod val="60000"/>
              <a:lumOff val="40000"/>
            </a:schemeClr>
          </a:solidFill>
          <a:ln w="76200" cap="sq">
            <a:solidFill>
              <a:schemeClr val="accent2">
                <a:lumMod val="20000"/>
                <a:lumOff val="80000"/>
              </a:schemeClr>
            </a:solidFill>
            <a:miter lim="800000"/>
          </a:ln>
        </p:spPr>
        <p:txBody>
          <a:bodyPr vert="horz" lIns="182880" tIns="182880" rIns="182880" bIns="182880" rtlCol="0" anchor="ctr" anchorCtr="1">
            <a:normAutofit/>
          </a:bodyPr>
          <a:lstStyle/>
          <a:p>
            <a:r>
              <a:rPr lang="en-US" sz="2400" b="1">
                <a:solidFill>
                  <a:schemeClr val="tx2"/>
                </a:solidFill>
              </a:rPr>
              <a:t>Exploratory Data analysis:</a:t>
            </a:r>
            <a:br>
              <a:rPr lang="en-US" sz="2400" b="1">
                <a:solidFill>
                  <a:schemeClr val="tx2"/>
                </a:solidFill>
              </a:rPr>
            </a:br>
            <a:r>
              <a:rPr lang="en-US" sz="2400" b="1">
                <a:solidFill>
                  <a:schemeClr val="tx2"/>
                </a:solidFill>
              </a:rPr>
              <a:t>Key insights </a:t>
            </a:r>
          </a:p>
        </p:txBody>
      </p:sp>
      <p:graphicFrame>
        <p:nvGraphicFramePr>
          <p:cNvPr id="8" name="Content Placeholder 2">
            <a:extLst>
              <a:ext uri="{FF2B5EF4-FFF2-40B4-BE49-F238E27FC236}">
                <a16:creationId xmlns:a16="http://schemas.microsoft.com/office/drawing/2014/main" id="{0D690961-9B9D-6880-9CE0-8CDC81800AE7}"/>
              </a:ext>
            </a:extLst>
          </p:cNvPr>
          <p:cNvGraphicFramePr>
            <a:graphicFrameLocks noGrp="1"/>
          </p:cNvGraphicFramePr>
          <p:nvPr>
            <p:ph idx="1"/>
            <p:extLst>
              <p:ext uri="{D42A27DB-BD31-4B8C-83A1-F6EECF244321}">
                <p14:modId xmlns:p14="http://schemas.microsoft.com/office/powerpoint/2010/main" val="3071163817"/>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6D7BDB1-77C9-278D-EB42-A05729B628F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8A1BBD61-6CF6-A1BA-4ECD-10A4C65E99E1}"/>
              </a:ext>
            </a:extLst>
          </p:cNvPr>
          <p:cNvSpPr>
            <a:spLocks noGrp="1"/>
          </p:cNvSpPr>
          <p:nvPr>
            <p:ph type="sldNum" sz="quarter" idx="12"/>
          </p:nvPr>
        </p:nvSpPr>
        <p:spPr/>
        <p:txBody>
          <a:bodyPr/>
          <a:lstStyle/>
          <a:p>
            <a:fld id="{CC057153-B650-4DEB-B370-79DDCFDCE934}" type="slidenum">
              <a:rPr lang="en-US" smtClean="0"/>
              <a:t>11</a:t>
            </a:fld>
            <a:endParaRPr lang="en-US"/>
          </a:p>
        </p:txBody>
      </p:sp>
    </p:spTree>
    <p:extLst>
      <p:ext uri="{BB962C8B-B14F-4D97-AF65-F5344CB8AC3E}">
        <p14:creationId xmlns:p14="http://schemas.microsoft.com/office/powerpoint/2010/main" val="26544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9E0C9-AFBA-9A08-1A80-7D0BD342C08A}"/>
              </a:ext>
            </a:extLst>
          </p:cNvPr>
          <p:cNvSpPr>
            <a:spLocks noGrp="1"/>
          </p:cNvSpPr>
          <p:nvPr>
            <p:ph type="title"/>
          </p:nvPr>
        </p:nvSpPr>
        <p:spPr>
          <a:xfrm>
            <a:off x="804671" y="484483"/>
            <a:ext cx="5291327" cy="1188720"/>
          </a:xfrm>
          <a:solidFill>
            <a:srgbClr val="FFFFFF"/>
          </a:solidFill>
          <a:ln>
            <a:solidFill>
              <a:srgbClr val="404040"/>
            </a:solidFill>
          </a:ln>
        </p:spPr>
        <p:txBody>
          <a:bodyPr>
            <a:normAutofit/>
          </a:bodyPr>
          <a:lstStyle/>
          <a:p>
            <a:r>
              <a:rPr lang="en-US" dirty="0"/>
              <a:t>Models</a:t>
            </a:r>
          </a:p>
        </p:txBody>
      </p:sp>
      <p:sp>
        <p:nvSpPr>
          <p:cNvPr id="3" name="Content Placeholder 2">
            <a:extLst>
              <a:ext uri="{FF2B5EF4-FFF2-40B4-BE49-F238E27FC236}">
                <a16:creationId xmlns:a16="http://schemas.microsoft.com/office/drawing/2014/main" id="{D6D84B4C-EB6E-6FEF-DF02-95E41221121F}"/>
              </a:ext>
            </a:extLst>
          </p:cNvPr>
          <p:cNvSpPr>
            <a:spLocks noGrp="1"/>
          </p:cNvSpPr>
          <p:nvPr>
            <p:ph idx="1"/>
          </p:nvPr>
        </p:nvSpPr>
        <p:spPr>
          <a:xfrm>
            <a:off x="804671" y="2858703"/>
            <a:ext cx="5285791" cy="3673578"/>
          </a:xfrm>
        </p:spPr>
        <p:txBody>
          <a:bodyPr vert="horz" lIns="91440" tIns="45720" rIns="91440" bIns="45720" rtlCol="0" anchor="t">
            <a:normAutofit/>
          </a:bodyPr>
          <a:lstStyle/>
          <a:p>
            <a:r>
              <a:rPr lang="en-US" u="sng" dirty="0">
                <a:solidFill>
                  <a:srgbClr val="FFFFFF"/>
                </a:solidFill>
              </a:rPr>
              <a:t>Linear Regression</a:t>
            </a:r>
            <a:r>
              <a:rPr lang="en-US" dirty="0">
                <a:solidFill>
                  <a:srgbClr val="FFFFFF"/>
                </a:solidFill>
              </a:rPr>
              <a:t>: Construction year's impact on price</a:t>
            </a:r>
          </a:p>
          <a:p>
            <a:r>
              <a:rPr lang="en-US" u="sng" dirty="0">
                <a:solidFill>
                  <a:srgbClr val="FFFFFF"/>
                </a:solidFill>
              </a:rPr>
              <a:t>Random Forest Regression</a:t>
            </a:r>
            <a:r>
              <a:rPr lang="en-US" dirty="0">
                <a:solidFill>
                  <a:srgbClr val="FFFFFF"/>
                </a:solidFill>
              </a:rPr>
              <a:t>: Characteristics of high review scores</a:t>
            </a:r>
          </a:p>
          <a:p>
            <a:r>
              <a:rPr lang="en-US" u="sng" dirty="0">
                <a:solidFill>
                  <a:srgbClr val="FFFFFF"/>
                </a:solidFill>
              </a:rPr>
              <a:t>Point Biserial and Logistic Regression:</a:t>
            </a:r>
            <a:r>
              <a:rPr lang="en-US" dirty="0">
                <a:solidFill>
                  <a:srgbClr val="FFFFFF"/>
                </a:solidFill>
              </a:rPr>
              <a:t> Host verification impact on review score</a:t>
            </a:r>
          </a:p>
          <a:p>
            <a:r>
              <a:rPr lang="en-US" u="sng" dirty="0">
                <a:solidFill>
                  <a:srgbClr val="FFFFFF"/>
                </a:solidFill>
              </a:rPr>
              <a:t>Linear Regression</a:t>
            </a:r>
            <a:r>
              <a:rPr lang="en-US" dirty="0">
                <a:solidFill>
                  <a:srgbClr val="FFFFFF"/>
                </a:solidFill>
              </a:rPr>
              <a:t>:  Age of listing impact on review scores and occupancy rates</a:t>
            </a:r>
          </a:p>
          <a:p>
            <a:r>
              <a:rPr lang="en-US" u="sng" dirty="0">
                <a:solidFill>
                  <a:srgbClr val="FFFFFF"/>
                </a:solidFill>
              </a:rPr>
              <a:t>Random Forest Regression:</a:t>
            </a:r>
            <a:r>
              <a:rPr lang="en-US" dirty="0">
                <a:solidFill>
                  <a:srgbClr val="FFFFFF"/>
                </a:solidFill>
              </a:rPr>
              <a:t> Price Prediction Model</a:t>
            </a:r>
          </a:p>
          <a:p>
            <a:endParaRPr lang="en-US">
              <a:solidFill>
                <a:srgbClr val="FFFFFF"/>
              </a:solidFill>
            </a:endParaRPr>
          </a:p>
          <a:p>
            <a:endParaRPr lang="en-US">
              <a:solidFill>
                <a:srgbClr val="FFFFFF"/>
              </a:solidFill>
            </a:endParaRPr>
          </a:p>
        </p:txBody>
      </p:sp>
      <p:sp>
        <p:nvSpPr>
          <p:cNvPr id="17" name="Rectangle 16">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hat Is a Regression Model? | IMSL by Perforce">
            <a:extLst>
              <a:ext uri="{FF2B5EF4-FFF2-40B4-BE49-F238E27FC236}">
                <a16:creationId xmlns:a16="http://schemas.microsoft.com/office/drawing/2014/main" id="{AF9EA7DA-AE3A-04BF-A881-3F14157D3C84}"/>
              </a:ext>
            </a:extLst>
          </p:cNvPr>
          <p:cNvPicPr>
            <a:picLocks noChangeAspect="1"/>
          </p:cNvPicPr>
          <p:nvPr/>
        </p:nvPicPr>
        <p:blipFill>
          <a:blip r:embed="rId2"/>
          <a:stretch>
            <a:fillRect/>
          </a:stretch>
        </p:blipFill>
        <p:spPr>
          <a:xfrm>
            <a:off x="7865364" y="2152049"/>
            <a:ext cx="3355848" cy="2237232"/>
          </a:xfrm>
          <a:prstGeom prst="rect">
            <a:avLst/>
          </a:prstGeom>
        </p:spPr>
      </p:pic>
      <p:sp>
        <p:nvSpPr>
          <p:cNvPr id="4" name="Footer Placeholder 3">
            <a:extLst>
              <a:ext uri="{FF2B5EF4-FFF2-40B4-BE49-F238E27FC236}">
                <a16:creationId xmlns:a16="http://schemas.microsoft.com/office/drawing/2014/main" id="{AD7B54E0-A983-8C3B-C0F7-58A70BC142E9}"/>
              </a:ext>
            </a:extLst>
          </p:cNvPr>
          <p:cNvSpPr>
            <a:spLocks noGrp="1"/>
          </p:cNvSpPr>
          <p:nvPr>
            <p:ph type="ftr" sz="quarter" idx="11"/>
          </p:nvPr>
        </p:nvSpPr>
        <p:spPr>
          <a:xfrm>
            <a:off x="804672" y="6224660"/>
            <a:ext cx="4671182" cy="313300"/>
          </a:xfrm>
        </p:spPr>
        <p:txBody>
          <a:bodyPr>
            <a:normAutofit/>
          </a:bodyPr>
          <a:lstStyle/>
          <a:p>
            <a:pPr>
              <a:lnSpc>
                <a:spcPct val="90000"/>
              </a:lnSpc>
              <a:spcAft>
                <a:spcPts val="600"/>
              </a:spcAft>
            </a:pPr>
            <a:r>
              <a:rPr lang="en-US" sz="500">
                <a:solidFill>
                  <a:srgbClr val="FFFFFF">
                    <a:alpha val="70000"/>
                  </a:srgbClr>
                </a:solidFill>
              </a:rPr>
              <a:t>
              </a:t>
            </a:r>
          </a:p>
        </p:txBody>
      </p:sp>
      <p:sp>
        <p:nvSpPr>
          <p:cNvPr id="5" name="Slide Number Placeholder 4">
            <a:extLst>
              <a:ext uri="{FF2B5EF4-FFF2-40B4-BE49-F238E27FC236}">
                <a16:creationId xmlns:a16="http://schemas.microsoft.com/office/drawing/2014/main" id="{1F697A1B-1436-1C22-5B53-03439E8EE611}"/>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CC057153-B650-4DEB-B370-79DDCFDCE934}" type="slidenum">
              <a:rPr lang="en-US" smtClean="0"/>
              <a:pPr>
                <a:lnSpc>
                  <a:spcPct val="90000"/>
                </a:lnSpc>
                <a:spcAft>
                  <a:spcPts val="600"/>
                </a:spcAft>
              </a:pPr>
              <a:t>12</a:t>
            </a:fld>
            <a:endParaRPr lang="en-US"/>
          </a:p>
        </p:txBody>
      </p:sp>
      <p:sp>
        <p:nvSpPr>
          <p:cNvPr id="8" name="TextBox 7">
            <a:extLst>
              <a:ext uri="{FF2B5EF4-FFF2-40B4-BE49-F238E27FC236}">
                <a16:creationId xmlns:a16="http://schemas.microsoft.com/office/drawing/2014/main" id="{320D970C-DE2E-9EBC-6CF1-4421AD9FCB11}"/>
              </a:ext>
            </a:extLst>
          </p:cNvPr>
          <p:cNvSpPr txBox="1"/>
          <p:nvPr/>
        </p:nvSpPr>
        <p:spPr>
          <a:xfrm>
            <a:off x="7852172" y="4512467"/>
            <a:ext cx="33635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200" dirty="0"/>
              <a:t>Source: </a:t>
            </a:r>
            <a:r>
              <a:rPr lang="en-US" sz="1200" dirty="0">
                <a:ea typeface="+mn-lt"/>
                <a:cs typeface="+mn-lt"/>
                <a:hlinkClick r:id="rId3"/>
              </a:rPr>
              <a:t>https://www.imsl.com/blog/what-is-regression-model</a:t>
            </a:r>
            <a:r>
              <a:rPr lang="en-US" sz="1200" dirty="0">
                <a:ea typeface="+mn-lt"/>
                <a:cs typeface="+mn-lt"/>
              </a:rPr>
              <a:t> </a:t>
            </a:r>
            <a:endParaRPr lang="en-US" sz="1200" dirty="0"/>
          </a:p>
        </p:txBody>
      </p:sp>
      <p:sp>
        <p:nvSpPr>
          <p:cNvPr id="7" name="Content Placeholder 2">
            <a:extLst>
              <a:ext uri="{FF2B5EF4-FFF2-40B4-BE49-F238E27FC236}">
                <a16:creationId xmlns:a16="http://schemas.microsoft.com/office/drawing/2014/main" id="{849ABD59-DBC4-6E5F-9B87-14C22D4B30BA}"/>
              </a:ext>
            </a:extLst>
          </p:cNvPr>
          <p:cNvSpPr txBox="1">
            <a:spLocks/>
          </p:cNvSpPr>
          <p:nvPr/>
        </p:nvSpPr>
        <p:spPr>
          <a:xfrm>
            <a:off x="804671" y="2027237"/>
            <a:ext cx="5828900" cy="669761"/>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90000"/>
              </a:lnSpc>
              <a:buNone/>
            </a:pPr>
            <a:r>
              <a:rPr lang="en-US" sz="1600" b="1">
                <a:solidFill>
                  <a:srgbClr val="A54244"/>
                </a:solidFill>
                <a:cs typeface="Segoe UI"/>
              </a:rPr>
              <a:t>Research goal:</a:t>
            </a:r>
            <a:r>
              <a:rPr lang="en-US" sz="1600">
                <a:solidFill>
                  <a:srgbClr val="A54244"/>
                </a:solidFill>
                <a:cs typeface="Segoe UI"/>
              </a:rPr>
              <a:t> r</a:t>
            </a:r>
            <a:r>
              <a:rPr lang="en-US" sz="1600">
                <a:solidFill>
                  <a:srgbClr val="A54244"/>
                </a:solidFill>
              </a:rPr>
              <a:t>un different regression models to help learn about which factors contribute to price and review scores.</a:t>
            </a:r>
          </a:p>
          <a:p>
            <a:pPr marL="0" indent="0">
              <a:lnSpc>
                <a:spcPct val="90000"/>
              </a:lnSpc>
              <a:buClr>
                <a:srgbClr val="9BAFB5"/>
              </a:buClr>
              <a:buNone/>
            </a:pPr>
            <a:endParaRPr lang="en-US" sz="1600">
              <a:solidFill>
                <a:srgbClr val="A54244"/>
              </a:solidFill>
              <a:cs typeface="Arial"/>
            </a:endParaRPr>
          </a:p>
        </p:txBody>
      </p:sp>
    </p:spTree>
    <p:extLst>
      <p:ext uri="{BB962C8B-B14F-4D97-AF65-F5344CB8AC3E}">
        <p14:creationId xmlns:p14="http://schemas.microsoft.com/office/powerpoint/2010/main" val="264331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87-C0F1-2726-AA29-BD155DDD4074}"/>
              </a:ext>
            </a:extLst>
          </p:cNvPr>
          <p:cNvSpPr>
            <a:spLocks noGrp="1"/>
          </p:cNvSpPr>
          <p:nvPr>
            <p:ph type="title"/>
          </p:nvPr>
        </p:nvSpPr>
        <p:spPr>
          <a:xfrm>
            <a:off x="804672" y="964692"/>
            <a:ext cx="3066937" cy="1188720"/>
          </a:xfrm>
        </p:spPr>
        <p:txBody>
          <a:bodyPr>
            <a:normAutofit/>
          </a:bodyPr>
          <a:lstStyle/>
          <a:p>
            <a:r>
              <a:rPr lang="en-US" sz="1500"/>
              <a:t>Predictive model 1: Linear regression Price vs. construction year</a:t>
            </a:r>
          </a:p>
        </p:txBody>
      </p:sp>
      <p:sp>
        <p:nvSpPr>
          <p:cNvPr id="3" name="Content Placeholder 2">
            <a:extLst>
              <a:ext uri="{FF2B5EF4-FFF2-40B4-BE49-F238E27FC236}">
                <a16:creationId xmlns:a16="http://schemas.microsoft.com/office/drawing/2014/main" id="{DF84CC34-D859-27E1-7AD1-EB0B7F4E90EA}"/>
              </a:ext>
            </a:extLst>
          </p:cNvPr>
          <p:cNvSpPr>
            <a:spLocks noGrp="1"/>
          </p:cNvSpPr>
          <p:nvPr>
            <p:ph idx="1"/>
          </p:nvPr>
        </p:nvSpPr>
        <p:spPr>
          <a:xfrm>
            <a:off x="810109" y="2322260"/>
            <a:ext cx="3063765" cy="3263206"/>
          </a:xfrm>
        </p:spPr>
        <p:txBody>
          <a:bodyPr vert="horz" lIns="91440" tIns="45720" rIns="91440" bIns="45720" rtlCol="0" anchor="t">
            <a:normAutofit/>
          </a:bodyPr>
          <a:lstStyle/>
          <a:p>
            <a:r>
              <a:rPr lang="en-US" u="sng"/>
              <a:t>Regression Coefficient</a:t>
            </a:r>
            <a:r>
              <a:rPr lang="en-US"/>
              <a:t>: 0.0987 (Impact of Construction Year - small)</a:t>
            </a:r>
          </a:p>
          <a:p>
            <a:r>
              <a:rPr lang="en-US" u="sng"/>
              <a:t>Intercept</a:t>
            </a:r>
            <a:r>
              <a:rPr lang="en-US"/>
              <a:t>: 424.63</a:t>
            </a:r>
          </a:p>
          <a:p>
            <a:r>
              <a:rPr lang="en-US"/>
              <a:t>Visuals support findings: very small positive correlation</a:t>
            </a:r>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construction year on rental prices&#10;&#10;Description automatically generated">
            <a:extLst>
              <a:ext uri="{FF2B5EF4-FFF2-40B4-BE49-F238E27FC236}">
                <a16:creationId xmlns:a16="http://schemas.microsoft.com/office/drawing/2014/main" id="{4D58FBF4-F195-A967-5149-31CD48FD2EAD}"/>
              </a:ext>
            </a:extLst>
          </p:cNvPr>
          <p:cNvPicPr>
            <a:picLocks noChangeAspect="1"/>
          </p:cNvPicPr>
          <p:nvPr/>
        </p:nvPicPr>
        <p:blipFill>
          <a:blip r:embed="rId3"/>
          <a:stretch>
            <a:fillRect/>
          </a:stretch>
        </p:blipFill>
        <p:spPr>
          <a:xfrm>
            <a:off x="340610" y="4768150"/>
            <a:ext cx="4002847" cy="1942828"/>
          </a:xfrm>
          <a:prstGeom prst="rect">
            <a:avLst/>
          </a:prstGeom>
        </p:spPr>
      </p:pic>
      <p:pic>
        <p:nvPicPr>
          <p:cNvPr id="16" name="Picture 15" descr="A graph of construction year on rental prices&#10;&#10;Description automatically generated">
            <a:extLst>
              <a:ext uri="{FF2B5EF4-FFF2-40B4-BE49-F238E27FC236}">
                <a16:creationId xmlns:a16="http://schemas.microsoft.com/office/drawing/2014/main" id="{D69F53A6-1E25-4607-C5D1-119E733EF298}"/>
              </a:ext>
            </a:extLst>
          </p:cNvPr>
          <p:cNvPicPr>
            <a:picLocks noChangeAspect="1"/>
          </p:cNvPicPr>
          <p:nvPr/>
        </p:nvPicPr>
        <p:blipFill>
          <a:blip r:embed="rId4"/>
          <a:stretch>
            <a:fillRect/>
          </a:stretch>
        </p:blipFill>
        <p:spPr>
          <a:xfrm>
            <a:off x="4655751" y="1524986"/>
            <a:ext cx="6573794" cy="3629539"/>
          </a:xfrm>
          <a:prstGeom prst="rect">
            <a:avLst/>
          </a:prstGeom>
        </p:spPr>
      </p:pic>
      <p:sp>
        <p:nvSpPr>
          <p:cNvPr id="4" name="Footer Placeholder 3">
            <a:extLst>
              <a:ext uri="{FF2B5EF4-FFF2-40B4-BE49-F238E27FC236}">
                <a16:creationId xmlns:a16="http://schemas.microsoft.com/office/drawing/2014/main" id="{E7543F1D-DEF4-86A5-30A4-99347F8AFE94}"/>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AB8954F4-8173-5A51-967D-F3A15E924B49}"/>
              </a:ext>
            </a:extLst>
          </p:cNvPr>
          <p:cNvSpPr>
            <a:spLocks noGrp="1"/>
          </p:cNvSpPr>
          <p:nvPr>
            <p:ph type="sldNum" sz="quarter" idx="12"/>
          </p:nvPr>
        </p:nvSpPr>
        <p:spPr/>
        <p:txBody>
          <a:bodyPr/>
          <a:lstStyle/>
          <a:p>
            <a:fld id="{CC057153-B650-4DEB-B370-79DDCFDCE934}" type="slidenum">
              <a:rPr lang="en-US" smtClean="0"/>
              <a:t>13</a:t>
            </a:fld>
            <a:endParaRPr lang="en-US"/>
          </a:p>
        </p:txBody>
      </p:sp>
    </p:spTree>
    <p:extLst>
      <p:ext uri="{BB962C8B-B14F-4D97-AF65-F5344CB8AC3E}">
        <p14:creationId xmlns:p14="http://schemas.microsoft.com/office/powerpoint/2010/main" val="26462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9661-F857-A704-D83F-992B5DD53A7F}"/>
              </a:ext>
            </a:extLst>
          </p:cNvPr>
          <p:cNvSpPr>
            <a:spLocks noGrp="1"/>
          </p:cNvSpPr>
          <p:nvPr>
            <p:ph type="title"/>
          </p:nvPr>
        </p:nvSpPr>
        <p:spPr>
          <a:xfrm>
            <a:off x="804672" y="964692"/>
            <a:ext cx="3066937" cy="1188720"/>
          </a:xfrm>
        </p:spPr>
        <p:txBody>
          <a:bodyPr>
            <a:normAutofit/>
          </a:bodyPr>
          <a:lstStyle/>
          <a:p>
            <a:r>
              <a:rPr lang="en-US" sz="1500"/>
              <a:t>Predictive model 2: Random forest regression Review scores</a:t>
            </a:r>
            <a:endParaRPr lang="en-US"/>
          </a:p>
        </p:txBody>
      </p:sp>
      <p:sp>
        <p:nvSpPr>
          <p:cNvPr id="3" name="Content Placeholder 2">
            <a:extLst>
              <a:ext uri="{FF2B5EF4-FFF2-40B4-BE49-F238E27FC236}">
                <a16:creationId xmlns:a16="http://schemas.microsoft.com/office/drawing/2014/main" id="{7FFC6CB0-1E70-1DB5-A8AB-445FEC57E0D5}"/>
              </a:ext>
            </a:extLst>
          </p:cNvPr>
          <p:cNvSpPr>
            <a:spLocks noGrp="1"/>
          </p:cNvSpPr>
          <p:nvPr>
            <p:ph idx="1"/>
          </p:nvPr>
        </p:nvSpPr>
        <p:spPr>
          <a:xfrm>
            <a:off x="803244" y="2638044"/>
            <a:ext cx="3051859" cy="3370362"/>
          </a:xfrm>
        </p:spPr>
        <p:txBody>
          <a:bodyPr vert="horz" lIns="91440" tIns="45720" rIns="91440" bIns="45720" rtlCol="0" anchor="t">
            <a:normAutofit fontScale="92500"/>
          </a:bodyPr>
          <a:lstStyle/>
          <a:p>
            <a:r>
              <a:rPr lang="en-US" dirty="0"/>
              <a:t>Price, availability, and minimum nights have the most impact on high review scores</a:t>
            </a:r>
          </a:p>
          <a:p>
            <a:r>
              <a:rPr lang="en-US" dirty="0"/>
              <a:t>When searching for places to stay, look based on price and availability</a:t>
            </a:r>
          </a:p>
          <a:p>
            <a:r>
              <a:rPr lang="en-US" dirty="0"/>
              <a:t>Linear regression on price and review score: -4.59e-05 regression coefficient</a:t>
            </a:r>
          </a:p>
          <a:p>
            <a:pPr lvl="1">
              <a:buFont typeface="Courier New" panose="020B0604020202020204" pitchFamily="34" charset="0"/>
              <a:buChar char="o"/>
            </a:pPr>
            <a:r>
              <a:rPr lang="en-US" dirty="0"/>
              <a:t>Very small negative correlation</a:t>
            </a:r>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ar graph with different colored bars&#10;&#10;Description automatically generated">
            <a:extLst>
              <a:ext uri="{FF2B5EF4-FFF2-40B4-BE49-F238E27FC236}">
                <a16:creationId xmlns:a16="http://schemas.microsoft.com/office/drawing/2014/main" id="{C6410885-6D6F-2581-E426-BEC69E6A1DF5}"/>
              </a:ext>
            </a:extLst>
          </p:cNvPr>
          <p:cNvPicPr>
            <a:picLocks noChangeAspect="1"/>
          </p:cNvPicPr>
          <p:nvPr/>
        </p:nvPicPr>
        <p:blipFill>
          <a:blip r:embed="rId3"/>
          <a:stretch>
            <a:fillRect/>
          </a:stretch>
        </p:blipFill>
        <p:spPr>
          <a:xfrm>
            <a:off x="5430007" y="1339687"/>
            <a:ext cx="5006386" cy="2595985"/>
          </a:xfrm>
          <a:prstGeom prst="rect">
            <a:avLst/>
          </a:prstGeom>
        </p:spPr>
      </p:pic>
      <p:pic>
        <p:nvPicPr>
          <p:cNvPr id="8" name="Picture 7" descr="A table with text on it&#10;&#10;Description automatically generated">
            <a:extLst>
              <a:ext uri="{FF2B5EF4-FFF2-40B4-BE49-F238E27FC236}">
                <a16:creationId xmlns:a16="http://schemas.microsoft.com/office/drawing/2014/main" id="{96E2F68E-8F89-8167-E25C-612180C52B73}"/>
              </a:ext>
            </a:extLst>
          </p:cNvPr>
          <p:cNvPicPr>
            <a:picLocks noChangeAspect="1"/>
          </p:cNvPicPr>
          <p:nvPr/>
        </p:nvPicPr>
        <p:blipFill>
          <a:blip r:embed="rId4"/>
          <a:stretch>
            <a:fillRect/>
          </a:stretch>
        </p:blipFill>
        <p:spPr>
          <a:xfrm>
            <a:off x="6298013" y="3932807"/>
            <a:ext cx="3265410" cy="1803647"/>
          </a:xfrm>
          <a:prstGeom prst="rect">
            <a:avLst/>
          </a:prstGeom>
        </p:spPr>
      </p:pic>
      <p:sp>
        <p:nvSpPr>
          <p:cNvPr id="5" name="Slide Number Placeholder 4">
            <a:extLst>
              <a:ext uri="{FF2B5EF4-FFF2-40B4-BE49-F238E27FC236}">
                <a16:creationId xmlns:a16="http://schemas.microsoft.com/office/drawing/2014/main" id="{6C15235F-B4E8-BB8F-B07C-89E68187FDE5}"/>
              </a:ext>
            </a:extLst>
          </p:cNvPr>
          <p:cNvSpPr>
            <a:spLocks noGrp="1"/>
          </p:cNvSpPr>
          <p:nvPr>
            <p:ph type="sldNum" sz="quarter" idx="12"/>
          </p:nvPr>
        </p:nvSpPr>
        <p:spPr/>
        <p:txBody>
          <a:bodyPr/>
          <a:lstStyle/>
          <a:p>
            <a:fld id="{CC057153-B650-4DEB-B370-79DDCFDCE934}" type="slidenum">
              <a:rPr lang="en-US" smtClean="0"/>
              <a:t>14</a:t>
            </a:fld>
            <a:endParaRPr lang="en-US"/>
          </a:p>
        </p:txBody>
      </p:sp>
    </p:spTree>
    <p:extLst>
      <p:ext uri="{BB962C8B-B14F-4D97-AF65-F5344CB8AC3E}">
        <p14:creationId xmlns:p14="http://schemas.microsoft.com/office/powerpoint/2010/main" val="336859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3450-A84E-0BBC-3B3B-C26E0D455057}"/>
              </a:ext>
            </a:extLst>
          </p:cNvPr>
          <p:cNvSpPr>
            <a:spLocks noGrp="1"/>
          </p:cNvSpPr>
          <p:nvPr>
            <p:ph type="title"/>
          </p:nvPr>
        </p:nvSpPr>
        <p:spPr>
          <a:xfrm>
            <a:off x="1476463" y="552098"/>
            <a:ext cx="3179709" cy="1042182"/>
          </a:xfrm>
        </p:spPr>
        <p:txBody>
          <a:bodyPr>
            <a:normAutofit/>
          </a:bodyPr>
          <a:lstStyle/>
          <a:p>
            <a:r>
              <a:rPr lang="en-US" sz="1050" b="1">
                <a:solidFill>
                  <a:srgbClr val="6AA94F"/>
                </a:solidFill>
                <a:ea typeface="+mj-lt"/>
                <a:cs typeface="+mj-lt"/>
              </a:rPr>
              <a:t>CORRELATION : host identity and review score</a:t>
            </a:r>
            <a:endParaRPr lang="en-US" sz="1050" b="1"/>
          </a:p>
          <a:p>
            <a:r>
              <a:rPr lang="en-US" sz="1600" b="1"/>
              <a:t> Point Biserial</a:t>
            </a:r>
          </a:p>
        </p:txBody>
      </p:sp>
      <p:pic>
        <p:nvPicPr>
          <p:cNvPr id="5" name="Content Placeholder 4" descr="A diagram of a review&#10;&#10;Description automatically generated">
            <a:extLst>
              <a:ext uri="{FF2B5EF4-FFF2-40B4-BE49-F238E27FC236}">
                <a16:creationId xmlns:a16="http://schemas.microsoft.com/office/drawing/2014/main" id="{C2651B5D-0EE7-472A-9844-2161400CDE2F}"/>
              </a:ext>
            </a:extLst>
          </p:cNvPr>
          <p:cNvPicPr>
            <a:picLocks noGrp="1" noChangeAspect="1"/>
          </p:cNvPicPr>
          <p:nvPr>
            <p:ph idx="1"/>
          </p:nvPr>
        </p:nvPicPr>
        <p:blipFill>
          <a:blip r:embed="rId2"/>
          <a:stretch>
            <a:fillRect/>
          </a:stretch>
        </p:blipFill>
        <p:spPr>
          <a:xfrm>
            <a:off x="6469513" y="555202"/>
            <a:ext cx="4081417" cy="3279825"/>
          </a:xfrm>
        </p:spPr>
      </p:pic>
      <p:sp>
        <p:nvSpPr>
          <p:cNvPr id="3" name="Footer Placeholder 2">
            <a:extLst>
              <a:ext uri="{FF2B5EF4-FFF2-40B4-BE49-F238E27FC236}">
                <a16:creationId xmlns:a16="http://schemas.microsoft.com/office/drawing/2014/main" id="{912FE381-7A09-D268-5FE6-6D00EB65239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ADE18244-8056-879F-FE0C-596D4A0E8749}"/>
              </a:ext>
            </a:extLst>
          </p:cNvPr>
          <p:cNvSpPr>
            <a:spLocks noGrp="1"/>
          </p:cNvSpPr>
          <p:nvPr>
            <p:ph type="sldNum" sz="quarter" idx="12"/>
          </p:nvPr>
        </p:nvSpPr>
        <p:spPr/>
        <p:txBody>
          <a:bodyPr/>
          <a:lstStyle/>
          <a:p>
            <a:fld id="{CC057153-B650-4DEB-B370-79DDCFDCE934}" type="slidenum">
              <a:rPr lang="en-US" smtClean="0"/>
              <a:t>15</a:t>
            </a:fld>
            <a:endParaRPr lang="en-US"/>
          </a:p>
        </p:txBody>
      </p:sp>
      <p:sp>
        <p:nvSpPr>
          <p:cNvPr id="6" name="TextBox 5">
            <a:extLst>
              <a:ext uri="{FF2B5EF4-FFF2-40B4-BE49-F238E27FC236}">
                <a16:creationId xmlns:a16="http://schemas.microsoft.com/office/drawing/2014/main" id="{7E05BB01-27C4-7BE4-01D8-660DCB38EDC2}"/>
              </a:ext>
            </a:extLst>
          </p:cNvPr>
          <p:cNvSpPr txBox="1"/>
          <p:nvPr/>
        </p:nvSpPr>
        <p:spPr>
          <a:xfrm>
            <a:off x="1238249" y="2161442"/>
            <a:ext cx="47624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b="1">
                <a:ea typeface="+mn-lt"/>
                <a:cs typeface="+mn-lt"/>
              </a:rPr>
              <a:t>Point Biserial Correlation</a:t>
            </a:r>
            <a:r>
              <a:rPr lang="en-US">
                <a:ea typeface="+mn-lt"/>
                <a:cs typeface="+mn-lt"/>
              </a:rPr>
              <a:t>:  The correlation between host identity verification and review scores is weak and insignificant. </a:t>
            </a:r>
            <a:endParaRPr lang="en-US"/>
          </a:p>
          <a:p>
            <a:r>
              <a:rPr lang="en-US">
                <a:ea typeface="+mn-lt"/>
                <a:cs typeface="+mn-lt"/>
              </a:rPr>
              <a:t>Correlation: 0.00598 </a:t>
            </a:r>
            <a:endParaRPr lang="en-US"/>
          </a:p>
          <a:p>
            <a:r>
              <a:rPr lang="en-US">
                <a:ea typeface="+mn-lt"/>
                <a:cs typeface="+mn-lt"/>
              </a:rPr>
              <a:t>P-value: 0.2428 </a:t>
            </a:r>
            <a:endParaRPr lang="en-US"/>
          </a:p>
          <a:p>
            <a:pPr>
              <a:buFont typeface="Arial"/>
              <a:buChar char="•"/>
            </a:pPr>
            <a:endParaRPr lang="en-US"/>
          </a:p>
          <a:p>
            <a:pPr>
              <a:buFont typeface="Arial"/>
              <a:buChar char="•"/>
            </a:pPr>
            <a:r>
              <a:rPr lang="en-US" b="1">
                <a:ea typeface="+mn-lt"/>
                <a:cs typeface="+mn-lt"/>
              </a:rPr>
              <a:t>Logistic Regression</a:t>
            </a:r>
            <a:r>
              <a:rPr lang="en-US">
                <a:ea typeface="+mn-lt"/>
                <a:cs typeface="+mn-lt"/>
              </a:rPr>
              <a:t>: `</a:t>
            </a:r>
            <a:r>
              <a:rPr lang="en-US" err="1">
                <a:ea typeface="+mn-lt"/>
                <a:cs typeface="+mn-lt"/>
              </a:rPr>
              <a:t>host_identity_verified</a:t>
            </a:r>
            <a:r>
              <a:rPr lang="en-US">
                <a:ea typeface="+mn-lt"/>
                <a:cs typeface="+mn-lt"/>
              </a:rPr>
              <a:t>` has a negligible positive coefficient.            The model performs poorly, likely due to weak relationships between features and the target and imbalanced data</a:t>
            </a:r>
            <a:endParaRPr lang="en-US"/>
          </a:p>
        </p:txBody>
      </p:sp>
      <p:pic>
        <p:nvPicPr>
          <p:cNvPr id="7" name="Picture 6" descr="A screenshot of a computer screen&#10;&#10;Description automatically generated">
            <a:extLst>
              <a:ext uri="{FF2B5EF4-FFF2-40B4-BE49-F238E27FC236}">
                <a16:creationId xmlns:a16="http://schemas.microsoft.com/office/drawing/2014/main" id="{D2AA7823-0DAE-45E3-D603-B6D435DFEC57}"/>
              </a:ext>
            </a:extLst>
          </p:cNvPr>
          <p:cNvPicPr>
            <a:picLocks noChangeAspect="1"/>
          </p:cNvPicPr>
          <p:nvPr/>
        </p:nvPicPr>
        <p:blipFill>
          <a:blip r:embed="rId3"/>
          <a:stretch>
            <a:fillRect/>
          </a:stretch>
        </p:blipFill>
        <p:spPr>
          <a:xfrm>
            <a:off x="6468916" y="3766658"/>
            <a:ext cx="4082303" cy="2257425"/>
          </a:xfrm>
          <a:prstGeom prst="rect">
            <a:avLst/>
          </a:prstGeom>
        </p:spPr>
      </p:pic>
    </p:spTree>
    <p:extLst>
      <p:ext uri="{BB962C8B-B14F-4D97-AF65-F5344CB8AC3E}">
        <p14:creationId xmlns:p14="http://schemas.microsoft.com/office/powerpoint/2010/main" val="289886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DBF5-4390-EA06-17B9-3EDE03901ED2}"/>
              </a:ext>
            </a:extLst>
          </p:cNvPr>
          <p:cNvSpPr>
            <a:spLocks noGrp="1"/>
          </p:cNvSpPr>
          <p:nvPr>
            <p:ph type="title"/>
          </p:nvPr>
        </p:nvSpPr>
        <p:spPr>
          <a:xfrm>
            <a:off x="2231136" y="552098"/>
            <a:ext cx="4439940" cy="1225354"/>
          </a:xfrm>
        </p:spPr>
        <p:txBody>
          <a:bodyPr>
            <a:normAutofit/>
          </a:bodyPr>
          <a:lstStyle/>
          <a:p>
            <a:r>
              <a:rPr lang="en-US" sz="1100" b="1">
                <a:solidFill>
                  <a:srgbClr val="6AA94F"/>
                </a:solidFill>
                <a:ea typeface="+mj-lt"/>
                <a:cs typeface="+mj-lt"/>
              </a:rPr>
              <a:t>age of the listing vs review scores</a:t>
            </a:r>
            <a:endParaRPr lang="en-US" sz="1100" b="1"/>
          </a:p>
          <a:p>
            <a:r>
              <a:rPr lang="en-US" sz="1800" b="1"/>
              <a:t> Linear regression 2</a:t>
            </a:r>
          </a:p>
        </p:txBody>
      </p:sp>
      <p:pic>
        <p:nvPicPr>
          <p:cNvPr id="6" name="Content Placeholder 5">
            <a:extLst>
              <a:ext uri="{FF2B5EF4-FFF2-40B4-BE49-F238E27FC236}">
                <a16:creationId xmlns:a16="http://schemas.microsoft.com/office/drawing/2014/main" id="{53A5578D-1BA5-630D-43ED-269A8D1B02C0}"/>
              </a:ext>
            </a:extLst>
          </p:cNvPr>
          <p:cNvPicPr>
            <a:picLocks noGrp="1" noChangeAspect="1"/>
          </p:cNvPicPr>
          <p:nvPr>
            <p:ph idx="1"/>
          </p:nvPr>
        </p:nvPicPr>
        <p:blipFill>
          <a:blip r:embed="rId2"/>
          <a:stretch>
            <a:fillRect/>
          </a:stretch>
        </p:blipFill>
        <p:spPr>
          <a:xfrm>
            <a:off x="7176809" y="477377"/>
            <a:ext cx="4036960" cy="3164380"/>
          </a:xfrm>
        </p:spPr>
      </p:pic>
      <p:sp>
        <p:nvSpPr>
          <p:cNvPr id="3" name="Footer Placeholder 2">
            <a:extLst>
              <a:ext uri="{FF2B5EF4-FFF2-40B4-BE49-F238E27FC236}">
                <a16:creationId xmlns:a16="http://schemas.microsoft.com/office/drawing/2014/main" id="{F7E83334-DD0F-8879-B67E-9E67CB3620F0}"/>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7DDC4B1F-6F8A-21AC-DF74-CCBCF946AB36}"/>
              </a:ext>
            </a:extLst>
          </p:cNvPr>
          <p:cNvSpPr>
            <a:spLocks noGrp="1"/>
          </p:cNvSpPr>
          <p:nvPr>
            <p:ph type="sldNum" sz="quarter" idx="12"/>
          </p:nvPr>
        </p:nvSpPr>
        <p:spPr/>
        <p:txBody>
          <a:bodyPr/>
          <a:lstStyle/>
          <a:p>
            <a:fld id="{CC057153-B650-4DEB-B370-79DDCFDCE934}" type="slidenum">
              <a:rPr lang="en-US" smtClean="0"/>
              <a:t>16</a:t>
            </a:fld>
            <a:endParaRPr lang="en-US"/>
          </a:p>
        </p:txBody>
      </p:sp>
      <p:pic>
        <p:nvPicPr>
          <p:cNvPr id="7" name="Picture 6">
            <a:extLst>
              <a:ext uri="{FF2B5EF4-FFF2-40B4-BE49-F238E27FC236}">
                <a16:creationId xmlns:a16="http://schemas.microsoft.com/office/drawing/2014/main" id="{9CD40868-2CBE-4A29-405D-110DCA097744}"/>
              </a:ext>
            </a:extLst>
          </p:cNvPr>
          <p:cNvPicPr>
            <a:picLocks noChangeAspect="1"/>
          </p:cNvPicPr>
          <p:nvPr/>
        </p:nvPicPr>
        <p:blipFill>
          <a:blip r:embed="rId3"/>
          <a:stretch>
            <a:fillRect/>
          </a:stretch>
        </p:blipFill>
        <p:spPr>
          <a:xfrm>
            <a:off x="7179286" y="3644777"/>
            <a:ext cx="4032005" cy="3209925"/>
          </a:xfrm>
          <a:prstGeom prst="rect">
            <a:avLst/>
          </a:prstGeom>
        </p:spPr>
      </p:pic>
      <p:pic>
        <p:nvPicPr>
          <p:cNvPr id="11" name="Picture 10">
            <a:extLst>
              <a:ext uri="{FF2B5EF4-FFF2-40B4-BE49-F238E27FC236}">
                <a16:creationId xmlns:a16="http://schemas.microsoft.com/office/drawing/2014/main" id="{AB4241C9-7D9C-9086-ADC3-0F1D2234F59E}"/>
              </a:ext>
            </a:extLst>
          </p:cNvPr>
          <p:cNvPicPr>
            <a:picLocks noChangeAspect="1"/>
          </p:cNvPicPr>
          <p:nvPr/>
        </p:nvPicPr>
        <p:blipFill>
          <a:blip r:embed="rId4"/>
          <a:stretch>
            <a:fillRect/>
          </a:stretch>
        </p:blipFill>
        <p:spPr>
          <a:xfrm>
            <a:off x="2229583" y="2242038"/>
            <a:ext cx="4743450" cy="381000"/>
          </a:xfrm>
          <a:prstGeom prst="rect">
            <a:avLst/>
          </a:prstGeom>
        </p:spPr>
      </p:pic>
      <p:sp>
        <p:nvSpPr>
          <p:cNvPr id="12" name="TextBox 11">
            <a:extLst>
              <a:ext uri="{FF2B5EF4-FFF2-40B4-BE49-F238E27FC236}">
                <a16:creationId xmlns:a16="http://schemas.microsoft.com/office/drawing/2014/main" id="{6293652F-C2A9-E5CD-6185-3308372C2C7C}"/>
              </a:ext>
            </a:extLst>
          </p:cNvPr>
          <p:cNvSpPr txBox="1"/>
          <p:nvPr/>
        </p:nvSpPr>
        <p:spPr>
          <a:xfrm>
            <a:off x="2227384" y="2842846"/>
            <a:ext cx="4645269"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ea typeface="+mn-lt"/>
                <a:cs typeface="+mn-lt"/>
              </a:rPr>
              <a:t>The negative impact of listing age on review scores suggests that older listings tend to have slightly lower review scores.</a:t>
            </a:r>
            <a:endParaRPr lang="en-US" sz="1600"/>
          </a:p>
          <a:p>
            <a:pPr marL="285750" indent="-285750">
              <a:buFont typeface="Arial"/>
              <a:buChar char="•"/>
            </a:pPr>
            <a:r>
              <a:rPr lang="en-US" sz="1600">
                <a:ea typeface="+mn-lt"/>
                <a:cs typeface="+mn-lt"/>
              </a:rPr>
              <a:t>The positive impact of listing age on occupancy rates suggests that older listings are somewhat more likely to have higher occupancy rates, but the effect is very small.</a:t>
            </a:r>
            <a:endParaRPr lang="en-US" sz="1600"/>
          </a:p>
          <a:p>
            <a:pPr marL="285750" indent="-285750">
              <a:buFont typeface="Arial"/>
              <a:buChar char="•"/>
            </a:pPr>
            <a:endParaRPr lang="en-US" sz="1600">
              <a:ea typeface="+mn-lt"/>
              <a:cs typeface="+mn-lt"/>
            </a:endParaRPr>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Linear regression is useful for quantifying the relationship between listing age and review scores or occupancy rate, allowing for clear insights into how these factors are influenced by the age of the listing</a:t>
            </a:r>
            <a:endParaRPr lang="en-US" sz="1600"/>
          </a:p>
          <a:p>
            <a:endParaRPr lang="en-US"/>
          </a:p>
        </p:txBody>
      </p:sp>
    </p:spTree>
    <p:extLst>
      <p:ext uri="{BB962C8B-B14F-4D97-AF65-F5344CB8AC3E}">
        <p14:creationId xmlns:p14="http://schemas.microsoft.com/office/powerpoint/2010/main" val="1113848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2B1-AC59-759C-B788-66DBFF38653F}"/>
              </a:ext>
            </a:extLst>
          </p:cNvPr>
          <p:cNvSpPr>
            <a:spLocks noGrp="1"/>
          </p:cNvSpPr>
          <p:nvPr>
            <p:ph type="title"/>
          </p:nvPr>
        </p:nvSpPr>
        <p:spPr/>
        <p:txBody>
          <a:bodyPr/>
          <a:lstStyle/>
          <a:p>
            <a:r>
              <a:rPr lang="en-US"/>
              <a:t>Price prediction model</a:t>
            </a:r>
          </a:p>
        </p:txBody>
      </p:sp>
      <p:sp>
        <p:nvSpPr>
          <p:cNvPr id="8" name="Content Placeholder 7">
            <a:extLst>
              <a:ext uri="{FF2B5EF4-FFF2-40B4-BE49-F238E27FC236}">
                <a16:creationId xmlns:a16="http://schemas.microsoft.com/office/drawing/2014/main" id="{211B0F37-D44C-653F-D777-5DD39D456BBC}"/>
              </a:ext>
            </a:extLst>
          </p:cNvPr>
          <p:cNvSpPr>
            <a:spLocks noGrp="1"/>
          </p:cNvSpPr>
          <p:nvPr>
            <p:ph idx="1"/>
          </p:nvPr>
        </p:nvSpPr>
        <p:spPr/>
        <p:txBody>
          <a:bodyPr vert="horz" lIns="91440" tIns="45720" rIns="91440" bIns="45720" rtlCol="0" anchor="t">
            <a:normAutofit/>
          </a:bodyPr>
          <a:lstStyle/>
          <a:p>
            <a:r>
              <a:rPr lang="en-US">
                <a:ea typeface="+mn-lt"/>
                <a:cs typeface="+mn-lt"/>
              </a:rPr>
              <a:t>Our objective is to create a model predict the </a:t>
            </a:r>
            <a:r>
              <a:rPr lang="en-US" b="1">
                <a:ea typeface="+mn-lt"/>
                <a:cs typeface="+mn-lt"/>
              </a:rPr>
              <a:t>price</a:t>
            </a:r>
            <a:r>
              <a:rPr lang="en-US">
                <a:ea typeface="+mn-lt"/>
                <a:cs typeface="+mn-lt"/>
              </a:rPr>
              <a:t> of a  listing based on various features such as review counts, availability, construction year, and others. It's an application of </a:t>
            </a:r>
            <a:r>
              <a:rPr lang="en-US" b="1">
                <a:ea typeface="+mn-lt"/>
                <a:cs typeface="+mn-lt"/>
              </a:rPr>
              <a:t>supervised machine learning</a:t>
            </a:r>
            <a:r>
              <a:rPr lang="en-US">
                <a:ea typeface="+mn-lt"/>
                <a:cs typeface="+mn-lt"/>
              </a:rPr>
              <a:t> where the model learns from historical data to predict the price based on input features. The dataset includes various categorical and numerical features, which are processed and used to train the model</a:t>
            </a:r>
          </a:p>
          <a:p>
            <a:r>
              <a:rPr lang="en-US"/>
              <a:t>Our model learns from the data provided and after predicting an estimated price, classifies the listing as over-price, Good-deal or bargain. This helps in real world implementation and visualization of our output.</a:t>
            </a:r>
          </a:p>
        </p:txBody>
      </p:sp>
      <p:sp>
        <p:nvSpPr>
          <p:cNvPr id="3" name="Footer Placeholder 2">
            <a:extLst>
              <a:ext uri="{FF2B5EF4-FFF2-40B4-BE49-F238E27FC236}">
                <a16:creationId xmlns:a16="http://schemas.microsoft.com/office/drawing/2014/main" id="{3EF0BE7D-6A3F-BBA9-C56F-911D6F4360E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8241E8F0-5203-F9A3-A254-EEBEE1E682DE}"/>
              </a:ext>
            </a:extLst>
          </p:cNvPr>
          <p:cNvSpPr>
            <a:spLocks noGrp="1"/>
          </p:cNvSpPr>
          <p:nvPr>
            <p:ph type="sldNum" sz="quarter" idx="12"/>
          </p:nvPr>
        </p:nvSpPr>
        <p:spPr/>
        <p:txBody>
          <a:bodyPr/>
          <a:lstStyle/>
          <a:p>
            <a:fld id="{CC057153-B650-4DEB-B370-79DDCFDCE934}" type="slidenum">
              <a:rPr lang="en-US" smtClean="0"/>
              <a:t>17</a:t>
            </a:fld>
            <a:endParaRPr lang="en-US"/>
          </a:p>
        </p:txBody>
      </p:sp>
    </p:spTree>
    <p:extLst>
      <p:ext uri="{BB962C8B-B14F-4D97-AF65-F5344CB8AC3E}">
        <p14:creationId xmlns:p14="http://schemas.microsoft.com/office/powerpoint/2010/main" val="97135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FE11-6984-18DC-51A4-B9447C4B64FC}"/>
              </a:ext>
            </a:extLst>
          </p:cNvPr>
          <p:cNvSpPr>
            <a:spLocks noGrp="1"/>
          </p:cNvSpPr>
          <p:nvPr>
            <p:ph type="title"/>
          </p:nvPr>
        </p:nvSpPr>
        <p:spPr/>
        <p:txBody>
          <a:bodyPr/>
          <a:lstStyle/>
          <a:p>
            <a:r>
              <a:rPr lang="en-US"/>
              <a:t>Model we Use</a:t>
            </a:r>
          </a:p>
        </p:txBody>
      </p:sp>
      <p:sp>
        <p:nvSpPr>
          <p:cNvPr id="8" name="Content Placeholder 7">
            <a:extLst>
              <a:ext uri="{FF2B5EF4-FFF2-40B4-BE49-F238E27FC236}">
                <a16:creationId xmlns:a16="http://schemas.microsoft.com/office/drawing/2014/main" id="{8A82EBDD-687E-854C-278A-05E84259FFD3}"/>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The </a:t>
            </a:r>
            <a:r>
              <a:rPr lang="en-US" b="1">
                <a:ea typeface="+mn-lt"/>
                <a:cs typeface="+mn-lt"/>
              </a:rPr>
              <a:t>Random Forest Regressor</a:t>
            </a:r>
            <a:r>
              <a:rPr lang="en-US">
                <a:ea typeface="+mn-lt"/>
                <a:cs typeface="+mn-lt"/>
              </a:rPr>
              <a:t> is the machine learning model used in this code</a:t>
            </a:r>
            <a:endParaRPr lang="en-US"/>
          </a:p>
          <a:p>
            <a:pPr marL="285750" indent="-285750"/>
            <a:r>
              <a:rPr lang="en-US" sz="1400" b="1">
                <a:ea typeface="+mn-lt"/>
                <a:cs typeface="+mn-lt"/>
              </a:rPr>
              <a:t>Handling Non-linear Relationships:</a:t>
            </a:r>
            <a:r>
              <a:rPr lang="en-US" sz="1400">
                <a:ea typeface="+mn-lt"/>
                <a:cs typeface="+mn-lt"/>
              </a:rPr>
              <a:t> Random Forests are powerful when it comes to handling complex, non-linear relationships between features and the target variable (price). In this dataset, price is likely influenced by several factors in non-linear ways (e.g., a large number of reviews might affect the price differently depending on the room type).</a:t>
            </a:r>
            <a:endParaRPr lang="en-US" sz="1400"/>
          </a:p>
          <a:p>
            <a:pPr marL="285750" indent="-285750"/>
            <a:r>
              <a:rPr lang="en-US" sz="1400" b="1">
                <a:ea typeface="+mn-lt"/>
                <a:cs typeface="+mn-lt"/>
              </a:rPr>
              <a:t>Feature Importance Evaluation:</a:t>
            </a:r>
            <a:r>
              <a:rPr lang="en-US" sz="1400">
                <a:ea typeface="+mn-lt"/>
                <a:cs typeface="+mn-lt"/>
              </a:rPr>
              <a:t> Random Forest can also help identify the importance of different features (e.g., days since last review, number of reviews) in predicting the target variable.</a:t>
            </a:r>
            <a:endParaRPr lang="en-US" sz="1400"/>
          </a:p>
          <a:p>
            <a:pPr marL="285750" indent="-285750"/>
            <a:r>
              <a:rPr lang="en-US" sz="1400" b="1">
                <a:ea typeface="+mn-lt"/>
                <a:cs typeface="+mn-lt"/>
              </a:rPr>
              <a:t>Robust to Overfitting:</a:t>
            </a:r>
            <a:r>
              <a:rPr lang="en-US" sz="1400">
                <a:ea typeface="+mn-lt"/>
                <a:cs typeface="+mn-lt"/>
              </a:rPr>
              <a:t> Random Forest models reduce the risk of overfitting by averaging the results of multiple decision trees, making them more stable and accurate.</a:t>
            </a:r>
            <a:endParaRPr lang="en-US" sz="1400"/>
          </a:p>
          <a:p>
            <a:pPr marL="285750" indent="-285750"/>
            <a:r>
              <a:rPr lang="en-US" sz="1400" b="1">
                <a:ea typeface="+mn-lt"/>
                <a:cs typeface="+mn-lt"/>
              </a:rPr>
              <a:t>Handles Mixed Data Types:</a:t>
            </a:r>
            <a:r>
              <a:rPr lang="en-US" sz="1400">
                <a:ea typeface="+mn-lt"/>
                <a:cs typeface="+mn-lt"/>
              </a:rPr>
              <a:t> Random Forest works well with both numerical and categorical data, which is present in this datase</a:t>
            </a:r>
            <a:endParaRPr lang="en-US" sz="1400"/>
          </a:p>
          <a:p>
            <a:pPr marL="0" indent="0">
              <a:buNone/>
            </a:pPr>
            <a:endParaRPr lang="en-US"/>
          </a:p>
        </p:txBody>
      </p:sp>
      <p:sp>
        <p:nvSpPr>
          <p:cNvPr id="3" name="Footer Placeholder 2">
            <a:extLst>
              <a:ext uri="{FF2B5EF4-FFF2-40B4-BE49-F238E27FC236}">
                <a16:creationId xmlns:a16="http://schemas.microsoft.com/office/drawing/2014/main" id="{0323D002-C81C-615C-90F9-C70ED552D7C0}"/>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E7346C16-E126-9CEB-E2CB-EA50919BE6F3}"/>
              </a:ext>
            </a:extLst>
          </p:cNvPr>
          <p:cNvSpPr>
            <a:spLocks noGrp="1"/>
          </p:cNvSpPr>
          <p:nvPr>
            <p:ph type="sldNum" sz="quarter" idx="12"/>
          </p:nvPr>
        </p:nvSpPr>
        <p:spPr/>
        <p:txBody>
          <a:bodyPr/>
          <a:lstStyle/>
          <a:p>
            <a:fld id="{CC057153-B650-4DEB-B370-79DDCFDCE934}" type="slidenum">
              <a:rPr lang="en-US" smtClean="0"/>
              <a:t>18</a:t>
            </a:fld>
            <a:endParaRPr lang="en-US"/>
          </a:p>
        </p:txBody>
      </p:sp>
    </p:spTree>
    <p:extLst>
      <p:ext uri="{BB962C8B-B14F-4D97-AF65-F5344CB8AC3E}">
        <p14:creationId xmlns:p14="http://schemas.microsoft.com/office/powerpoint/2010/main" val="24197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27D2-5CD3-7AC6-8218-4D0B0D3AD19F}"/>
              </a:ext>
            </a:extLst>
          </p:cNvPr>
          <p:cNvSpPr>
            <a:spLocks noGrp="1"/>
          </p:cNvSpPr>
          <p:nvPr>
            <p:ph type="title"/>
          </p:nvPr>
        </p:nvSpPr>
        <p:spPr/>
        <p:txBody>
          <a:bodyPr>
            <a:normAutofit/>
          </a:bodyPr>
          <a:lstStyle/>
          <a:p>
            <a:pPr>
              <a:lnSpc>
                <a:spcPct val="100000"/>
              </a:lnSpc>
            </a:pPr>
            <a:r>
              <a:rPr lang="en-US" sz="1600"/>
              <a:t>Steps to create</a:t>
            </a:r>
            <a:br>
              <a:rPr lang="en-US" sz="1600"/>
            </a:br>
            <a:r>
              <a:rPr lang="en-US"/>
              <a:t> price prediction model</a:t>
            </a:r>
          </a:p>
        </p:txBody>
      </p:sp>
      <p:sp>
        <p:nvSpPr>
          <p:cNvPr id="3" name="Content Placeholder 2">
            <a:extLst>
              <a:ext uri="{FF2B5EF4-FFF2-40B4-BE49-F238E27FC236}">
                <a16:creationId xmlns:a16="http://schemas.microsoft.com/office/drawing/2014/main" id="{3EC06D0B-95FD-A62B-0777-CD779AC2ABDD}"/>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a:t>Import Dataset</a:t>
            </a:r>
          </a:p>
          <a:p>
            <a:pPr marL="342900" indent="-342900">
              <a:buAutoNum type="arabicPeriod"/>
            </a:pPr>
            <a:r>
              <a:rPr lang="en-US"/>
              <a:t>Clean Dataset</a:t>
            </a:r>
          </a:p>
          <a:p>
            <a:pPr marL="342900" indent="-342900">
              <a:buAutoNum type="arabicPeriod"/>
            </a:pPr>
            <a:r>
              <a:rPr lang="en-US"/>
              <a:t>One-Hot Encode Columns</a:t>
            </a:r>
          </a:p>
          <a:p>
            <a:pPr marL="342900" indent="-342900">
              <a:buAutoNum type="arabicPeriod"/>
            </a:pPr>
            <a:r>
              <a:rPr lang="en-US"/>
              <a:t>Feature Extraction</a:t>
            </a:r>
          </a:p>
          <a:p>
            <a:pPr marL="342900" indent="-342900">
              <a:buAutoNum type="arabicPeriod"/>
            </a:pPr>
            <a:r>
              <a:rPr lang="en-US"/>
              <a:t>Train Model</a:t>
            </a:r>
          </a:p>
          <a:p>
            <a:pPr marL="342900" indent="-342900">
              <a:buAutoNum type="arabicPeriod"/>
            </a:pPr>
            <a:r>
              <a:rPr lang="en-US"/>
              <a:t>Predict and classify prices </a:t>
            </a:r>
          </a:p>
        </p:txBody>
      </p:sp>
      <p:sp>
        <p:nvSpPr>
          <p:cNvPr id="4" name="Footer Placeholder 3">
            <a:extLst>
              <a:ext uri="{FF2B5EF4-FFF2-40B4-BE49-F238E27FC236}">
                <a16:creationId xmlns:a16="http://schemas.microsoft.com/office/drawing/2014/main" id="{975BBA0B-DA99-C803-42DD-99E4D3D2E955}"/>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97F97A6-7F80-4218-362F-278D236D5334}"/>
              </a:ext>
            </a:extLst>
          </p:cNvPr>
          <p:cNvSpPr>
            <a:spLocks noGrp="1"/>
          </p:cNvSpPr>
          <p:nvPr>
            <p:ph type="sldNum" sz="quarter" idx="12"/>
          </p:nvPr>
        </p:nvSpPr>
        <p:spPr/>
        <p:txBody>
          <a:bodyPr/>
          <a:lstStyle/>
          <a:p>
            <a:fld id="{CC057153-B650-4DEB-B370-79DDCFDCE934}" type="slidenum">
              <a:rPr lang="en-US" smtClean="0"/>
              <a:t>19</a:t>
            </a:fld>
            <a:endParaRPr lang="en-US"/>
          </a:p>
        </p:txBody>
      </p:sp>
    </p:spTree>
    <p:extLst>
      <p:ext uri="{BB962C8B-B14F-4D97-AF65-F5344CB8AC3E}">
        <p14:creationId xmlns:p14="http://schemas.microsoft.com/office/powerpoint/2010/main" val="408607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0654-FEE2-D2EF-EB44-6E6939B90AC9}"/>
              </a:ext>
            </a:extLst>
          </p:cNvPr>
          <p:cNvSpPr>
            <a:spLocks noGrp="1"/>
          </p:cNvSpPr>
          <p:nvPr>
            <p:ph type="title"/>
          </p:nvPr>
        </p:nvSpPr>
        <p:spPr>
          <a:xfrm>
            <a:off x="760412" y="533607"/>
            <a:ext cx="5828900" cy="634410"/>
          </a:xfrm>
          <a:solidFill>
            <a:schemeClr val="accent6">
              <a:lumMod val="60000"/>
              <a:lumOff val="40000"/>
            </a:schemeClr>
          </a:solidFill>
          <a:ln w="76200" cap="sq">
            <a:solidFill>
              <a:schemeClr val="accent6">
                <a:lumMod val="40000"/>
                <a:lumOff val="60000"/>
              </a:schemeClr>
            </a:solidFill>
            <a:miter lim="800000"/>
          </a:ln>
        </p:spPr>
        <p:txBody>
          <a:bodyPr vert="horz" lIns="182880" tIns="182880" rIns="182880" bIns="182880" rtlCol="0" anchor="ctr" anchorCtr="1">
            <a:normAutofit fontScale="90000"/>
          </a:bodyPr>
          <a:lstStyle/>
          <a:p>
            <a:r>
              <a:rPr lang="en-US" sz="2400" b="1">
                <a:solidFill>
                  <a:schemeClr val="tx2"/>
                </a:solidFill>
              </a:rPr>
              <a:t>Introduction to Dataset</a:t>
            </a:r>
          </a:p>
        </p:txBody>
      </p:sp>
      <p:sp>
        <p:nvSpPr>
          <p:cNvPr id="3" name="Content Placeholder 2">
            <a:extLst>
              <a:ext uri="{FF2B5EF4-FFF2-40B4-BE49-F238E27FC236}">
                <a16:creationId xmlns:a16="http://schemas.microsoft.com/office/drawing/2014/main" id="{AB0A0341-0351-3E3D-02F2-0B1F050CE327}"/>
              </a:ext>
            </a:extLst>
          </p:cNvPr>
          <p:cNvSpPr>
            <a:spLocks noGrp="1"/>
          </p:cNvSpPr>
          <p:nvPr>
            <p:ph idx="1"/>
          </p:nvPr>
        </p:nvSpPr>
        <p:spPr>
          <a:xfrm>
            <a:off x="760413" y="1362954"/>
            <a:ext cx="5828900" cy="798017"/>
          </a:xfrm>
        </p:spPr>
        <p:txBody>
          <a:bodyPr vert="horz" lIns="90000" tIns="45720" rIns="91440" bIns="45720" rtlCol="0">
            <a:normAutofit/>
          </a:bodyPr>
          <a:lstStyle/>
          <a:p>
            <a:pPr marL="372600" indent="-372600">
              <a:buClr>
                <a:schemeClr val="accent5">
                  <a:lumMod val="75000"/>
                </a:schemeClr>
              </a:buClr>
              <a:buSzPct val="120000"/>
              <a:buFont typeface="System Font Regular"/>
              <a:buChar char="●"/>
            </a:pPr>
            <a:r>
              <a:rPr lang="en-US" sz="1600">
                <a:solidFill>
                  <a:schemeClr val="accent5">
                    <a:lumMod val="75000"/>
                  </a:schemeClr>
                </a:solidFill>
              </a:rPr>
              <a:t>New York City Airbnb Open Dataset from Kaggle</a:t>
            </a:r>
          </a:p>
          <a:p>
            <a:pPr marL="372600" indent="-372600">
              <a:buClr>
                <a:schemeClr val="accent5">
                  <a:lumMod val="75000"/>
                </a:schemeClr>
              </a:buClr>
              <a:buSzPct val="120000"/>
              <a:buFont typeface="System Font Regular"/>
              <a:buChar char="●"/>
            </a:pPr>
            <a:r>
              <a:rPr lang="en-US" sz="1600">
                <a:solidFill>
                  <a:schemeClr val="accent5">
                    <a:lumMod val="75000"/>
                  </a:schemeClr>
                </a:solidFill>
              </a:rPr>
              <a:t>Contains ~100,000 entries and 16 relevant fields</a:t>
            </a:r>
          </a:p>
          <a:p>
            <a:pPr marL="372600" indent="-372600">
              <a:buClr>
                <a:schemeClr val="accent5">
                  <a:lumMod val="75000"/>
                </a:schemeClr>
              </a:buClr>
              <a:buSzPct val="120000"/>
              <a:buFont typeface="System Font Regular"/>
              <a:buChar char="●"/>
            </a:pPr>
            <a:endParaRPr lang="en-US" sz="1600">
              <a:solidFill>
                <a:schemeClr val="accent5">
                  <a:lumMod val="75000"/>
                </a:schemeClr>
              </a:solidFill>
            </a:endParaRPr>
          </a:p>
        </p:txBody>
      </p:sp>
      <p:sp>
        <p:nvSpPr>
          <p:cNvPr id="19" name="Rectangle 18">
            <a:extLst>
              <a:ext uri="{FF2B5EF4-FFF2-40B4-BE49-F238E27FC236}">
                <a16:creationId xmlns:a16="http://schemas.microsoft.com/office/drawing/2014/main" id="{E3BC0364-4B58-4841-A227-00A6A59E0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029A1F4-D02D-48E4-9331-6870B23B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6A8CF3-711E-4C63-9DD5-53A2696C0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Five Boroughs of New York City">
            <a:extLst>
              <a:ext uri="{FF2B5EF4-FFF2-40B4-BE49-F238E27FC236}">
                <a16:creationId xmlns:a16="http://schemas.microsoft.com/office/drawing/2014/main" id="{E1974CB5-66CD-F045-E4FA-BC80E00C9AEB}"/>
              </a:ext>
            </a:extLst>
          </p:cNvPr>
          <p:cNvPicPr>
            <a:picLocks noChangeAspect="1"/>
          </p:cNvPicPr>
          <p:nvPr/>
        </p:nvPicPr>
        <p:blipFill>
          <a:blip r:embed="rId3"/>
          <a:srcRect t="13665" r="4" b="7776"/>
          <a:stretch/>
        </p:blipFill>
        <p:spPr>
          <a:xfrm>
            <a:off x="8352341" y="1941224"/>
            <a:ext cx="3026664" cy="2348100"/>
          </a:xfrm>
          <a:prstGeom prst="rect">
            <a:avLst/>
          </a:prstGeom>
        </p:spPr>
      </p:pic>
      <p:sp>
        <p:nvSpPr>
          <p:cNvPr id="23" name="TextBox 22">
            <a:extLst>
              <a:ext uri="{FF2B5EF4-FFF2-40B4-BE49-F238E27FC236}">
                <a16:creationId xmlns:a16="http://schemas.microsoft.com/office/drawing/2014/main" id="{91213FEE-8F97-B274-6E59-2079068C270F}"/>
              </a:ext>
            </a:extLst>
          </p:cNvPr>
          <p:cNvSpPr txBox="1"/>
          <p:nvPr/>
        </p:nvSpPr>
        <p:spPr>
          <a:xfrm>
            <a:off x="8185547" y="4500561"/>
            <a:ext cx="33635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200"/>
              <a:t>Source: </a:t>
            </a:r>
            <a:r>
              <a:rPr lang="en-US" sz="1200">
                <a:hlinkClick r:id="rId4"/>
              </a:rPr>
              <a:t>https://www.loumovesyou.com/blog/boroughs-of-new-york/</a:t>
            </a:r>
            <a:endParaRPr lang="en-US" sz="1200"/>
          </a:p>
        </p:txBody>
      </p:sp>
      <p:sp>
        <p:nvSpPr>
          <p:cNvPr id="32" name="Content Placeholder 2">
            <a:extLst>
              <a:ext uri="{FF2B5EF4-FFF2-40B4-BE49-F238E27FC236}">
                <a16:creationId xmlns:a16="http://schemas.microsoft.com/office/drawing/2014/main" id="{CD45D87A-2C21-F0D2-63F9-8C38A3C638A5}"/>
              </a:ext>
            </a:extLst>
          </p:cNvPr>
          <p:cNvSpPr txBox="1">
            <a:spLocks/>
          </p:cNvSpPr>
          <p:nvPr/>
        </p:nvSpPr>
        <p:spPr>
          <a:xfrm>
            <a:off x="760413" y="6050372"/>
            <a:ext cx="5828900" cy="669761"/>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90000"/>
              </a:lnSpc>
              <a:buNone/>
            </a:pPr>
            <a:r>
              <a:rPr lang="en-US" sz="1600" b="1">
                <a:solidFill>
                  <a:schemeClr val="accent5">
                    <a:lumMod val="75000"/>
                  </a:schemeClr>
                </a:solidFill>
                <a:latin typeface="Gill Sans MT"/>
                <a:cs typeface="Segoe UI"/>
              </a:rPr>
              <a:t>Goal:</a:t>
            </a:r>
            <a:r>
              <a:rPr lang="en-US" sz="1600">
                <a:solidFill>
                  <a:schemeClr val="accent5">
                    <a:lumMod val="75000"/>
                  </a:schemeClr>
                </a:solidFill>
                <a:latin typeface="Gill Sans MT"/>
                <a:cs typeface="Segoe UI"/>
              </a:rPr>
              <a:t> Draw insights into the factors that contribute to the price and review scores of Airbnb listings in New York City</a:t>
            </a:r>
          </a:p>
          <a:p>
            <a:pPr marL="0" indent="0">
              <a:lnSpc>
                <a:spcPct val="90000"/>
              </a:lnSpc>
              <a:buClr>
                <a:srgbClr val="9BAFB5"/>
              </a:buClr>
              <a:buNone/>
            </a:pPr>
            <a:endParaRPr lang="en-US" sz="1600">
              <a:solidFill>
                <a:schemeClr val="accent5">
                  <a:lumMod val="75000"/>
                </a:schemeClr>
              </a:solidFill>
              <a:latin typeface="Gill Sans MT"/>
              <a:cs typeface="Arial"/>
            </a:endParaRPr>
          </a:p>
        </p:txBody>
      </p:sp>
      <p:sp>
        <p:nvSpPr>
          <p:cNvPr id="5" name="Footer Placeholder 4">
            <a:extLst>
              <a:ext uri="{FF2B5EF4-FFF2-40B4-BE49-F238E27FC236}">
                <a16:creationId xmlns:a16="http://schemas.microsoft.com/office/drawing/2014/main" id="{EA6112CD-7BC1-041F-3285-1C0502A956B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50674F9-228F-FC2E-4669-74ADA423BA00}"/>
              </a:ext>
            </a:extLst>
          </p:cNvPr>
          <p:cNvSpPr>
            <a:spLocks noGrp="1"/>
          </p:cNvSpPr>
          <p:nvPr>
            <p:ph type="sldNum" sz="quarter" idx="12"/>
          </p:nvPr>
        </p:nvSpPr>
        <p:spPr/>
        <p:txBody>
          <a:bodyPr/>
          <a:lstStyle/>
          <a:p>
            <a:fld id="{CC057153-B650-4DEB-B370-79DDCFDCE934}" type="slidenum">
              <a:rPr lang="en-US" smtClean="0"/>
              <a:t>2</a:t>
            </a:fld>
            <a:endParaRPr lang="en-US"/>
          </a:p>
        </p:txBody>
      </p:sp>
      <p:graphicFrame>
        <p:nvGraphicFramePr>
          <p:cNvPr id="7" name="Table 6">
            <a:extLst>
              <a:ext uri="{FF2B5EF4-FFF2-40B4-BE49-F238E27FC236}">
                <a16:creationId xmlns:a16="http://schemas.microsoft.com/office/drawing/2014/main" id="{7BD2A210-D856-1EA5-D581-29AD6C508BA1}"/>
              </a:ext>
            </a:extLst>
          </p:cNvPr>
          <p:cNvGraphicFramePr>
            <a:graphicFrameLocks noGrp="1"/>
          </p:cNvGraphicFramePr>
          <p:nvPr>
            <p:extLst>
              <p:ext uri="{D42A27DB-BD31-4B8C-83A1-F6EECF244321}">
                <p14:modId xmlns:p14="http://schemas.microsoft.com/office/powerpoint/2010/main" val="1765341879"/>
              </p:ext>
            </p:extLst>
          </p:nvPr>
        </p:nvGraphicFramePr>
        <p:xfrm>
          <a:off x="760412" y="2241395"/>
          <a:ext cx="5828899" cy="3662048"/>
        </p:xfrm>
        <a:graphic>
          <a:graphicData uri="http://schemas.openxmlformats.org/drawingml/2006/table">
            <a:tbl>
              <a:tblPr firstRow="1" bandRow="1">
                <a:tableStyleId>{912C8C85-51F0-491E-9774-3900AFEF0FD7}</a:tableStyleId>
              </a:tblPr>
              <a:tblGrid>
                <a:gridCol w="1959028">
                  <a:extLst>
                    <a:ext uri="{9D8B030D-6E8A-4147-A177-3AD203B41FA5}">
                      <a16:colId xmlns:a16="http://schemas.microsoft.com/office/drawing/2014/main" val="474690210"/>
                    </a:ext>
                  </a:extLst>
                </a:gridCol>
                <a:gridCol w="3869871">
                  <a:extLst>
                    <a:ext uri="{9D8B030D-6E8A-4147-A177-3AD203B41FA5}">
                      <a16:colId xmlns:a16="http://schemas.microsoft.com/office/drawing/2014/main" val="2956177846"/>
                    </a:ext>
                  </a:extLst>
                </a:gridCol>
              </a:tblGrid>
              <a:tr h="217448">
                <a:tc>
                  <a:txBody>
                    <a:bodyPr/>
                    <a:lstStyle/>
                    <a:p>
                      <a:r>
                        <a:rPr lang="en-US" sz="1400">
                          <a:solidFill>
                            <a:schemeClr val="accent6">
                              <a:lumMod val="20000"/>
                              <a:lumOff val="80000"/>
                            </a:schemeClr>
                          </a:solidFill>
                        </a:rPr>
                        <a:t>Variable</a:t>
                      </a:r>
                    </a:p>
                  </a:txBody>
                  <a:tcPr marL="36000" marR="0" marT="0" marB="0" anchor="ctr">
                    <a:lnR w="12700" cap="flat" cmpd="sng" algn="ctr">
                      <a:solidFill>
                        <a:schemeClr val="accent5"/>
                      </a:solidFill>
                      <a:prstDash val="sysDash"/>
                      <a:round/>
                      <a:headEnd type="none" w="med" len="med"/>
                      <a:tailEnd type="none" w="med" len="med"/>
                    </a:lnR>
                  </a:tcPr>
                </a:tc>
                <a:tc>
                  <a:txBody>
                    <a:bodyPr/>
                    <a:lstStyle/>
                    <a:p>
                      <a:r>
                        <a:rPr lang="en-US" sz="1400">
                          <a:solidFill>
                            <a:schemeClr val="accent6">
                              <a:lumMod val="20000"/>
                              <a:lumOff val="80000"/>
                            </a:schemeClr>
                          </a:solidFill>
                        </a:rPr>
                        <a:t>Description</a:t>
                      </a:r>
                    </a:p>
                  </a:txBody>
                  <a:tcPr marL="36000" marR="0" marT="0" marB="0" anchor="ctr">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384252656"/>
                  </a:ext>
                </a:extLst>
              </a:tr>
              <a:tr h="217448">
                <a:tc>
                  <a:txBody>
                    <a:bodyPr/>
                    <a:lstStyle/>
                    <a:p>
                      <a:r>
                        <a:rPr lang="en-US" sz="1200" err="1">
                          <a:solidFill>
                            <a:schemeClr val="accent5">
                              <a:lumMod val="50000"/>
                            </a:schemeClr>
                          </a:solidFill>
                        </a:rPr>
                        <a:t>host_identity_verified</a:t>
                      </a:r>
                      <a:r>
                        <a:rPr lang="en-US" sz="1200">
                          <a:solidFill>
                            <a:schemeClr val="accent5">
                              <a:lumMod val="50000"/>
                            </a:schemeClr>
                          </a:solidFill>
                        </a:rPr>
                        <a:t> </a:t>
                      </a: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Whether the host’s identity is verified </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366443295"/>
                  </a:ext>
                </a:extLst>
              </a:tr>
              <a:tr h="217448">
                <a:tc>
                  <a:txBody>
                    <a:bodyPr/>
                    <a:lstStyle/>
                    <a:p>
                      <a:r>
                        <a:rPr lang="en-US" sz="1200" err="1">
                          <a:solidFill>
                            <a:schemeClr val="accent5">
                              <a:lumMod val="50000"/>
                            </a:schemeClr>
                          </a:solidFill>
                        </a:rPr>
                        <a:t>neighbourhood_group</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The borough where the listing is located</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2346628022"/>
                  </a:ext>
                </a:extLst>
              </a:tr>
              <a:tr h="217448">
                <a:tc>
                  <a:txBody>
                    <a:bodyPr/>
                    <a:lstStyle/>
                    <a:p>
                      <a:r>
                        <a:rPr lang="en-US" sz="1200" err="1">
                          <a:solidFill>
                            <a:schemeClr val="accent5">
                              <a:lumMod val="50000"/>
                            </a:schemeClr>
                          </a:solidFill>
                        </a:rPr>
                        <a:t>neighbourhood</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The neighborhood that the property is in </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1016144645"/>
                  </a:ext>
                </a:extLst>
              </a:tr>
              <a:tr h="217448">
                <a:tc>
                  <a:txBody>
                    <a:bodyPr/>
                    <a:lstStyle/>
                    <a:p>
                      <a:r>
                        <a:rPr lang="en-US" sz="1200" err="1">
                          <a:solidFill>
                            <a:schemeClr val="accent5">
                              <a:lumMod val="50000"/>
                            </a:schemeClr>
                          </a:solidFill>
                        </a:rPr>
                        <a:t>instant_bookable</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Where the listing can be booked instantly (Yes/No)</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209662891"/>
                  </a:ext>
                </a:extLst>
              </a:tr>
              <a:tr h="217448">
                <a:tc>
                  <a:txBody>
                    <a:bodyPr/>
                    <a:lstStyle/>
                    <a:p>
                      <a:r>
                        <a:rPr lang="en-US" sz="1200" err="1">
                          <a:solidFill>
                            <a:schemeClr val="accent5">
                              <a:lumMod val="50000"/>
                            </a:schemeClr>
                          </a:solidFill>
                        </a:rPr>
                        <a:t>cancellation_policy</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The type of cancellation policy offered</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1703951368"/>
                  </a:ext>
                </a:extLst>
              </a:tr>
              <a:tr h="217448">
                <a:tc>
                  <a:txBody>
                    <a:bodyPr/>
                    <a:lstStyle/>
                    <a:p>
                      <a:r>
                        <a:rPr lang="en-US" sz="1200" err="1">
                          <a:solidFill>
                            <a:schemeClr val="accent5">
                              <a:lumMod val="50000"/>
                            </a:schemeClr>
                          </a:solidFill>
                        </a:rPr>
                        <a:t>room_type</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The type of room offered (e.g.,  Entire Home, Private Room)</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1146295488"/>
                  </a:ext>
                </a:extLst>
              </a:tr>
              <a:tr h="217448">
                <a:tc>
                  <a:txBody>
                    <a:bodyPr/>
                    <a:lstStyle/>
                    <a:p>
                      <a:r>
                        <a:rPr lang="en-US" sz="1200" err="1">
                          <a:solidFill>
                            <a:schemeClr val="accent5">
                              <a:lumMod val="50000"/>
                            </a:schemeClr>
                          </a:solidFill>
                        </a:rPr>
                        <a:t>construction_year</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Year when the property was constructed</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1526065869"/>
                  </a:ext>
                </a:extLst>
              </a:tr>
              <a:tr h="217448">
                <a:tc>
                  <a:txBody>
                    <a:bodyPr/>
                    <a:lstStyle/>
                    <a:p>
                      <a:r>
                        <a:rPr lang="en-US" sz="1200">
                          <a:solidFill>
                            <a:schemeClr val="accent5">
                              <a:lumMod val="50000"/>
                            </a:schemeClr>
                          </a:solidFill>
                        </a:rPr>
                        <a:t>price</a:t>
                      </a: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Cost per night for the listing </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1897188370"/>
                  </a:ext>
                </a:extLst>
              </a:tr>
              <a:tr h="217448">
                <a:tc>
                  <a:txBody>
                    <a:bodyPr/>
                    <a:lstStyle/>
                    <a:p>
                      <a:r>
                        <a:rPr lang="en-US" sz="1200" err="1">
                          <a:solidFill>
                            <a:schemeClr val="accent5">
                              <a:lumMod val="50000"/>
                            </a:schemeClr>
                          </a:solidFill>
                        </a:rPr>
                        <a:t>service_fee</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Additional fee for services per booking </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250019018"/>
                  </a:ext>
                </a:extLst>
              </a:tr>
              <a:tr h="217448">
                <a:tc>
                  <a:txBody>
                    <a:bodyPr/>
                    <a:lstStyle/>
                    <a:p>
                      <a:r>
                        <a:rPr lang="en-US" sz="1200" err="1">
                          <a:solidFill>
                            <a:schemeClr val="accent5">
                              <a:lumMod val="50000"/>
                            </a:schemeClr>
                          </a:solidFill>
                        </a:rPr>
                        <a:t>minimum_nights</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Minimum number of nights required for booking</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2120673562"/>
                  </a:ext>
                </a:extLst>
              </a:tr>
              <a:tr h="217448">
                <a:tc>
                  <a:txBody>
                    <a:bodyPr/>
                    <a:lstStyle/>
                    <a:p>
                      <a:r>
                        <a:rPr lang="en-US" sz="1200" err="1">
                          <a:solidFill>
                            <a:schemeClr val="accent5">
                              <a:lumMod val="50000"/>
                            </a:schemeClr>
                          </a:solidFill>
                        </a:rPr>
                        <a:t>number_of_reviews</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Total number of reviews received by the listing </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205056819"/>
                  </a:ext>
                </a:extLst>
              </a:tr>
              <a:tr h="217448">
                <a:tc>
                  <a:txBody>
                    <a:bodyPr/>
                    <a:lstStyle/>
                    <a:p>
                      <a:r>
                        <a:rPr lang="en-US" sz="1200" err="1">
                          <a:solidFill>
                            <a:schemeClr val="accent5">
                              <a:lumMod val="50000"/>
                            </a:schemeClr>
                          </a:solidFill>
                        </a:rPr>
                        <a:t>last_review</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Date of the most recent review </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1085779945"/>
                  </a:ext>
                </a:extLst>
              </a:tr>
              <a:tr h="217448">
                <a:tc>
                  <a:txBody>
                    <a:bodyPr/>
                    <a:lstStyle/>
                    <a:p>
                      <a:r>
                        <a:rPr lang="en-US" sz="1200" err="1">
                          <a:solidFill>
                            <a:schemeClr val="accent5">
                              <a:lumMod val="50000"/>
                            </a:schemeClr>
                          </a:solidFill>
                        </a:rPr>
                        <a:t>reviews_per_month</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Average number of reviews per month </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2684992051"/>
                  </a:ext>
                </a:extLst>
              </a:tr>
              <a:tr h="217448">
                <a:tc>
                  <a:txBody>
                    <a:bodyPr/>
                    <a:lstStyle/>
                    <a:p>
                      <a:r>
                        <a:rPr lang="en-US" sz="1200" err="1">
                          <a:solidFill>
                            <a:schemeClr val="accent5">
                              <a:lumMod val="50000"/>
                            </a:schemeClr>
                          </a:solidFill>
                        </a:rPr>
                        <a:t>review_rate_number</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accent5">
                              <a:lumMod val="50000"/>
                            </a:schemeClr>
                          </a:solidFill>
                        </a:rPr>
                        <a:t>Average review score given by guest</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4218553667"/>
                  </a:ext>
                </a:extLst>
              </a:tr>
              <a:tr h="217448">
                <a:tc>
                  <a:txBody>
                    <a:bodyPr/>
                    <a:lstStyle/>
                    <a:p>
                      <a:r>
                        <a:rPr lang="en-US" sz="1200">
                          <a:solidFill>
                            <a:schemeClr val="accent5">
                              <a:lumMod val="50000"/>
                            </a:schemeClr>
                          </a:solidFill>
                        </a:rPr>
                        <a:t>availability_365</a:t>
                      </a: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Whether the property is listed all year round (Yes/No)</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2882829705"/>
                  </a:ext>
                </a:extLst>
              </a:tr>
              <a:tr h="178946">
                <a:tc>
                  <a:txBody>
                    <a:bodyPr/>
                    <a:lstStyle/>
                    <a:p>
                      <a:r>
                        <a:rPr lang="en-US" sz="1200" err="1">
                          <a:solidFill>
                            <a:schemeClr val="accent5">
                              <a:lumMod val="50000"/>
                            </a:schemeClr>
                          </a:solidFill>
                        </a:rPr>
                        <a:t>house_rule</a:t>
                      </a:r>
                      <a:endParaRPr lang="en-US" sz="1200">
                        <a:solidFill>
                          <a:schemeClr val="accent5">
                            <a:lumMod val="50000"/>
                          </a:schemeClr>
                        </a:solidFill>
                      </a:endParaRPr>
                    </a:p>
                  </a:txBody>
                  <a:tcPr marL="36000" marR="0" marT="0" marB="0">
                    <a:lnR w="12700" cap="flat" cmpd="sng" algn="ctr">
                      <a:solidFill>
                        <a:schemeClr val="accent5"/>
                      </a:solidFill>
                      <a:prstDash val="sysDash"/>
                      <a:round/>
                      <a:headEnd type="none" w="med" len="med"/>
                      <a:tailEnd type="none" w="med" len="med"/>
                    </a:lnR>
                  </a:tcPr>
                </a:tc>
                <a:tc>
                  <a:txBody>
                    <a:bodyPr/>
                    <a:lstStyle/>
                    <a:p>
                      <a:r>
                        <a:rPr lang="en-US" sz="1200">
                          <a:solidFill>
                            <a:schemeClr val="accent5">
                              <a:lumMod val="50000"/>
                            </a:schemeClr>
                          </a:solidFill>
                        </a:rPr>
                        <a:t>Whether the listing includes house rules for guests</a:t>
                      </a:r>
                    </a:p>
                  </a:txBody>
                  <a:tcPr marL="36000" marR="0" marT="0" marB="0">
                    <a:lnL w="12700" cap="flat" cmpd="sng" algn="ctr">
                      <a:solidFill>
                        <a:schemeClr val="accent5"/>
                      </a:solidFill>
                      <a:prstDash val="sysDash"/>
                      <a:round/>
                      <a:headEnd type="none" w="med" len="med"/>
                      <a:tailEnd type="none" w="med" len="med"/>
                    </a:lnL>
                  </a:tcPr>
                </a:tc>
                <a:extLst>
                  <a:ext uri="{0D108BD9-81ED-4DB2-BD59-A6C34878D82A}">
                    <a16:rowId xmlns:a16="http://schemas.microsoft.com/office/drawing/2014/main" val="586417450"/>
                  </a:ext>
                </a:extLst>
              </a:tr>
            </a:tbl>
          </a:graphicData>
        </a:graphic>
      </p:graphicFrame>
    </p:spTree>
    <p:extLst>
      <p:ext uri="{BB962C8B-B14F-4D97-AF65-F5344CB8AC3E}">
        <p14:creationId xmlns:p14="http://schemas.microsoft.com/office/powerpoint/2010/main" val="1657132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588C-8924-8E74-3818-B3CEB6177B09}"/>
              </a:ext>
            </a:extLst>
          </p:cNvPr>
          <p:cNvSpPr>
            <a:spLocks noGrp="1"/>
          </p:cNvSpPr>
          <p:nvPr>
            <p:ph type="title"/>
          </p:nvPr>
        </p:nvSpPr>
        <p:spPr>
          <a:xfrm>
            <a:off x="2231136" y="417627"/>
            <a:ext cx="7729728" cy="1188720"/>
          </a:xfrm>
        </p:spPr>
        <p:txBody>
          <a:bodyPr/>
          <a:lstStyle/>
          <a:p>
            <a:r>
              <a:rPr lang="en-US"/>
              <a:t>Code Snippets</a:t>
            </a:r>
          </a:p>
        </p:txBody>
      </p:sp>
      <p:pic>
        <p:nvPicPr>
          <p:cNvPr id="6" name="Content Placeholder 5" descr="A screen shot of a computer code&#10;&#10;Description automatically generated">
            <a:extLst>
              <a:ext uri="{FF2B5EF4-FFF2-40B4-BE49-F238E27FC236}">
                <a16:creationId xmlns:a16="http://schemas.microsoft.com/office/drawing/2014/main" id="{7ADA5FF5-A91B-23E0-60E5-59ED4CD59C29}"/>
              </a:ext>
            </a:extLst>
          </p:cNvPr>
          <p:cNvPicPr>
            <a:picLocks noGrp="1" noChangeAspect="1"/>
          </p:cNvPicPr>
          <p:nvPr>
            <p:ph idx="1"/>
          </p:nvPr>
        </p:nvPicPr>
        <p:blipFill>
          <a:blip r:embed="rId2"/>
          <a:stretch>
            <a:fillRect/>
          </a:stretch>
        </p:blipFill>
        <p:spPr>
          <a:xfrm>
            <a:off x="2231136" y="1716166"/>
            <a:ext cx="7729728" cy="1177705"/>
          </a:xfrm>
        </p:spPr>
      </p:pic>
      <p:sp>
        <p:nvSpPr>
          <p:cNvPr id="4" name="Footer Placeholder 3">
            <a:extLst>
              <a:ext uri="{FF2B5EF4-FFF2-40B4-BE49-F238E27FC236}">
                <a16:creationId xmlns:a16="http://schemas.microsoft.com/office/drawing/2014/main" id="{53E9CE6D-B0AC-A385-F5C2-1C6CF5148B94}"/>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EB7B057B-95BF-B555-1E7F-C6094FB83FD3}"/>
              </a:ext>
            </a:extLst>
          </p:cNvPr>
          <p:cNvSpPr>
            <a:spLocks noGrp="1"/>
          </p:cNvSpPr>
          <p:nvPr>
            <p:ph type="sldNum" sz="quarter" idx="12"/>
          </p:nvPr>
        </p:nvSpPr>
        <p:spPr/>
        <p:txBody>
          <a:bodyPr/>
          <a:lstStyle/>
          <a:p>
            <a:fld id="{CC057153-B650-4DEB-B370-79DDCFDCE934}" type="slidenum">
              <a:rPr lang="en-US" smtClean="0"/>
              <a:t>20</a:t>
            </a:fld>
            <a:endParaRPr lang="en-US"/>
          </a:p>
        </p:txBody>
      </p:sp>
      <p:pic>
        <p:nvPicPr>
          <p:cNvPr id="7" name="Picture 6" descr="A computer screen shot of a program code&#10;&#10;Description automatically generated">
            <a:extLst>
              <a:ext uri="{FF2B5EF4-FFF2-40B4-BE49-F238E27FC236}">
                <a16:creationId xmlns:a16="http://schemas.microsoft.com/office/drawing/2014/main" id="{15919148-EED1-325A-A054-0A5B5857836D}"/>
              </a:ext>
            </a:extLst>
          </p:cNvPr>
          <p:cNvPicPr>
            <a:picLocks noChangeAspect="1"/>
          </p:cNvPicPr>
          <p:nvPr/>
        </p:nvPicPr>
        <p:blipFill>
          <a:blip r:embed="rId3"/>
          <a:stretch>
            <a:fillRect/>
          </a:stretch>
        </p:blipFill>
        <p:spPr>
          <a:xfrm>
            <a:off x="2232572" y="2999534"/>
            <a:ext cx="6715125" cy="2562225"/>
          </a:xfrm>
          <a:prstGeom prst="rect">
            <a:avLst/>
          </a:prstGeom>
        </p:spPr>
      </p:pic>
    </p:spTree>
    <p:extLst>
      <p:ext uri="{BB962C8B-B14F-4D97-AF65-F5344CB8AC3E}">
        <p14:creationId xmlns:p14="http://schemas.microsoft.com/office/powerpoint/2010/main" val="171949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omputer screen shot of a program&#10;&#10;Description automatically generated">
            <a:extLst>
              <a:ext uri="{FF2B5EF4-FFF2-40B4-BE49-F238E27FC236}">
                <a16:creationId xmlns:a16="http://schemas.microsoft.com/office/drawing/2014/main" id="{C4045B04-AFE5-7B13-A878-65B55BDEA2C5}"/>
              </a:ext>
            </a:extLst>
          </p:cNvPr>
          <p:cNvPicPr>
            <a:picLocks noGrp="1" noChangeAspect="1"/>
          </p:cNvPicPr>
          <p:nvPr>
            <p:ph idx="1"/>
          </p:nvPr>
        </p:nvPicPr>
        <p:blipFill>
          <a:blip r:embed="rId2"/>
          <a:stretch>
            <a:fillRect/>
          </a:stretch>
        </p:blipFill>
        <p:spPr>
          <a:xfrm>
            <a:off x="2259413" y="983119"/>
            <a:ext cx="7871678" cy="4692873"/>
          </a:xfrm>
        </p:spPr>
      </p:pic>
      <p:sp>
        <p:nvSpPr>
          <p:cNvPr id="4" name="Footer Placeholder 3">
            <a:extLst>
              <a:ext uri="{FF2B5EF4-FFF2-40B4-BE49-F238E27FC236}">
                <a16:creationId xmlns:a16="http://schemas.microsoft.com/office/drawing/2014/main" id="{F4E63854-FB48-C1DE-889F-3B04B226239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629CD617-DD3E-2B4B-BC4D-891BBF1F925F}"/>
              </a:ext>
            </a:extLst>
          </p:cNvPr>
          <p:cNvSpPr>
            <a:spLocks noGrp="1"/>
          </p:cNvSpPr>
          <p:nvPr>
            <p:ph type="sldNum" sz="quarter" idx="12"/>
          </p:nvPr>
        </p:nvSpPr>
        <p:spPr/>
        <p:txBody>
          <a:bodyPr/>
          <a:lstStyle/>
          <a:p>
            <a:fld id="{CC057153-B650-4DEB-B370-79DDCFDCE934}" type="slidenum">
              <a:rPr lang="en-US" smtClean="0"/>
              <a:t>21</a:t>
            </a:fld>
            <a:endParaRPr lang="en-US"/>
          </a:p>
        </p:txBody>
      </p:sp>
    </p:spTree>
    <p:extLst>
      <p:ext uri="{BB962C8B-B14F-4D97-AF65-F5344CB8AC3E}">
        <p14:creationId xmlns:p14="http://schemas.microsoft.com/office/powerpoint/2010/main" val="188560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C99A-E87E-D0D0-CACB-E363E6F21452}"/>
              </a:ext>
            </a:extLst>
          </p:cNvPr>
          <p:cNvSpPr>
            <a:spLocks noGrp="1"/>
          </p:cNvSpPr>
          <p:nvPr>
            <p:ph type="title"/>
          </p:nvPr>
        </p:nvSpPr>
        <p:spPr/>
        <p:txBody>
          <a:bodyPr/>
          <a:lstStyle/>
          <a:p>
            <a:r>
              <a:rPr lang="en-US" sz="1500"/>
              <a:t>Feature Importance: price</a:t>
            </a:r>
            <a:endParaRPr lang="en-US"/>
          </a:p>
        </p:txBody>
      </p:sp>
      <p:sp>
        <p:nvSpPr>
          <p:cNvPr id="3" name="Content Placeholder 2">
            <a:extLst>
              <a:ext uri="{FF2B5EF4-FFF2-40B4-BE49-F238E27FC236}">
                <a16:creationId xmlns:a16="http://schemas.microsoft.com/office/drawing/2014/main" id="{1930BAD5-EE3A-F919-205F-914C97BA9AC0}"/>
              </a:ext>
            </a:extLst>
          </p:cNvPr>
          <p:cNvSpPr>
            <a:spLocks noGrp="1"/>
          </p:cNvSpPr>
          <p:nvPr>
            <p:ph idx="1"/>
          </p:nvPr>
        </p:nvSpPr>
        <p:spPr/>
        <p:txBody>
          <a:bodyPr vert="horz" lIns="91440" tIns="45720" rIns="91440" bIns="45720" rtlCol="0" anchor="t">
            <a:normAutofit fontScale="92500" lnSpcReduction="10000"/>
          </a:bodyPr>
          <a:lstStyle/>
          <a:p>
            <a:r>
              <a:rPr lang="en-US" b="1" err="1">
                <a:latin typeface="Consolas"/>
              </a:rPr>
              <a:t>days_since_last_review</a:t>
            </a:r>
            <a:r>
              <a:rPr lang="en-US">
                <a:ea typeface="+mn-lt"/>
                <a:cs typeface="+mn-lt"/>
              </a:rPr>
              <a:t> (0.400280) — The number of days since the last review is the most important feature.</a:t>
            </a:r>
            <a:endParaRPr lang="en-US"/>
          </a:p>
          <a:p>
            <a:r>
              <a:rPr lang="en-US" b="1">
                <a:latin typeface="Consolas"/>
              </a:rPr>
              <a:t>reviews per month</a:t>
            </a:r>
            <a:r>
              <a:rPr lang="en-US">
                <a:ea typeface="+mn-lt"/>
                <a:cs typeface="+mn-lt"/>
              </a:rPr>
              <a:t> (0.380897) — The number of reviews per month also has significant predictive power.</a:t>
            </a:r>
            <a:endParaRPr lang="en-US"/>
          </a:p>
          <a:p>
            <a:r>
              <a:rPr lang="en-US" b="1">
                <a:latin typeface="Consolas"/>
              </a:rPr>
              <a:t>availability 365</a:t>
            </a:r>
            <a:r>
              <a:rPr lang="en-US">
                <a:ea typeface="+mn-lt"/>
                <a:cs typeface="+mn-lt"/>
              </a:rPr>
              <a:t> (0.265864) — The listing's availability throughout the year plays an important role.</a:t>
            </a:r>
            <a:endParaRPr lang="en-US"/>
          </a:p>
          <a:p>
            <a:r>
              <a:rPr lang="en-US" b="1">
                <a:latin typeface="Consolas"/>
              </a:rPr>
              <a:t>number of reviews</a:t>
            </a:r>
            <a:r>
              <a:rPr lang="en-US">
                <a:ea typeface="+mn-lt"/>
                <a:cs typeface="+mn-lt"/>
              </a:rPr>
              <a:t> (0.259994) — The total number of reviews is also impactful.</a:t>
            </a:r>
            <a:endParaRPr lang="en-US"/>
          </a:p>
          <a:p>
            <a:r>
              <a:rPr lang="en-US" b="1">
                <a:latin typeface="Consolas"/>
              </a:rPr>
              <a:t>Construction year</a:t>
            </a:r>
            <a:r>
              <a:rPr lang="en-US">
                <a:ea typeface="+mn-lt"/>
                <a:cs typeface="+mn-lt"/>
              </a:rPr>
              <a:t> (0.129753) — The year the property was built shows some influence.</a:t>
            </a:r>
            <a:endParaRPr lang="en-US"/>
          </a:p>
          <a:p>
            <a:r>
              <a:rPr lang="en-US">
                <a:ea typeface="+mn-lt"/>
                <a:cs typeface="+mn-lt"/>
              </a:rPr>
              <a:t>Other features with relatively lower importance include </a:t>
            </a:r>
            <a:r>
              <a:rPr lang="en-US" err="1">
                <a:latin typeface="Consolas"/>
              </a:rPr>
              <a:t>review_month</a:t>
            </a:r>
            <a:r>
              <a:rPr lang="en-US">
                <a:ea typeface="+mn-lt"/>
                <a:cs typeface="+mn-lt"/>
              </a:rPr>
              <a:t>, </a:t>
            </a:r>
            <a:r>
              <a:rPr lang="en-US">
                <a:latin typeface="Consolas"/>
              </a:rPr>
              <a:t>minimum nights</a:t>
            </a:r>
            <a:r>
              <a:rPr lang="en-US">
                <a:ea typeface="+mn-lt"/>
                <a:cs typeface="+mn-lt"/>
              </a:rPr>
              <a:t>, </a:t>
            </a:r>
            <a:r>
              <a:rPr lang="en-US" err="1">
                <a:latin typeface="Consolas"/>
              </a:rPr>
              <a:t>review_rate_number</a:t>
            </a:r>
            <a:r>
              <a:rPr lang="en-US">
                <a:ea typeface="+mn-lt"/>
                <a:cs typeface="+mn-lt"/>
              </a:rPr>
              <a:t>, and several neighborhood and room type indicators</a:t>
            </a:r>
            <a:endParaRPr lang="en-US"/>
          </a:p>
          <a:p>
            <a:endParaRPr lang="en-US"/>
          </a:p>
        </p:txBody>
      </p:sp>
      <p:sp>
        <p:nvSpPr>
          <p:cNvPr id="4" name="Footer Placeholder 3">
            <a:extLst>
              <a:ext uri="{FF2B5EF4-FFF2-40B4-BE49-F238E27FC236}">
                <a16:creationId xmlns:a16="http://schemas.microsoft.com/office/drawing/2014/main" id="{E9C39699-FE2F-00A1-D38E-81976D877E6B}"/>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6D6ABE7A-9588-CBE5-8313-E0730FAD0FFC}"/>
              </a:ext>
            </a:extLst>
          </p:cNvPr>
          <p:cNvSpPr>
            <a:spLocks noGrp="1"/>
          </p:cNvSpPr>
          <p:nvPr>
            <p:ph type="sldNum" sz="quarter" idx="12"/>
          </p:nvPr>
        </p:nvSpPr>
        <p:spPr/>
        <p:txBody>
          <a:bodyPr/>
          <a:lstStyle/>
          <a:p>
            <a:fld id="{CC057153-B650-4DEB-B370-79DDCFDCE934}" type="slidenum">
              <a:rPr lang="en-US" smtClean="0"/>
              <a:t>22</a:t>
            </a:fld>
            <a:endParaRPr lang="en-US"/>
          </a:p>
        </p:txBody>
      </p:sp>
    </p:spTree>
    <p:extLst>
      <p:ext uri="{BB962C8B-B14F-4D97-AF65-F5344CB8AC3E}">
        <p14:creationId xmlns:p14="http://schemas.microsoft.com/office/powerpoint/2010/main" val="157547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A6F3-7201-3A75-E40E-BDBBBE996A67}"/>
              </a:ext>
            </a:extLst>
          </p:cNvPr>
          <p:cNvSpPr>
            <a:spLocks noGrp="1"/>
          </p:cNvSpPr>
          <p:nvPr>
            <p:ph type="title"/>
          </p:nvPr>
        </p:nvSpPr>
        <p:spPr/>
        <p:txBody>
          <a:bodyPr/>
          <a:lstStyle/>
          <a:p>
            <a:r>
              <a:rPr lang="en-US" sz="1800"/>
              <a:t>Model Evaluation (Sample Predictions):</a:t>
            </a:r>
            <a:endParaRPr lang="en-US"/>
          </a:p>
        </p:txBody>
      </p:sp>
      <p:sp>
        <p:nvSpPr>
          <p:cNvPr id="3" name="Content Placeholder 2">
            <a:extLst>
              <a:ext uri="{FF2B5EF4-FFF2-40B4-BE49-F238E27FC236}">
                <a16:creationId xmlns:a16="http://schemas.microsoft.com/office/drawing/2014/main" id="{B7C3E9E8-8232-519C-B0E5-4C77B6FFCEC9}"/>
              </a:ext>
            </a:extLst>
          </p:cNvPr>
          <p:cNvSpPr>
            <a:spLocks noGrp="1"/>
          </p:cNvSpPr>
          <p:nvPr>
            <p:ph idx="1"/>
          </p:nvPr>
        </p:nvSpPr>
        <p:spPr/>
        <p:txBody>
          <a:bodyPr vert="horz" lIns="91440" tIns="45720" rIns="91440" bIns="45720" rtlCol="0" anchor="t">
            <a:normAutofit/>
          </a:bodyPr>
          <a:lstStyle/>
          <a:p>
            <a:endParaRPr lang="en-US"/>
          </a:p>
          <a:p>
            <a:r>
              <a:rPr lang="en-US" b="1">
                <a:ea typeface="+mn-lt"/>
                <a:cs typeface="+mn-lt"/>
              </a:rPr>
              <a:t>Price:</a:t>
            </a:r>
            <a:r>
              <a:rPr lang="en-US">
                <a:ea typeface="+mn-lt"/>
                <a:cs typeface="+mn-lt"/>
              </a:rPr>
              <a:t> 966.0 → </a:t>
            </a:r>
            <a:r>
              <a:rPr lang="en-US" b="1">
                <a:ea typeface="+mn-lt"/>
                <a:cs typeface="+mn-lt"/>
              </a:rPr>
              <a:t>Predicted price:</a:t>
            </a:r>
            <a:r>
              <a:rPr lang="en-US">
                <a:ea typeface="+mn-lt"/>
                <a:cs typeface="+mn-lt"/>
              </a:rPr>
              <a:t> 795.13 → </a:t>
            </a:r>
            <a:r>
              <a:rPr lang="en-US" b="1">
                <a:ea typeface="+mn-lt"/>
                <a:cs typeface="+mn-lt"/>
              </a:rPr>
              <a:t>Category:</a:t>
            </a:r>
            <a:r>
              <a:rPr lang="en-US">
                <a:ea typeface="+mn-lt"/>
                <a:cs typeface="+mn-lt"/>
              </a:rPr>
              <a:t> Overpriced</a:t>
            </a:r>
            <a:endParaRPr lang="en-US"/>
          </a:p>
          <a:p>
            <a:r>
              <a:rPr lang="en-US" b="1">
                <a:ea typeface="+mn-lt"/>
                <a:cs typeface="+mn-lt"/>
              </a:rPr>
              <a:t>Price:</a:t>
            </a:r>
            <a:r>
              <a:rPr lang="en-US">
                <a:ea typeface="+mn-lt"/>
                <a:cs typeface="+mn-lt"/>
              </a:rPr>
              <a:t> 142.0 → </a:t>
            </a:r>
            <a:r>
              <a:rPr lang="en-US" b="1">
                <a:ea typeface="+mn-lt"/>
                <a:cs typeface="+mn-lt"/>
              </a:rPr>
              <a:t>Predicted price:</a:t>
            </a:r>
            <a:r>
              <a:rPr lang="en-US">
                <a:ea typeface="+mn-lt"/>
                <a:cs typeface="+mn-lt"/>
              </a:rPr>
              <a:t> 319.44 → </a:t>
            </a:r>
            <a:r>
              <a:rPr lang="en-US" b="1">
                <a:ea typeface="+mn-lt"/>
                <a:cs typeface="+mn-lt"/>
              </a:rPr>
              <a:t>Category:</a:t>
            </a:r>
            <a:r>
              <a:rPr lang="en-US">
                <a:ea typeface="+mn-lt"/>
                <a:cs typeface="+mn-lt"/>
              </a:rPr>
              <a:t> Good Bargain</a:t>
            </a:r>
            <a:endParaRPr lang="en-US"/>
          </a:p>
          <a:p>
            <a:r>
              <a:rPr lang="en-US" b="1">
                <a:ea typeface="+mn-lt"/>
                <a:cs typeface="+mn-lt"/>
              </a:rPr>
              <a:t>Price:</a:t>
            </a:r>
            <a:r>
              <a:rPr lang="en-US">
                <a:ea typeface="+mn-lt"/>
                <a:cs typeface="+mn-lt"/>
              </a:rPr>
              <a:t> 368.0 → </a:t>
            </a:r>
            <a:r>
              <a:rPr lang="en-US" b="1">
                <a:ea typeface="+mn-lt"/>
                <a:cs typeface="+mn-lt"/>
              </a:rPr>
              <a:t>Predicted price:</a:t>
            </a:r>
            <a:r>
              <a:rPr lang="en-US">
                <a:ea typeface="+mn-lt"/>
                <a:cs typeface="+mn-lt"/>
              </a:rPr>
              <a:t> 456.19 → </a:t>
            </a:r>
            <a:r>
              <a:rPr lang="en-US" b="1">
                <a:ea typeface="+mn-lt"/>
                <a:cs typeface="+mn-lt"/>
              </a:rPr>
              <a:t>Category:</a:t>
            </a:r>
            <a:r>
              <a:rPr lang="en-US">
                <a:ea typeface="+mn-lt"/>
                <a:cs typeface="+mn-lt"/>
              </a:rPr>
              <a:t> Fair Price</a:t>
            </a:r>
            <a:endParaRPr lang="en-US"/>
          </a:p>
          <a:p>
            <a:r>
              <a:rPr lang="en-US" b="1">
                <a:ea typeface="+mn-lt"/>
                <a:cs typeface="+mn-lt"/>
              </a:rPr>
              <a:t>Price:</a:t>
            </a:r>
            <a:r>
              <a:rPr lang="en-US">
                <a:ea typeface="+mn-lt"/>
                <a:cs typeface="+mn-lt"/>
              </a:rPr>
              <a:t> 204.0 → </a:t>
            </a:r>
            <a:r>
              <a:rPr lang="en-US" b="1">
                <a:ea typeface="+mn-lt"/>
                <a:cs typeface="+mn-lt"/>
              </a:rPr>
              <a:t>Predicted price:</a:t>
            </a:r>
            <a:r>
              <a:rPr lang="en-US">
                <a:ea typeface="+mn-lt"/>
                <a:cs typeface="+mn-lt"/>
              </a:rPr>
              <a:t> 358.39 → </a:t>
            </a:r>
            <a:r>
              <a:rPr lang="en-US" b="1">
                <a:ea typeface="+mn-lt"/>
                <a:cs typeface="+mn-lt"/>
              </a:rPr>
              <a:t>Category:</a:t>
            </a:r>
            <a:r>
              <a:rPr lang="en-US">
                <a:ea typeface="+mn-lt"/>
                <a:cs typeface="+mn-lt"/>
              </a:rPr>
              <a:t> Good Bargain</a:t>
            </a:r>
            <a:endParaRPr lang="en-US"/>
          </a:p>
          <a:p>
            <a:r>
              <a:rPr lang="en-US" b="1">
                <a:ea typeface="+mn-lt"/>
                <a:cs typeface="+mn-lt"/>
              </a:rPr>
              <a:t>Price:</a:t>
            </a:r>
            <a:r>
              <a:rPr lang="en-US">
                <a:ea typeface="+mn-lt"/>
                <a:cs typeface="+mn-lt"/>
              </a:rPr>
              <a:t> 577.0 → </a:t>
            </a:r>
            <a:r>
              <a:rPr lang="en-US" b="1">
                <a:ea typeface="+mn-lt"/>
                <a:cs typeface="+mn-lt"/>
              </a:rPr>
              <a:t>Predicted price:</a:t>
            </a:r>
            <a:r>
              <a:rPr lang="en-US">
                <a:ea typeface="+mn-lt"/>
                <a:cs typeface="+mn-lt"/>
              </a:rPr>
              <a:t> 599.20 → </a:t>
            </a:r>
            <a:r>
              <a:rPr lang="en-US" b="1">
                <a:ea typeface="+mn-lt"/>
                <a:cs typeface="+mn-lt"/>
              </a:rPr>
              <a:t>Category:</a:t>
            </a:r>
            <a:r>
              <a:rPr lang="en-US">
                <a:ea typeface="+mn-lt"/>
                <a:cs typeface="+mn-lt"/>
              </a:rPr>
              <a:t> Fair Price</a:t>
            </a:r>
            <a:endParaRPr lang="en-US"/>
          </a:p>
          <a:p>
            <a:endParaRPr lang="en-US"/>
          </a:p>
        </p:txBody>
      </p:sp>
      <p:sp>
        <p:nvSpPr>
          <p:cNvPr id="4" name="Footer Placeholder 3">
            <a:extLst>
              <a:ext uri="{FF2B5EF4-FFF2-40B4-BE49-F238E27FC236}">
                <a16:creationId xmlns:a16="http://schemas.microsoft.com/office/drawing/2014/main" id="{A0EFAB9A-8D31-BD9D-D92D-D4B483A74EBE}"/>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74F11896-FB50-01DD-1831-2E390C4C1438}"/>
              </a:ext>
            </a:extLst>
          </p:cNvPr>
          <p:cNvSpPr>
            <a:spLocks noGrp="1"/>
          </p:cNvSpPr>
          <p:nvPr>
            <p:ph type="sldNum" sz="quarter" idx="12"/>
          </p:nvPr>
        </p:nvSpPr>
        <p:spPr/>
        <p:txBody>
          <a:bodyPr/>
          <a:lstStyle/>
          <a:p>
            <a:fld id="{CC057153-B650-4DEB-B370-79DDCFDCE934}" type="slidenum">
              <a:rPr lang="en-US" smtClean="0"/>
              <a:t>23</a:t>
            </a:fld>
            <a:endParaRPr lang="en-US"/>
          </a:p>
        </p:txBody>
      </p:sp>
    </p:spTree>
    <p:extLst>
      <p:ext uri="{BB962C8B-B14F-4D97-AF65-F5344CB8AC3E}">
        <p14:creationId xmlns:p14="http://schemas.microsoft.com/office/powerpoint/2010/main" val="1271351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F9BF-E58C-BAA0-53C9-9A905BE7C4E4}"/>
              </a:ext>
            </a:extLst>
          </p:cNvPr>
          <p:cNvSpPr>
            <a:spLocks noGrp="1"/>
          </p:cNvSpPr>
          <p:nvPr>
            <p:ph type="title"/>
          </p:nvPr>
        </p:nvSpPr>
        <p:spPr/>
        <p:txBody>
          <a:bodyPr>
            <a:normAutofit/>
          </a:bodyPr>
          <a:lstStyle/>
          <a:p>
            <a:r>
              <a:rPr lang="en-US"/>
              <a:t>Model Evaluation:</a:t>
            </a:r>
          </a:p>
        </p:txBody>
      </p:sp>
      <p:sp>
        <p:nvSpPr>
          <p:cNvPr id="3" name="Content Placeholder 2">
            <a:extLst>
              <a:ext uri="{FF2B5EF4-FFF2-40B4-BE49-F238E27FC236}">
                <a16:creationId xmlns:a16="http://schemas.microsoft.com/office/drawing/2014/main" id="{DF91311A-6CA3-1BA5-5B06-C1A533C93D54}"/>
              </a:ext>
            </a:extLst>
          </p:cNvPr>
          <p:cNvSpPr>
            <a:spLocks noGrp="1"/>
          </p:cNvSpPr>
          <p:nvPr>
            <p:ph idx="1"/>
          </p:nvPr>
        </p:nvSpPr>
        <p:spPr/>
        <p:txBody>
          <a:bodyPr vert="horz" lIns="91440" tIns="45720" rIns="91440" bIns="45720" rtlCol="0" anchor="t">
            <a:normAutofit/>
          </a:bodyPr>
          <a:lstStyle/>
          <a:p>
            <a:r>
              <a:rPr lang="en-US" b="1">
                <a:ea typeface="+mn-lt"/>
                <a:cs typeface="+mn-lt"/>
              </a:rPr>
              <a:t>Mean Absolute Error (MAE):</a:t>
            </a:r>
            <a:r>
              <a:rPr lang="en-US">
                <a:ea typeface="+mn-lt"/>
                <a:cs typeface="+mn-lt"/>
              </a:rPr>
              <a:t> 222.8323 — This indicates the average difference between the predicted and actual prices. A smaller MAE would suggest more accurate predictions.</a:t>
            </a:r>
            <a:endParaRPr lang="en-US"/>
          </a:p>
          <a:p>
            <a:r>
              <a:rPr lang="en-US" b="1">
                <a:ea typeface="+mn-lt"/>
                <a:cs typeface="+mn-lt"/>
              </a:rPr>
              <a:t>Mean Squared Error (MSE):</a:t>
            </a:r>
            <a:r>
              <a:rPr lang="en-US">
                <a:ea typeface="+mn-lt"/>
                <a:cs typeface="+mn-lt"/>
              </a:rPr>
              <a:t> 75850.9554 — MSE penalizes larger errors more heavily than MAE due to squaring the errors. This can be useful when large errors need to be minimized.</a:t>
            </a:r>
            <a:endParaRPr lang="en-US"/>
          </a:p>
          <a:p>
            <a:r>
              <a:rPr lang="en-US" b="1">
                <a:ea typeface="+mn-lt"/>
                <a:cs typeface="+mn-lt"/>
              </a:rPr>
              <a:t>Root Mean Squared Error (RMSE):</a:t>
            </a:r>
            <a:r>
              <a:rPr lang="en-US">
                <a:ea typeface="+mn-lt"/>
                <a:cs typeface="+mn-lt"/>
              </a:rPr>
              <a:t> 275.4105 — RMSE gives you the error in the same units as the target variable (price), which is more interpretable.</a:t>
            </a:r>
            <a:endParaRPr lang="en-US"/>
          </a:p>
          <a:p>
            <a:r>
              <a:rPr lang="en-US" b="1">
                <a:ea typeface="+mn-lt"/>
                <a:cs typeface="+mn-lt"/>
              </a:rPr>
              <a:t>R-squared (R²):</a:t>
            </a:r>
            <a:r>
              <a:rPr lang="en-US">
                <a:ea typeface="+mn-lt"/>
                <a:cs typeface="+mn-lt"/>
              </a:rPr>
              <a:t> 0.3129 — This means that the model explains approximately 31.3% of the variance in the price data, which could be considered low, indicating there is room for improvement in the model.</a:t>
            </a:r>
            <a:endParaRPr lang="en-US"/>
          </a:p>
          <a:p>
            <a:endParaRPr lang="en-US"/>
          </a:p>
        </p:txBody>
      </p:sp>
      <p:sp>
        <p:nvSpPr>
          <p:cNvPr id="4" name="Footer Placeholder 3">
            <a:extLst>
              <a:ext uri="{FF2B5EF4-FFF2-40B4-BE49-F238E27FC236}">
                <a16:creationId xmlns:a16="http://schemas.microsoft.com/office/drawing/2014/main" id="{05E96384-9CD1-05AB-8365-5E3FD3DDEE9E}"/>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77C4890D-B095-C10B-F8B0-B57E4F44039B}"/>
              </a:ext>
            </a:extLst>
          </p:cNvPr>
          <p:cNvSpPr>
            <a:spLocks noGrp="1"/>
          </p:cNvSpPr>
          <p:nvPr>
            <p:ph type="sldNum" sz="quarter" idx="12"/>
          </p:nvPr>
        </p:nvSpPr>
        <p:spPr/>
        <p:txBody>
          <a:bodyPr/>
          <a:lstStyle/>
          <a:p>
            <a:fld id="{CC057153-B650-4DEB-B370-79DDCFDCE934}" type="slidenum">
              <a:rPr lang="en-US" smtClean="0"/>
              <a:t>24</a:t>
            </a:fld>
            <a:endParaRPr lang="en-US"/>
          </a:p>
        </p:txBody>
      </p:sp>
    </p:spTree>
    <p:extLst>
      <p:ext uri="{BB962C8B-B14F-4D97-AF65-F5344CB8AC3E}">
        <p14:creationId xmlns:p14="http://schemas.microsoft.com/office/powerpoint/2010/main" val="3203099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77BD-3BD7-5408-B486-76C6434BA9AB}"/>
              </a:ext>
            </a:extLst>
          </p:cNvPr>
          <p:cNvSpPr>
            <a:spLocks noGrp="1"/>
          </p:cNvSpPr>
          <p:nvPr>
            <p:ph type="title"/>
          </p:nvPr>
        </p:nvSpPr>
        <p:spPr/>
        <p:txBody>
          <a:bodyPr/>
          <a:lstStyle/>
          <a:p>
            <a:r>
              <a:rPr lang="en-US"/>
              <a:t>Future Enhancements</a:t>
            </a:r>
          </a:p>
        </p:txBody>
      </p:sp>
      <p:sp>
        <p:nvSpPr>
          <p:cNvPr id="3" name="Content Placeholder 2">
            <a:extLst>
              <a:ext uri="{FF2B5EF4-FFF2-40B4-BE49-F238E27FC236}">
                <a16:creationId xmlns:a16="http://schemas.microsoft.com/office/drawing/2014/main" id="{AD65A3B3-8C3B-BFDE-FCFB-4549661F2A2F}"/>
              </a:ext>
            </a:extLst>
          </p:cNvPr>
          <p:cNvSpPr>
            <a:spLocks noGrp="1"/>
          </p:cNvSpPr>
          <p:nvPr>
            <p:ph idx="1"/>
          </p:nvPr>
        </p:nvSpPr>
        <p:spPr/>
        <p:txBody>
          <a:bodyPr vert="horz" lIns="91440" tIns="45720" rIns="91440" bIns="45720" rtlCol="0" anchor="t">
            <a:normAutofit/>
          </a:bodyPr>
          <a:lstStyle/>
          <a:p>
            <a:r>
              <a:rPr lang="en-US" b="1">
                <a:ea typeface="+mn-lt"/>
                <a:cs typeface="+mn-lt"/>
              </a:rPr>
              <a:t>R² (0.3129):</a:t>
            </a:r>
            <a:r>
              <a:rPr lang="en-US">
                <a:ea typeface="+mn-lt"/>
                <a:cs typeface="+mn-lt"/>
              </a:rPr>
              <a:t> This value suggests that the model's performance is suboptimal, as it only explains around 31% of the variance in the target variable (price). A higher R² value (closer to 1) would indicate a better fit.</a:t>
            </a:r>
            <a:endParaRPr lang="en-US"/>
          </a:p>
          <a:p>
            <a:r>
              <a:rPr lang="en-US" b="1">
                <a:ea typeface="+mn-lt"/>
                <a:cs typeface="+mn-lt"/>
              </a:rPr>
              <a:t>MAE, MSE, RMSE:</a:t>
            </a:r>
            <a:r>
              <a:rPr lang="en-US">
                <a:ea typeface="+mn-lt"/>
                <a:cs typeface="+mn-lt"/>
              </a:rPr>
              <a:t> These metrics suggest that while the model is making reasonable predictions, there is still significant room for improvement, especially considering that the MAE and RMSE are relatively high.</a:t>
            </a:r>
            <a:endParaRPr lang="en-US"/>
          </a:p>
          <a:p>
            <a:r>
              <a:rPr lang="en-US" b="1">
                <a:ea typeface="+mn-lt"/>
                <a:cs typeface="+mn-lt"/>
              </a:rPr>
              <a:t>Improvement Areas:</a:t>
            </a:r>
            <a:endParaRPr lang="en-US"/>
          </a:p>
          <a:p>
            <a:r>
              <a:rPr lang="en-US">
                <a:ea typeface="+mn-lt"/>
                <a:cs typeface="+mn-lt"/>
              </a:rPr>
              <a:t>More features could be engineered or selected.</a:t>
            </a:r>
            <a:endParaRPr lang="en-US"/>
          </a:p>
          <a:p>
            <a:r>
              <a:rPr lang="en-US">
                <a:ea typeface="+mn-lt"/>
                <a:cs typeface="+mn-lt"/>
              </a:rPr>
              <a:t>Hyperparameter tuning could help improve model performance.</a:t>
            </a:r>
            <a:endParaRPr lang="en-US"/>
          </a:p>
          <a:p>
            <a:r>
              <a:rPr lang="en-US">
                <a:ea typeface="+mn-lt"/>
                <a:cs typeface="+mn-lt"/>
              </a:rPr>
              <a:t>Trying more complex models, like Gradient Boosting Machines (GBM) or </a:t>
            </a:r>
            <a:r>
              <a:rPr lang="en-US" err="1">
                <a:ea typeface="+mn-lt"/>
                <a:cs typeface="+mn-lt"/>
              </a:rPr>
              <a:t>XGBoost</a:t>
            </a:r>
            <a:r>
              <a:rPr lang="en-US">
                <a:ea typeface="+mn-lt"/>
                <a:cs typeface="+mn-lt"/>
              </a:rPr>
              <a:t>, may yield better results.</a:t>
            </a:r>
            <a:endParaRPr lang="en-US"/>
          </a:p>
          <a:p>
            <a:endParaRPr lang="en-US"/>
          </a:p>
        </p:txBody>
      </p:sp>
      <p:sp>
        <p:nvSpPr>
          <p:cNvPr id="4" name="Footer Placeholder 3">
            <a:extLst>
              <a:ext uri="{FF2B5EF4-FFF2-40B4-BE49-F238E27FC236}">
                <a16:creationId xmlns:a16="http://schemas.microsoft.com/office/drawing/2014/main" id="{182C1219-4231-A46E-D36C-DDCEBD2DB201}"/>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A8CA7C6-364E-F99D-47D5-4D4B13FDD2A2}"/>
              </a:ext>
            </a:extLst>
          </p:cNvPr>
          <p:cNvSpPr>
            <a:spLocks noGrp="1"/>
          </p:cNvSpPr>
          <p:nvPr>
            <p:ph type="sldNum" sz="quarter" idx="12"/>
          </p:nvPr>
        </p:nvSpPr>
        <p:spPr/>
        <p:txBody>
          <a:bodyPr/>
          <a:lstStyle/>
          <a:p>
            <a:fld id="{CC057153-B650-4DEB-B370-79DDCFDCE934}" type="slidenum">
              <a:rPr lang="en-US" smtClean="0"/>
              <a:t>25</a:t>
            </a:fld>
            <a:endParaRPr lang="en-US"/>
          </a:p>
        </p:txBody>
      </p:sp>
    </p:spTree>
    <p:extLst>
      <p:ext uri="{BB962C8B-B14F-4D97-AF65-F5344CB8AC3E}">
        <p14:creationId xmlns:p14="http://schemas.microsoft.com/office/powerpoint/2010/main" val="940347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950-51B7-696D-4ECC-09BA4DCEA703}"/>
              </a:ext>
            </a:extLst>
          </p:cNvPr>
          <p:cNvSpPr>
            <a:spLocks noGrp="1"/>
          </p:cNvSpPr>
          <p:nvPr>
            <p:ph type="title"/>
          </p:nvPr>
        </p:nvSpPr>
        <p:spPr/>
        <p:txBody>
          <a:bodyPr/>
          <a:lstStyle/>
          <a:p>
            <a:r>
              <a:rPr lang="en-US"/>
              <a:t>Other conclusions from the model</a:t>
            </a:r>
          </a:p>
        </p:txBody>
      </p:sp>
      <p:pic>
        <p:nvPicPr>
          <p:cNvPr id="6" name="Content Placeholder 5" descr="A graph of a distribution of price categories&#10;&#10;Description automatically generated">
            <a:extLst>
              <a:ext uri="{FF2B5EF4-FFF2-40B4-BE49-F238E27FC236}">
                <a16:creationId xmlns:a16="http://schemas.microsoft.com/office/drawing/2014/main" id="{6F30A635-391F-B9FD-DE8C-03CF9DCC92F6}"/>
              </a:ext>
            </a:extLst>
          </p:cNvPr>
          <p:cNvPicPr>
            <a:picLocks noGrp="1" noChangeAspect="1"/>
          </p:cNvPicPr>
          <p:nvPr>
            <p:ph idx="1"/>
          </p:nvPr>
        </p:nvPicPr>
        <p:blipFill>
          <a:blip r:embed="rId2"/>
          <a:stretch>
            <a:fillRect/>
          </a:stretch>
        </p:blipFill>
        <p:spPr>
          <a:xfrm>
            <a:off x="613637" y="2076161"/>
            <a:ext cx="5271291" cy="3922658"/>
          </a:xfrm>
        </p:spPr>
      </p:pic>
      <p:sp>
        <p:nvSpPr>
          <p:cNvPr id="4" name="Footer Placeholder 3">
            <a:extLst>
              <a:ext uri="{FF2B5EF4-FFF2-40B4-BE49-F238E27FC236}">
                <a16:creationId xmlns:a16="http://schemas.microsoft.com/office/drawing/2014/main" id="{019D7990-F540-1411-E54D-F0F06F1E40F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822FA7F9-098B-DBCC-2813-E980AD940B78}"/>
              </a:ext>
            </a:extLst>
          </p:cNvPr>
          <p:cNvSpPr>
            <a:spLocks noGrp="1"/>
          </p:cNvSpPr>
          <p:nvPr>
            <p:ph type="sldNum" sz="quarter" idx="12"/>
          </p:nvPr>
        </p:nvSpPr>
        <p:spPr/>
        <p:txBody>
          <a:bodyPr/>
          <a:lstStyle/>
          <a:p>
            <a:fld id="{CC057153-B650-4DEB-B370-79DDCFDCE934}" type="slidenum">
              <a:rPr lang="en-US" smtClean="0"/>
              <a:t>26</a:t>
            </a:fld>
            <a:endParaRPr lang="en-US"/>
          </a:p>
        </p:txBody>
      </p:sp>
      <p:pic>
        <p:nvPicPr>
          <p:cNvPr id="7" name="Picture 6">
            <a:extLst>
              <a:ext uri="{FF2B5EF4-FFF2-40B4-BE49-F238E27FC236}">
                <a16:creationId xmlns:a16="http://schemas.microsoft.com/office/drawing/2014/main" id="{6D5677EA-6064-7EF8-74CC-1DE72753F54D}"/>
              </a:ext>
            </a:extLst>
          </p:cNvPr>
          <p:cNvPicPr>
            <a:picLocks noChangeAspect="1"/>
          </p:cNvPicPr>
          <p:nvPr/>
        </p:nvPicPr>
        <p:blipFill>
          <a:blip r:embed="rId3"/>
          <a:stretch>
            <a:fillRect/>
          </a:stretch>
        </p:blipFill>
        <p:spPr>
          <a:xfrm>
            <a:off x="6177951" y="2073125"/>
            <a:ext cx="5342627" cy="3976958"/>
          </a:xfrm>
          <a:prstGeom prst="rect">
            <a:avLst/>
          </a:prstGeom>
        </p:spPr>
      </p:pic>
    </p:spTree>
    <p:extLst>
      <p:ext uri="{BB962C8B-B14F-4D97-AF65-F5344CB8AC3E}">
        <p14:creationId xmlns:p14="http://schemas.microsoft.com/office/powerpoint/2010/main" val="293278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590B-0F96-B9E3-3627-B8E126E0108F}"/>
              </a:ext>
            </a:extLst>
          </p:cNvPr>
          <p:cNvSpPr>
            <a:spLocks noGrp="1"/>
          </p:cNvSpPr>
          <p:nvPr>
            <p:ph type="title"/>
          </p:nvPr>
        </p:nvSpPr>
        <p:spPr/>
        <p:txBody>
          <a:bodyPr/>
          <a:lstStyle/>
          <a:p>
            <a:r>
              <a:rPr lang="en-US"/>
              <a:t>Overall conclusions – prediction models</a:t>
            </a:r>
          </a:p>
        </p:txBody>
      </p:sp>
      <p:sp>
        <p:nvSpPr>
          <p:cNvPr id="3" name="Content Placeholder 2">
            <a:extLst>
              <a:ext uri="{FF2B5EF4-FFF2-40B4-BE49-F238E27FC236}">
                <a16:creationId xmlns:a16="http://schemas.microsoft.com/office/drawing/2014/main" id="{A9D4D20D-A8F2-BA72-64A7-39B5A125BFCE}"/>
              </a:ext>
            </a:extLst>
          </p:cNvPr>
          <p:cNvSpPr>
            <a:spLocks noGrp="1"/>
          </p:cNvSpPr>
          <p:nvPr>
            <p:ph idx="1"/>
          </p:nvPr>
        </p:nvSpPr>
        <p:spPr>
          <a:xfrm>
            <a:off x="2231136" y="1918010"/>
            <a:ext cx="7729728" cy="4167798"/>
          </a:xfrm>
        </p:spPr>
        <p:txBody>
          <a:bodyPr vert="horz" lIns="91440" tIns="45720" rIns="91440" bIns="45720" rtlCol="0" anchor="t">
            <a:normAutofit fontScale="62500" lnSpcReduction="20000"/>
          </a:bodyPr>
          <a:lstStyle/>
          <a:p>
            <a:pPr marL="0" indent="0">
              <a:buNone/>
            </a:pPr>
            <a:r>
              <a:rPr lang="en-US" sz="1900" b="1"/>
              <a:t>Linear Regression</a:t>
            </a:r>
            <a:endParaRPr lang="en-US" sz="1900"/>
          </a:p>
          <a:p>
            <a:r>
              <a:rPr lang="en-US" b="1">
                <a:ea typeface="+mn-lt"/>
                <a:cs typeface="+mn-lt"/>
              </a:rPr>
              <a:t>Best For</a:t>
            </a:r>
            <a:r>
              <a:rPr lang="en-US">
                <a:ea typeface="+mn-lt"/>
                <a:cs typeface="+mn-lt"/>
              </a:rPr>
              <a:t>: Simple, linear relationships; small datasets.</a:t>
            </a:r>
            <a:endParaRPr lang="en-US"/>
          </a:p>
          <a:p>
            <a:r>
              <a:rPr lang="en-US" b="1">
                <a:ea typeface="+mn-lt"/>
                <a:cs typeface="+mn-lt"/>
              </a:rPr>
              <a:t>Strengths</a:t>
            </a:r>
            <a:r>
              <a:rPr lang="en-US">
                <a:ea typeface="+mn-lt"/>
                <a:cs typeface="+mn-lt"/>
              </a:rPr>
              <a:t>: Fast, interpretable, computationally efficient.</a:t>
            </a:r>
            <a:endParaRPr lang="en-US"/>
          </a:p>
          <a:p>
            <a:r>
              <a:rPr lang="en-US" b="1">
                <a:ea typeface="+mn-lt"/>
                <a:cs typeface="+mn-lt"/>
              </a:rPr>
              <a:t>Limitations</a:t>
            </a:r>
            <a:r>
              <a:rPr lang="en-US">
                <a:ea typeface="+mn-lt"/>
                <a:cs typeface="+mn-lt"/>
              </a:rPr>
              <a:t>: Struggles with complex or non-linear data; sensitive to outliers.</a:t>
            </a:r>
            <a:endParaRPr lang="en-US"/>
          </a:p>
          <a:p>
            <a:pPr marL="0" indent="0">
              <a:buNone/>
            </a:pPr>
            <a:r>
              <a:rPr lang="en-US" sz="1900" b="1"/>
              <a:t>Random Forest</a:t>
            </a:r>
            <a:endParaRPr lang="en-US" sz="1900"/>
          </a:p>
          <a:p>
            <a:r>
              <a:rPr lang="en-US" b="1">
                <a:ea typeface="+mn-lt"/>
                <a:cs typeface="+mn-lt"/>
              </a:rPr>
              <a:t>Best For</a:t>
            </a:r>
            <a:r>
              <a:rPr lang="en-US">
                <a:ea typeface="+mn-lt"/>
                <a:cs typeface="+mn-lt"/>
              </a:rPr>
              <a:t>: Complex, non-linear data; large datasets.</a:t>
            </a:r>
            <a:endParaRPr lang="en-US"/>
          </a:p>
          <a:p>
            <a:r>
              <a:rPr lang="en-US" b="1">
                <a:ea typeface="+mn-lt"/>
                <a:cs typeface="+mn-lt"/>
              </a:rPr>
              <a:t>Strengths</a:t>
            </a:r>
            <a:r>
              <a:rPr lang="en-US">
                <a:ea typeface="+mn-lt"/>
                <a:cs typeface="+mn-lt"/>
              </a:rPr>
              <a:t>: Robust to overfitting, handles feature interactions well, high accuracy.</a:t>
            </a:r>
            <a:endParaRPr lang="en-US"/>
          </a:p>
          <a:p>
            <a:r>
              <a:rPr lang="en-US" b="1">
                <a:ea typeface="+mn-lt"/>
                <a:cs typeface="+mn-lt"/>
              </a:rPr>
              <a:t>Limitations</a:t>
            </a:r>
            <a:r>
              <a:rPr lang="en-US">
                <a:ea typeface="+mn-lt"/>
                <a:cs typeface="+mn-lt"/>
              </a:rPr>
              <a:t>: Less interpretable, computationally expensive.</a:t>
            </a:r>
            <a:endParaRPr lang="en-US"/>
          </a:p>
          <a:p>
            <a:pPr marL="0" indent="0">
              <a:buNone/>
            </a:pPr>
            <a:r>
              <a:rPr lang="en-US" sz="1900" b="1"/>
              <a:t>Biserial Correlation</a:t>
            </a:r>
            <a:endParaRPr lang="en-US" sz="1900"/>
          </a:p>
          <a:p>
            <a:r>
              <a:rPr lang="en-US" b="1">
                <a:ea typeface="+mn-lt"/>
                <a:cs typeface="+mn-lt"/>
              </a:rPr>
              <a:t>Best For</a:t>
            </a:r>
            <a:r>
              <a:rPr lang="en-US">
                <a:ea typeface="+mn-lt"/>
                <a:cs typeface="+mn-lt"/>
              </a:rPr>
              <a:t>: Analyzing relationships between continuous and binary variables.</a:t>
            </a:r>
            <a:endParaRPr lang="en-US"/>
          </a:p>
          <a:p>
            <a:r>
              <a:rPr lang="en-US" b="1">
                <a:ea typeface="+mn-lt"/>
                <a:cs typeface="+mn-lt"/>
              </a:rPr>
              <a:t>Strengths</a:t>
            </a:r>
            <a:r>
              <a:rPr lang="en-US">
                <a:ea typeface="+mn-lt"/>
                <a:cs typeface="+mn-lt"/>
              </a:rPr>
              <a:t>: Measures strength of association.</a:t>
            </a:r>
            <a:endParaRPr lang="en-US"/>
          </a:p>
          <a:p>
            <a:r>
              <a:rPr lang="en-US" b="1">
                <a:ea typeface="+mn-lt"/>
                <a:cs typeface="+mn-lt"/>
              </a:rPr>
              <a:t>Limitations</a:t>
            </a:r>
            <a:r>
              <a:rPr lang="en-US">
                <a:ea typeface="+mn-lt"/>
                <a:cs typeface="+mn-lt"/>
              </a:rPr>
              <a:t>: Not used for predictive modeling; limited to binary categorical variables.</a:t>
            </a:r>
            <a:endParaRPr lang="en-US"/>
          </a:p>
          <a:p>
            <a:endParaRPr lang="en-US"/>
          </a:p>
          <a:p>
            <a:pPr marL="0" indent="0">
              <a:buNone/>
            </a:pPr>
            <a:r>
              <a:rPr lang="en-US" sz="1900" b="1"/>
              <a:t>Best Choice</a:t>
            </a:r>
            <a:r>
              <a:rPr lang="en-US" sz="1900"/>
              <a:t>: </a:t>
            </a:r>
            <a:r>
              <a:rPr lang="en-US" sz="1900" b="1"/>
              <a:t>Random Forest</a:t>
            </a:r>
            <a:endParaRPr lang="en-US" sz="1900"/>
          </a:p>
          <a:p>
            <a:r>
              <a:rPr lang="en-US">
                <a:ea typeface="+mn-lt"/>
                <a:cs typeface="+mn-lt"/>
              </a:rPr>
              <a:t>Highest predictive accuracy for complex and non-linear datasets.</a:t>
            </a:r>
            <a:endParaRPr lang="en-US"/>
          </a:p>
          <a:p>
            <a:endParaRPr lang="en-US"/>
          </a:p>
        </p:txBody>
      </p:sp>
      <p:sp>
        <p:nvSpPr>
          <p:cNvPr id="4" name="Footer Placeholder 3">
            <a:extLst>
              <a:ext uri="{FF2B5EF4-FFF2-40B4-BE49-F238E27FC236}">
                <a16:creationId xmlns:a16="http://schemas.microsoft.com/office/drawing/2014/main" id="{85FCE9E6-FF26-1DE0-95BD-531413508D7E}"/>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C8F9A2D-5C9B-6366-715B-368178C323D9}"/>
              </a:ext>
            </a:extLst>
          </p:cNvPr>
          <p:cNvSpPr>
            <a:spLocks noGrp="1"/>
          </p:cNvSpPr>
          <p:nvPr>
            <p:ph type="sldNum" sz="quarter" idx="12"/>
          </p:nvPr>
        </p:nvSpPr>
        <p:spPr/>
        <p:txBody>
          <a:bodyPr/>
          <a:lstStyle/>
          <a:p>
            <a:fld id="{CC057153-B650-4DEB-B370-79DDCFDCE934}" type="slidenum">
              <a:rPr lang="en-US" smtClean="0"/>
              <a:t>27</a:t>
            </a:fld>
            <a:endParaRPr lang="en-US"/>
          </a:p>
        </p:txBody>
      </p:sp>
    </p:spTree>
    <p:extLst>
      <p:ext uri="{BB962C8B-B14F-4D97-AF65-F5344CB8AC3E}">
        <p14:creationId xmlns:p14="http://schemas.microsoft.com/office/powerpoint/2010/main" val="395005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590B-0F96-B9E3-3627-B8E126E0108F}"/>
              </a:ext>
            </a:extLst>
          </p:cNvPr>
          <p:cNvSpPr>
            <a:spLocks noGrp="1"/>
          </p:cNvSpPr>
          <p:nvPr>
            <p:ph type="title"/>
          </p:nvPr>
        </p:nvSpPr>
        <p:spPr/>
        <p:txBody>
          <a:bodyPr/>
          <a:lstStyle/>
          <a:p>
            <a:r>
              <a:rPr lang="en-US"/>
              <a:t>Overall conclusions – dataset</a:t>
            </a:r>
          </a:p>
        </p:txBody>
      </p:sp>
      <p:sp>
        <p:nvSpPr>
          <p:cNvPr id="3" name="Content Placeholder 2">
            <a:extLst>
              <a:ext uri="{FF2B5EF4-FFF2-40B4-BE49-F238E27FC236}">
                <a16:creationId xmlns:a16="http://schemas.microsoft.com/office/drawing/2014/main" id="{A9D4D20D-A8F2-BA72-64A7-39B5A125BFCE}"/>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b="1">
                <a:ea typeface="+mn-lt"/>
                <a:cs typeface="+mn-lt"/>
              </a:rPr>
              <a:t>Price Distribution Insights</a:t>
            </a:r>
            <a:r>
              <a:rPr lang="en-US">
                <a:ea typeface="+mn-lt"/>
                <a:cs typeface="+mn-lt"/>
              </a:rPr>
              <a:t>:</a:t>
            </a:r>
            <a:endParaRPr lang="en-US"/>
          </a:p>
          <a:p>
            <a:r>
              <a:rPr lang="en-US">
                <a:ea typeface="+mn-lt"/>
                <a:cs typeface="+mn-lt"/>
              </a:rPr>
              <a:t>The distribution of prices is highly skewed, with a few expensive listings driving the higher end of the spectrum. This suggests that most listings are reasonably priced, but there are some outliers that need special attention (e.g., luxury or unique properties).</a:t>
            </a:r>
            <a:endParaRPr lang="en-US"/>
          </a:p>
          <a:p>
            <a:pPr marL="0" indent="0">
              <a:buNone/>
            </a:pPr>
            <a:r>
              <a:rPr lang="en-US" b="1">
                <a:ea typeface="+mn-lt"/>
                <a:cs typeface="+mn-lt"/>
              </a:rPr>
              <a:t>Feature Importance</a:t>
            </a:r>
            <a:r>
              <a:rPr lang="en-US">
                <a:ea typeface="+mn-lt"/>
                <a:cs typeface="+mn-lt"/>
              </a:rPr>
              <a:t>:</a:t>
            </a:r>
            <a:endParaRPr lang="en-US"/>
          </a:p>
          <a:p>
            <a:r>
              <a:rPr lang="en-US">
                <a:ea typeface="+mn-lt"/>
                <a:cs typeface="+mn-lt"/>
              </a:rPr>
              <a:t>From the feature importance analysis, </a:t>
            </a:r>
            <a:r>
              <a:rPr lang="en-US" b="1">
                <a:latin typeface="Consolas"/>
              </a:rPr>
              <a:t>reviews per month</a:t>
            </a:r>
            <a:r>
              <a:rPr lang="en-US">
                <a:ea typeface="+mn-lt"/>
                <a:cs typeface="+mn-lt"/>
              </a:rPr>
              <a:t> and </a:t>
            </a:r>
            <a:r>
              <a:rPr lang="en-US" b="1">
                <a:latin typeface="Consolas"/>
              </a:rPr>
              <a:t>days since last review</a:t>
            </a:r>
            <a:r>
              <a:rPr lang="en-US">
                <a:ea typeface="+mn-lt"/>
                <a:cs typeface="+mn-lt"/>
              </a:rPr>
              <a:t> are critical features influencing the model’s predictions. Listings with frequent reviews and more recent reviews tend to have higher prices.</a:t>
            </a:r>
            <a:endParaRPr lang="en-US"/>
          </a:p>
          <a:p>
            <a:r>
              <a:rPr lang="en-US" b="1">
                <a:latin typeface="Consolas"/>
              </a:rPr>
              <a:t>availability 365</a:t>
            </a:r>
            <a:r>
              <a:rPr lang="en-US">
                <a:ea typeface="+mn-lt"/>
                <a:cs typeface="+mn-lt"/>
              </a:rPr>
              <a:t> is also a significant factor, suggesting that properties with higher availability throughout the year generally command higher prices.</a:t>
            </a:r>
            <a:endParaRPr lang="en-US"/>
          </a:p>
          <a:p>
            <a:pPr marL="0" indent="0">
              <a:buNone/>
            </a:pPr>
            <a:r>
              <a:rPr lang="en-US" b="1">
                <a:ea typeface="+mn-lt"/>
                <a:cs typeface="+mn-lt"/>
              </a:rPr>
              <a:t>Correlation Between Features</a:t>
            </a:r>
            <a:r>
              <a:rPr lang="en-US">
                <a:ea typeface="+mn-lt"/>
                <a:cs typeface="+mn-lt"/>
              </a:rPr>
              <a:t>:</a:t>
            </a:r>
            <a:endParaRPr lang="en-US"/>
          </a:p>
          <a:p>
            <a:r>
              <a:rPr lang="en-US">
                <a:ea typeface="+mn-lt"/>
                <a:cs typeface="+mn-lt"/>
              </a:rPr>
              <a:t>There is a strong correlation between </a:t>
            </a:r>
            <a:r>
              <a:rPr lang="en-US" b="1">
                <a:latin typeface="Consolas"/>
              </a:rPr>
              <a:t>reviews per month</a:t>
            </a:r>
            <a:r>
              <a:rPr lang="en-US">
                <a:ea typeface="+mn-lt"/>
                <a:cs typeface="+mn-lt"/>
              </a:rPr>
              <a:t> and </a:t>
            </a:r>
            <a:r>
              <a:rPr lang="en-US" b="1">
                <a:latin typeface="Consolas"/>
              </a:rPr>
              <a:t>number of reviews</a:t>
            </a:r>
            <a:r>
              <a:rPr lang="en-US">
                <a:ea typeface="+mn-lt"/>
                <a:cs typeface="+mn-lt"/>
              </a:rPr>
              <a:t>, indicating that properties with more reviews are typically more active and possibly better-rated, contributing to a higher price.</a:t>
            </a:r>
            <a:endParaRPr lang="en-US"/>
          </a:p>
          <a:p>
            <a:r>
              <a:rPr lang="en-US" b="1">
                <a:latin typeface="Consolas"/>
              </a:rPr>
              <a:t>cancellation policy</a:t>
            </a:r>
            <a:r>
              <a:rPr lang="en-US">
                <a:ea typeface="+mn-lt"/>
                <a:cs typeface="+mn-lt"/>
              </a:rPr>
              <a:t> and </a:t>
            </a:r>
            <a:r>
              <a:rPr lang="en-US" b="1" err="1">
                <a:latin typeface="Consolas"/>
              </a:rPr>
              <a:t>host_identity_verified</a:t>
            </a:r>
            <a:r>
              <a:rPr lang="en-US">
                <a:ea typeface="+mn-lt"/>
                <a:cs typeface="+mn-lt"/>
              </a:rPr>
              <a:t> show a weaker correlation to price, indicating they might not be as significant predictors in this case.</a:t>
            </a:r>
            <a:endParaRPr lang="en-US"/>
          </a:p>
          <a:p>
            <a:pPr marL="0" indent="0">
              <a:buNone/>
            </a:pPr>
            <a:r>
              <a:rPr lang="en-US" b="1">
                <a:ea typeface="+mn-lt"/>
                <a:cs typeface="+mn-lt"/>
              </a:rPr>
              <a:t>Price vs. Location</a:t>
            </a:r>
            <a:r>
              <a:rPr lang="en-US">
                <a:ea typeface="+mn-lt"/>
                <a:cs typeface="+mn-lt"/>
              </a:rPr>
              <a:t>:</a:t>
            </a:r>
            <a:endParaRPr lang="en-US"/>
          </a:p>
          <a:p>
            <a:r>
              <a:rPr lang="en-US">
                <a:ea typeface="+mn-lt"/>
                <a:cs typeface="+mn-lt"/>
              </a:rPr>
              <a:t>Based on neighborhood group data, </a:t>
            </a:r>
            <a:r>
              <a:rPr lang="en-US" b="1">
                <a:ea typeface="+mn-lt"/>
                <a:cs typeface="+mn-lt"/>
              </a:rPr>
              <a:t>Brooklyn</a:t>
            </a:r>
            <a:r>
              <a:rPr lang="en-US">
                <a:ea typeface="+mn-lt"/>
                <a:cs typeface="+mn-lt"/>
              </a:rPr>
              <a:t> and </a:t>
            </a:r>
            <a:r>
              <a:rPr lang="en-US" b="1">
                <a:ea typeface="+mn-lt"/>
                <a:cs typeface="+mn-lt"/>
              </a:rPr>
              <a:t>Manhattan</a:t>
            </a:r>
            <a:r>
              <a:rPr lang="en-US">
                <a:ea typeface="+mn-lt"/>
                <a:cs typeface="+mn-lt"/>
              </a:rPr>
              <a:t> have higher average prices compared to other boroughs, as seen in the graphs.</a:t>
            </a:r>
            <a:endParaRPr lang="en-US"/>
          </a:p>
          <a:p>
            <a:endParaRPr lang="en-US"/>
          </a:p>
        </p:txBody>
      </p:sp>
      <p:sp>
        <p:nvSpPr>
          <p:cNvPr id="4" name="Footer Placeholder 3">
            <a:extLst>
              <a:ext uri="{FF2B5EF4-FFF2-40B4-BE49-F238E27FC236}">
                <a16:creationId xmlns:a16="http://schemas.microsoft.com/office/drawing/2014/main" id="{85FCE9E6-FF26-1DE0-95BD-531413508D7E}"/>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C8F9A2D-5C9B-6366-715B-368178C323D9}"/>
              </a:ext>
            </a:extLst>
          </p:cNvPr>
          <p:cNvSpPr>
            <a:spLocks noGrp="1"/>
          </p:cNvSpPr>
          <p:nvPr>
            <p:ph type="sldNum" sz="quarter" idx="12"/>
          </p:nvPr>
        </p:nvSpPr>
        <p:spPr/>
        <p:txBody>
          <a:bodyPr/>
          <a:lstStyle/>
          <a:p>
            <a:fld id="{CC057153-B650-4DEB-B370-79DDCFDCE934}" type="slidenum">
              <a:rPr lang="en-US" smtClean="0"/>
              <a:t>28</a:t>
            </a:fld>
            <a:endParaRPr lang="en-US"/>
          </a:p>
        </p:txBody>
      </p:sp>
    </p:spTree>
    <p:extLst>
      <p:ext uri="{BB962C8B-B14F-4D97-AF65-F5344CB8AC3E}">
        <p14:creationId xmlns:p14="http://schemas.microsoft.com/office/powerpoint/2010/main" val="423714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D979-4E1A-6A0E-BA66-C9D134088882}"/>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4002B504-8263-E039-0D99-A43F8070136D}"/>
              </a:ext>
            </a:extLst>
          </p:cNvPr>
          <p:cNvSpPr>
            <a:spLocks noGrp="1"/>
          </p:cNvSpPr>
          <p:nvPr>
            <p:ph idx="1"/>
          </p:nvPr>
        </p:nvSpPr>
        <p:spPr/>
        <p:txBody>
          <a:bodyPr vert="horz" lIns="91440" tIns="45720" rIns="91440" bIns="45720" rtlCol="0" anchor="t">
            <a:normAutofit/>
          </a:bodyPr>
          <a:lstStyle/>
          <a:p>
            <a:r>
              <a:rPr lang="en-US">
                <a:solidFill>
                  <a:srgbClr val="000000"/>
                </a:solidFill>
                <a:latin typeface="Gill Sans MT"/>
                <a:cs typeface="Times New Roman"/>
              </a:rPr>
              <a:t>Azmoudeh,  A. (2022, August 1). </a:t>
            </a:r>
            <a:r>
              <a:rPr lang="en-US" i="1">
                <a:solidFill>
                  <a:srgbClr val="000000"/>
                </a:solidFill>
                <a:latin typeface="Gill Sans MT"/>
                <a:cs typeface="Times New Roman"/>
              </a:rPr>
              <a:t>Airbnb Open Data</a:t>
            </a:r>
            <a:r>
              <a:rPr lang="en-US">
                <a:solidFill>
                  <a:srgbClr val="000000"/>
                </a:solidFill>
                <a:latin typeface="Gill Sans MT"/>
                <a:cs typeface="Times New Roman"/>
              </a:rPr>
              <a:t>. Kaggle. </a:t>
            </a:r>
            <a:r>
              <a:rPr lang="en-US">
                <a:solidFill>
                  <a:srgbClr val="1155CC"/>
                </a:solidFill>
                <a:latin typeface="Gill Sans MT"/>
                <a:cs typeface="Times New Roman"/>
                <a:hlinkClick r:id="rId2"/>
              </a:rPr>
              <a:t>https://www.kaggle.com/datasets/arianazmoudeh/airbnbopendata</a:t>
            </a:r>
            <a:r>
              <a:rPr lang="en-US">
                <a:solidFill>
                  <a:srgbClr val="000000"/>
                </a:solidFill>
                <a:latin typeface="Gill Sans MT"/>
                <a:cs typeface="Times New Roman"/>
              </a:rPr>
              <a:t> </a:t>
            </a:r>
            <a:endParaRPr lang="en-US">
              <a:latin typeface="Gill Sans MT"/>
            </a:endParaRPr>
          </a:p>
          <a:p>
            <a:r>
              <a:rPr lang="en-US" i="1">
                <a:solidFill>
                  <a:srgbClr val="000000"/>
                </a:solidFill>
                <a:latin typeface="Gill Sans MT"/>
                <a:cs typeface="Times New Roman"/>
              </a:rPr>
              <a:t>Example gallery</a:t>
            </a:r>
            <a:r>
              <a:rPr lang="en-US">
                <a:solidFill>
                  <a:srgbClr val="000000"/>
                </a:solidFill>
                <a:latin typeface="Gill Sans MT"/>
                <a:cs typeface="Times New Roman"/>
              </a:rPr>
              <a:t>. Seaborn. (n.d.). </a:t>
            </a:r>
            <a:r>
              <a:rPr lang="en-US">
                <a:solidFill>
                  <a:srgbClr val="1155CC"/>
                </a:solidFill>
                <a:latin typeface="Gill Sans MT"/>
                <a:cs typeface="Times New Roman"/>
                <a:hlinkClick r:id="rId3"/>
              </a:rPr>
              <a:t>https://seaborn.pydata.org/examples/index.html</a:t>
            </a:r>
            <a:r>
              <a:rPr lang="en-US">
                <a:solidFill>
                  <a:srgbClr val="000000"/>
                </a:solidFill>
                <a:latin typeface="Gill Sans MT"/>
                <a:cs typeface="Times New Roman"/>
              </a:rPr>
              <a:t> </a:t>
            </a:r>
            <a:endParaRPr lang="en-US">
              <a:latin typeface="Gill Sans MT"/>
            </a:endParaRPr>
          </a:p>
          <a:p>
            <a:r>
              <a:rPr lang="en-US" i="1">
                <a:solidFill>
                  <a:srgbClr val="000000"/>
                </a:solidFill>
                <a:latin typeface="Gill Sans MT"/>
                <a:cs typeface="Times New Roman"/>
              </a:rPr>
              <a:t>Example gallery</a:t>
            </a:r>
            <a:r>
              <a:rPr lang="en-US">
                <a:solidFill>
                  <a:srgbClr val="000000"/>
                </a:solidFill>
                <a:latin typeface="Gill Sans MT"/>
                <a:cs typeface="Times New Roman"/>
              </a:rPr>
              <a:t>. Matplotlib. (n.d.). </a:t>
            </a:r>
            <a:r>
              <a:rPr lang="en-US">
                <a:solidFill>
                  <a:srgbClr val="1155CC"/>
                </a:solidFill>
                <a:latin typeface="Gill Sans MT"/>
                <a:cs typeface="Times New Roman"/>
                <a:hlinkClick r:id="rId4"/>
              </a:rPr>
              <a:t>https://matplotlib.org/stable/gallery/index.html</a:t>
            </a:r>
            <a:r>
              <a:rPr lang="en-US">
                <a:solidFill>
                  <a:srgbClr val="000000"/>
                </a:solidFill>
                <a:latin typeface="Gill Sans MT"/>
                <a:cs typeface="Times New Roman"/>
              </a:rPr>
              <a:t> </a:t>
            </a:r>
            <a:endParaRPr lang="en-US">
              <a:latin typeface="Gill Sans MT"/>
            </a:endParaRPr>
          </a:p>
        </p:txBody>
      </p:sp>
      <p:sp>
        <p:nvSpPr>
          <p:cNvPr id="4" name="Footer Placeholder 3">
            <a:extLst>
              <a:ext uri="{FF2B5EF4-FFF2-40B4-BE49-F238E27FC236}">
                <a16:creationId xmlns:a16="http://schemas.microsoft.com/office/drawing/2014/main" id="{00571DF4-0FA8-B245-8BB7-554A576A95D3}"/>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BF95FA8-6346-AAC4-F172-F58DF77B30A3}"/>
              </a:ext>
            </a:extLst>
          </p:cNvPr>
          <p:cNvSpPr>
            <a:spLocks noGrp="1"/>
          </p:cNvSpPr>
          <p:nvPr>
            <p:ph type="sldNum" sz="quarter" idx="12"/>
          </p:nvPr>
        </p:nvSpPr>
        <p:spPr/>
        <p:txBody>
          <a:bodyPr/>
          <a:lstStyle/>
          <a:p>
            <a:fld id="{CC057153-B650-4DEB-B370-79DDCFDCE934}" type="slidenum">
              <a:rPr lang="en-US" smtClean="0"/>
              <a:t>29</a:t>
            </a:fld>
            <a:endParaRPr lang="en-US"/>
          </a:p>
        </p:txBody>
      </p:sp>
    </p:spTree>
    <p:extLst>
      <p:ext uri="{BB962C8B-B14F-4D97-AF65-F5344CB8AC3E}">
        <p14:creationId xmlns:p14="http://schemas.microsoft.com/office/powerpoint/2010/main" val="249050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D4413-F13A-DB08-6332-6B9D8B4CA2D1}"/>
              </a:ext>
            </a:extLst>
          </p:cNvPr>
          <p:cNvSpPr>
            <a:spLocks noGrp="1"/>
          </p:cNvSpPr>
          <p:nvPr>
            <p:ph idx="1"/>
          </p:nvPr>
        </p:nvSpPr>
        <p:spPr>
          <a:xfrm>
            <a:off x="760412" y="2047310"/>
            <a:ext cx="5828900" cy="3822017"/>
          </a:xfrm>
        </p:spPr>
        <p:txBody>
          <a:bodyPr vert="horz" lIns="90000" tIns="45720" rIns="91440" bIns="45720" rtlCol="0">
            <a:normAutofit/>
          </a:bodyPr>
          <a:lstStyle/>
          <a:p>
            <a:pPr marL="0" indent="0">
              <a:buClr>
                <a:schemeClr val="accent5">
                  <a:lumMod val="75000"/>
                </a:schemeClr>
              </a:buClr>
              <a:buSzPct val="120000"/>
              <a:buNone/>
            </a:pPr>
            <a:r>
              <a:rPr lang="en-US" sz="1600" b="1">
                <a:solidFill>
                  <a:schemeClr val="accent5">
                    <a:lumMod val="75000"/>
                  </a:schemeClr>
                </a:solidFill>
              </a:rPr>
              <a:t>Guiding Questions: </a:t>
            </a:r>
          </a:p>
          <a:p>
            <a:pPr marL="372600" indent="-372600">
              <a:buClr>
                <a:schemeClr val="accent5">
                  <a:lumMod val="75000"/>
                </a:schemeClr>
              </a:buClr>
              <a:buSzPct val="120000"/>
              <a:buFont typeface="System Font Regular"/>
              <a:buChar char="●"/>
            </a:pPr>
            <a:r>
              <a:rPr lang="en-US" sz="1600">
                <a:solidFill>
                  <a:schemeClr val="accent5">
                    <a:lumMod val="75000"/>
                  </a:schemeClr>
                </a:solidFill>
              </a:rPr>
              <a:t>How does occupancy rate vary between room types and neighborhoods?</a:t>
            </a:r>
          </a:p>
          <a:p>
            <a:pPr marL="372600" indent="-372600">
              <a:buClr>
                <a:schemeClr val="accent5">
                  <a:lumMod val="75000"/>
                </a:schemeClr>
              </a:buClr>
              <a:buSzPct val="120000"/>
              <a:buFont typeface="System Font Regular"/>
              <a:buChar char="●"/>
            </a:pPr>
            <a:r>
              <a:rPr lang="en-US" sz="1600">
                <a:solidFill>
                  <a:schemeClr val="accent5">
                    <a:lumMod val="75000"/>
                  </a:schemeClr>
                </a:solidFill>
              </a:rPr>
              <a:t>Are rental prices associated with the property’s year of construction?</a:t>
            </a:r>
          </a:p>
          <a:p>
            <a:pPr marL="372600" indent="-372600">
              <a:buClr>
                <a:schemeClr val="accent5">
                  <a:lumMod val="75000"/>
                </a:schemeClr>
              </a:buClr>
              <a:buSzPct val="120000"/>
              <a:buFont typeface="System Font Regular"/>
              <a:buChar char="●"/>
            </a:pPr>
            <a:r>
              <a:rPr lang="en-US" sz="1600">
                <a:solidFill>
                  <a:schemeClr val="accent5">
                    <a:lumMod val="75000"/>
                  </a:schemeClr>
                </a:solidFill>
              </a:rPr>
              <a:t>Which characteristics are associated with high review scores?</a:t>
            </a:r>
          </a:p>
          <a:p>
            <a:pPr marL="372600" indent="-372600">
              <a:buClr>
                <a:schemeClr val="accent5">
                  <a:lumMod val="75000"/>
                </a:schemeClr>
              </a:buClr>
              <a:buSzPct val="120000"/>
              <a:buFont typeface="System Font Regular"/>
              <a:buChar char="●"/>
            </a:pPr>
            <a:r>
              <a:rPr lang="en-US" sz="1600">
                <a:solidFill>
                  <a:schemeClr val="accent5">
                    <a:lumMod val="75000"/>
                  </a:schemeClr>
                </a:solidFill>
              </a:rPr>
              <a:t>Does host verification impact price and review score? </a:t>
            </a:r>
          </a:p>
          <a:p>
            <a:pPr marL="372600" indent="-372600">
              <a:buClr>
                <a:schemeClr val="accent5">
                  <a:lumMod val="75000"/>
                </a:schemeClr>
              </a:buClr>
              <a:buSzPct val="120000"/>
              <a:buFont typeface="System Font Regular"/>
              <a:buChar char="●"/>
            </a:pPr>
            <a:r>
              <a:rPr lang="en-US" sz="1600">
                <a:solidFill>
                  <a:schemeClr val="accent5">
                    <a:lumMod val="75000"/>
                  </a:schemeClr>
                </a:solidFill>
              </a:rPr>
              <a:t>How does the age of the listing (how long the property has been on Airbnb) affect review scores or occupancy rates?</a:t>
            </a:r>
          </a:p>
          <a:p>
            <a:pPr marL="372600" indent="-372600">
              <a:buClr>
                <a:schemeClr val="accent5">
                  <a:lumMod val="75000"/>
                </a:schemeClr>
              </a:buClr>
              <a:buSzPct val="120000"/>
              <a:buFont typeface="System Font Regular"/>
              <a:buChar char="●"/>
            </a:pPr>
            <a:endParaRPr lang="en-US" sz="1600">
              <a:solidFill>
                <a:schemeClr val="accent5">
                  <a:lumMod val="75000"/>
                </a:schemeClr>
              </a:solidFill>
            </a:endParaRPr>
          </a:p>
        </p:txBody>
      </p:sp>
      <p:pic>
        <p:nvPicPr>
          <p:cNvPr id="9" name="Picture 8" descr="Figures of houses in different position and sizes">
            <a:extLst>
              <a:ext uri="{FF2B5EF4-FFF2-40B4-BE49-F238E27FC236}">
                <a16:creationId xmlns:a16="http://schemas.microsoft.com/office/drawing/2014/main" id="{17ABFB61-CCD5-B2CA-E859-A5BDB221039E}"/>
              </a:ext>
            </a:extLst>
          </p:cNvPr>
          <p:cNvPicPr>
            <a:picLocks noChangeAspect="1"/>
          </p:cNvPicPr>
          <p:nvPr/>
        </p:nvPicPr>
        <p:blipFill>
          <a:blip r:embed="rId2"/>
          <a:srcRect l="22153" r="39647"/>
          <a:stretch/>
        </p:blipFill>
        <p:spPr>
          <a:xfrm>
            <a:off x="7534654" y="10"/>
            <a:ext cx="4657345" cy="6857990"/>
          </a:xfrm>
          <a:prstGeom prst="rect">
            <a:avLst/>
          </a:prstGeom>
        </p:spPr>
      </p:pic>
      <p:sp>
        <p:nvSpPr>
          <p:cNvPr id="5" name="Slide Number Placeholder 4">
            <a:extLst>
              <a:ext uri="{FF2B5EF4-FFF2-40B4-BE49-F238E27FC236}">
                <a16:creationId xmlns:a16="http://schemas.microsoft.com/office/drawing/2014/main" id="{6CBE2DA5-3F3D-12EA-69A2-46F608602532}"/>
              </a:ext>
            </a:extLst>
          </p:cNvPr>
          <p:cNvSpPr>
            <a:spLocks noGrp="1"/>
          </p:cNvSpPr>
          <p:nvPr>
            <p:ph type="sldNum" sz="quarter" idx="12"/>
          </p:nvPr>
        </p:nvSpPr>
        <p:spPr/>
        <p:txBody>
          <a:bodyPr/>
          <a:lstStyle/>
          <a:p>
            <a:fld id="{CC057153-B650-4DEB-B370-79DDCFDCE934}" type="slidenum">
              <a:rPr lang="en-US" smtClean="0"/>
              <a:t>3</a:t>
            </a:fld>
            <a:endParaRPr lang="en-US"/>
          </a:p>
        </p:txBody>
      </p:sp>
      <p:sp>
        <p:nvSpPr>
          <p:cNvPr id="7" name="Title 1">
            <a:extLst>
              <a:ext uri="{FF2B5EF4-FFF2-40B4-BE49-F238E27FC236}">
                <a16:creationId xmlns:a16="http://schemas.microsoft.com/office/drawing/2014/main" id="{61DD18CB-8460-42F5-3EB4-814B2C85F9F3}"/>
              </a:ext>
            </a:extLst>
          </p:cNvPr>
          <p:cNvSpPr txBox="1">
            <a:spLocks/>
          </p:cNvSpPr>
          <p:nvPr/>
        </p:nvSpPr>
        <p:spPr bwMode="black">
          <a:xfrm>
            <a:off x="760412" y="533607"/>
            <a:ext cx="5828900" cy="634410"/>
          </a:xfrm>
          <a:prstGeom prst="rect">
            <a:avLst/>
          </a:prstGeom>
          <a:solidFill>
            <a:schemeClr val="accent6">
              <a:lumMod val="60000"/>
              <a:lumOff val="40000"/>
            </a:schemeClr>
          </a:solidFill>
          <a:ln w="76200" cap="sq">
            <a:solidFill>
              <a:schemeClr val="accent6">
                <a:lumMod val="40000"/>
                <a:lumOff val="60000"/>
              </a:schemeClr>
            </a:solidFill>
            <a:miter lim="800000"/>
          </a:ln>
        </p:spPr>
        <p:txBody>
          <a:bodyPr vert="horz" lIns="182880" tIns="182880" rIns="182880" bIns="182880" rtlCol="0" anchor="ctr" anchorCtr="1">
            <a:normAutofit fontScale="900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b="1">
                <a:solidFill>
                  <a:schemeClr val="tx2"/>
                </a:solidFill>
              </a:rPr>
              <a:t>Exploratory Data Analysis</a:t>
            </a:r>
          </a:p>
        </p:txBody>
      </p:sp>
    </p:spTree>
    <p:extLst>
      <p:ext uri="{BB962C8B-B14F-4D97-AF65-F5344CB8AC3E}">
        <p14:creationId xmlns:p14="http://schemas.microsoft.com/office/powerpoint/2010/main" val="2598800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8C09-C54F-E65A-FF87-0CF026A77A60}"/>
              </a:ext>
            </a:extLst>
          </p:cNvPr>
          <p:cNvSpPr>
            <a:spLocks noGrp="1"/>
          </p:cNvSpPr>
          <p:nvPr>
            <p:ph type="title"/>
          </p:nvPr>
        </p:nvSpPr>
        <p:spPr/>
        <p:txBody>
          <a:bodyPr/>
          <a:lstStyle/>
          <a:p>
            <a:r>
              <a:rPr lang="en-US"/>
              <a:t>Image Links</a:t>
            </a:r>
          </a:p>
        </p:txBody>
      </p:sp>
      <p:sp>
        <p:nvSpPr>
          <p:cNvPr id="3" name="Content Placeholder 2">
            <a:extLst>
              <a:ext uri="{FF2B5EF4-FFF2-40B4-BE49-F238E27FC236}">
                <a16:creationId xmlns:a16="http://schemas.microsoft.com/office/drawing/2014/main" id="{E827B718-8A0C-5772-F8E2-2449D5E7B837}"/>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https://www.loumovesyou.com/blog/boroughs-of-new-york/</a:t>
            </a:r>
            <a:endParaRPr lang="en-US" dirty="0">
              <a:ea typeface="+mn-lt"/>
              <a:cs typeface="+mn-lt"/>
            </a:endParaRPr>
          </a:p>
          <a:p>
            <a:r>
              <a:rPr lang="en-US" dirty="0">
                <a:ea typeface="+mn-lt"/>
                <a:cs typeface="+mn-lt"/>
                <a:hlinkClick r:id="rId3">
                  <a:extLst>
                    <a:ext uri="{A12FA001-AC4F-418D-AE19-62706E023703}">
                      <ahyp:hlinkClr xmlns:ahyp="http://schemas.microsoft.com/office/drawing/2018/hyperlinkcolor" val="tx"/>
                    </a:ext>
                  </a:extLst>
                </a:hlinkClick>
              </a:rPr>
              <a:t>https://www.imsl.com/blog/what-is-regression-model</a:t>
            </a:r>
            <a:r>
              <a:rPr lang="en-US" dirty="0">
                <a:ea typeface="+mn-lt"/>
                <a:cs typeface="+mn-lt"/>
              </a:rPr>
              <a:t> </a:t>
            </a:r>
          </a:p>
          <a:p>
            <a:endParaRPr lang="en-US"/>
          </a:p>
        </p:txBody>
      </p:sp>
      <p:sp>
        <p:nvSpPr>
          <p:cNvPr id="4" name="Footer Placeholder 3">
            <a:extLst>
              <a:ext uri="{FF2B5EF4-FFF2-40B4-BE49-F238E27FC236}">
                <a16:creationId xmlns:a16="http://schemas.microsoft.com/office/drawing/2014/main" id="{AF2BBF85-96F6-A635-104A-3C1C4B882BA8}"/>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F880499-F588-767A-00BB-3DFD1881E675}"/>
              </a:ext>
            </a:extLst>
          </p:cNvPr>
          <p:cNvSpPr>
            <a:spLocks noGrp="1"/>
          </p:cNvSpPr>
          <p:nvPr>
            <p:ph type="sldNum" sz="quarter" idx="12"/>
          </p:nvPr>
        </p:nvSpPr>
        <p:spPr/>
        <p:txBody>
          <a:bodyPr/>
          <a:lstStyle/>
          <a:p>
            <a:fld id="{CC057153-B650-4DEB-B370-79DDCFDCE934}" type="slidenum">
              <a:rPr lang="en-US" smtClean="0"/>
              <a:t>30</a:t>
            </a:fld>
            <a:endParaRPr lang="en-US"/>
          </a:p>
        </p:txBody>
      </p:sp>
    </p:spTree>
    <p:extLst>
      <p:ext uri="{BB962C8B-B14F-4D97-AF65-F5344CB8AC3E}">
        <p14:creationId xmlns:p14="http://schemas.microsoft.com/office/powerpoint/2010/main" val="53072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79613-389A-5156-0C7F-1AE07BA483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0007D-7E27-09B7-0C7C-006477D7FA7B}"/>
              </a:ext>
            </a:extLst>
          </p:cNvPr>
          <p:cNvSpPr>
            <a:spLocks noGrp="1"/>
          </p:cNvSpPr>
          <p:nvPr>
            <p:ph idx="1"/>
          </p:nvPr>
        </p:nvSpPr>
        <p:spPr>
          <a:xfrm>
            <a:off x="760412" y="1731624"/>
            <a:ext cx="5828900" cy="3822017"/>
          </a:xfrm>
        </p:spPr>
        <p:txBody>
          <a:bodyPr vert="horz" lIns="90000" tIns="45720" rIns="91440" bIns="45720" rtlCol="0">
            <a:normAutofit/>
          </a:bodyPr>
          <a:lstStyle/>
          <a:p>
            <a:pPr marL="0" indent="0">
              <a:buClr>
                <a:schemeClr val="accent5">
                  <a:lumMod val="75000"/>
                </a:schemeClr>
              </a:buClr>
              <a:buSzPct val="120000"/>
              <a:buNone/>
            </a:pPr>
            <a:r>
              <a:rPr lang="en-US" sz="1600" b="1">
                <a:solidFill>
                  <a:schemeClr val="accent5">
                    <a:lumMod val="75000"/>
                  </a:schemeClr>
                </a:solidFill>
              </a:rPr>
              <a:t> </a:t>
            </a:r>
          </a:p>
          <a:p>
            <a:pPr marL="372600" indent="-372600">
              <a:buClr>
                <a:schemeClr val="accent5">
                  <a:lumMod val="75000"/>
                </a:schemeClr>
              </a:buClr>
              <a:buSzPct val="120000"/>
              <a:buFont typeface="System Font Regular"/>
              <a:buChar char="●"/>
            </a:pPr>
            <a:r>
              <a:rPr lang="en-GB" sz="1600" b="1">
                <a:solidFill>
                  <a:schemeClr val="accent5">
                    <a:lumMod val="75000"/>
                  </a:schemeClr>
                </a:solidFill>
              </a:rPr>
              <a:t>Column Reduction</a:t>
            </a:r>
            <a:r>
              <a:rPr lang="en-GB" sz="1600">
                <a:solidFill>
                  <a:schemeClr val="accent5">
                    <a:lumMod val="75000"/>
                  </a:schemeClr>
                </a:solidFill>
              </a:rPr>
              <a:t>: Removed unnecessary columns to streamline the dataset and reduce bloat.</a:t>
            </a:r>
          </a:p>
          <a:p>
            <a:pPr marL="372600" indent="-372600">
              <a:buClr>
                <a:schemeClr val="accent5">
                  <a:lumMod val="75000"/>
                </a:schemeClr>
              </a:buClr>
              <a:buSzPct val="120000"/>
              <a:buFont typeface="System Font Regular"/>
              <a:buChar char="●"/>
            </a:pPr>
            <a:r>
              <a:rPr lang="en-GB" sz="1600" b="1">
                <a:solidFill>
                  <a:schemeClr val="accent5">
                    <a:lumMod val="75000"/>
                  </a:schemeClr>
                </a:solidFill>
              </a:rPr>
              <a:t>Data Type Optimization</a:t>
            </a:r>
            <a:r>
              <a:rPr lang="en-GB" sz="1600">
                <a:solidFill>
                  <a:schemeClr val="accent5">
                    <a:lumMod val="75000"/>
                  </a:schemeClr>
                </a:solidFill>
              </a:rPr>
              <a:t>: Assigned proper numeric and categorical data types in the Pandas </a:t>
            </a:r>
            <a:r>
              <a:rPr lang="en-GB" sz="1600" err="1">
                <a:solidFill>
                  <a:schemeClr val="accent5">
                    <a:lumMod val="75000"/>
                  </a:schemeClr>
                </a:solidFill>
              </a:rPr>
              <a:t>DataFrame</a:t>
            </a:r>
            <a:r>
              <a:rPr lang="en-GB" sz="1600">
                <a:solidFill>
                  <a:schemeClr val="accent5">
                    <a:lumMod val="75000"/>
                  </a:schemeClr>
                </a:solidFill>
              </a:rPr>
              <a:t>.</a:t>
            </a:r>
          </a:p>
          <a:p>
            <a:pPr marL="372600" indent="-372600">
              <a:buClr>
                <a:schemeClr val="accent5">
                  <a:lumMod val="75000"/>
                </a:schemeClr>
              </a:buClr>
              <a:buSzPct val="120000"/>
              <a:buFont typeface="System Font Regular"/>
              <a:buChar char="●"/>
            </a:pPr>
            <a:r>
              <a:rPr lang="en-GB" sz="1600" b="1">
                <a:solidFill>
                  <a:schemeClr val="accent5">
                    <a:lumMod val="75000"/>
                  </a:schemeClr>
                </a:solidFill>
              </a:rPr>
              <a:t>Handling Missing Data</a:t>
            </a:r>
            <a:r>
              <a:rPr lang="en-GB" sz="1600">
                <a:solidFill>
                  <a:schemeClr val="accent5">
                    <a:lumMod val="75000"/>
                  </a:schemeClr>
                </a:solidFill>
              </a:rPr>
              <a:t>: Removed rows with missing values in relevant columns and replaced null values in the "reviews per month" column with zeros.</a:t>
            </a:r>
          </a:p>
          <a:p>
            <a:pPr marL="372600" indent="-372600">
              <a:buClr>
                <a:schemeClr val="accent5">
                  <a:lumMod val="75000"/>
                </a:schemeClr>
              </a:buClr>
              <a:buSzPct val="120000"/>
              <a:buFont typeface="System Font Regular"/>
              <a:buChar char="●"/>
            </a:pPr>
            <a:r>
              <a:rPr lang="en-GB" sz="1600" b="1">
                <a:solidFill>
                  <a:schemeClr val="accent5">
                    <a:lumMod val="75000"/>
                  </a:schemeClr>
                </a:solidFill>
              </a:rPr>
              <a:t>Data Transformation</a:t>
            </a:r>
            <a:r>
              <a:rPr lang="en-GB" sz="1600">
                <a:solidFill>
                  <a:schemeClr val="accent5">
                    <a:lumMod val="75000"/>
                  </a:schemeClr>
                </a:solidFill>
              </a:rPr>
              <a:t>: Created new variables (e.g., occupancy rate) and converted string price values to numeric by removing dollar signs.</a:t>
            </a:r>
            <a:endParaRPr lang="en-US" sz="1600">
              <a:solidFill>
                <a:schemeClr val="accent5">
                  <a:lumMod val="75000"/>
                </a:schemeClr>
              </a:solidFill>
            </a:endParaRPr>
          </a:p>
        </p:txBody>
      </p:sp>
      <p:pic>
        <p:nvPicPr>
          <p:cNvPr id="9" name="Picture 8" descr="Figures of houses in different position and sizes">
            <a:extLst>
              <a:ext uri="{FF2B5EF4-FFF2-40B4-BE49-F238E27FC236}">
                <a16:creationId xmlns:a16="http://schemas.microsoft.com/office/drawing/2014/main" id="{C2B8ADA0-5D97-931A-1F8B-0EAD7B3D74C8}"/>
              </a:ext>
            </a:extLst>
          </p:cNvPr>
          <p:cNvPicPr>
            <a:picLocks noChangeAspect="1"/>
          </p:cNvPicPr>
          <p:nvPr/>
        </p:nvPicPr>
        <p:blipFill>
          <a:blip r:embed="rId2"/>
          <a:srcRect l="22153" r="39647"/>
          <a:stretch/>
        </p:blipFill>
        <p:spPr>
          <a:xfrm>
            <a:off x="7534654" y="10"/>
            <a:ext cx="4657345" cy="6857990"/>
          </a:xfrm>
          <a:prstGeom prst="rect">
            <a:avLst/>
          </a:prstGeom>
        </p:spPr>
      </p:pic>
      <p:sp>
        <p:nvSpPr>
          <p:cNvPr id="5" name="Slide Number Placeholder 4">
            <a:extLst>
              <a:ext uri="{FF2B5EF4-FFF2-40B4-BE49-F238E27FC236}">
                <a16:creationId xmlns:a16="http://schemas.microsoft.com/office/drawing/2014/main" id="{958792FA-B93D-A37E-7A7C-958BD84CB6F3}"/>
              </a:ext>
            </a:extLst>
          </p:cNvPr>
          <p:cNvSpPr>
            <a:spLocks noGrp="1"/>
          </p:cNvSpPr>
          <p:nvPr>
            <p:ph type="sldNum" sz="quarter" idx="12"/>
          </p:nvPr>
        </p:nvSpPr>
        <p:spPr/>
        <p:txBody>
          <a:bodyPr/>
          <a:lstStyle/>
          <a:p>
            <a:fld id="{CC057153-B650-4DEB-B370-79DDCFDCE934}" type="slidenum">
              <a:rPr lang="en-US" smtClean="0"/>
              <a:t>4</a:t>
            </a:fld>
            <a:endParaRPr lang="en-US"/>
          </a:p>
        </p:txBody>
      </p:sp>
      <p:sp>
        <p:nvSpPr>
          <p:cNvPr id="7" name="Title 1">
            <a:extLst>
              <a:ext uri="{FF2B5EF4-FFF2-40B4-BE49-F238E27FC236}">
                <a16:creationId xmlns:a16="http://schemas.microsoft.com/office/drawing/2014/main" id="{1F7CE3E8-3E8F-3B7F-8926-1F2372A3E054}"/>
              </a:ext>
            </a:extLst>
          </p:cNvPr>
          <p:cNvSpPr txBox="1">
            <a:spLocks/>
          </p:cNvSpPr>
          <p:nvPr/>
        </p:nvSpPr>
        <p:spPr bwMode="black">
          <a:xfrm>
            <a:off x="760412" y="533607"/>
            <a:ext cx="5828900" cy="634410"/>
          </a:xfrm>
          <a:prstGeom prst="rect">
            <a:avLst/>
          </a:prstGeom>
          <a:solidFill>
            <a:schemeClr val="accent6">
              <a:lumMod val="60000"/>
              <a:lumOff val="40000"/>
            </a:schemeClr>
          </a:solidFill>
          <a:ln w="76200" cap="sq">
            <a:solidFill>
              <a:schemeClr val="accent6">
                <a:lumMod val="40000"/>
                <a:lumOff val="60000"/>
              </a:schemeClr>
            </a:solidFill>
            <a:miter lim="800000"/>
          </a:ln>
        </p:spPr>
        <p:txBody>
          <a:bodyPr vert="horz" lIns="182880" tIns="182880" rIns="182880" bIns="182880" rtlCol="0" anchor="ctr" anchorCtr="1">
            <a:normAutofit fontScale="7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b="1">
                <a:solidFill>
                  <a:schemeClr val="tx2"/>
                </a:solidFill>
              </a:rPr>
              <a:t>data cleaning and preparation</a:t>
            </a:r>
          </a:p>
        </p:txBody>
      </p:sp>
    </p:spTree>
    <p:extLst>
      <p:ext uri="{BB962C8B-B14F-4D97-AF65-F5344CB8AC3E}">
        <p14:creationId xmlns:p14="http://schemas.microsoft.com/office/powerpoint/2010/main" val="91712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B0151FC-C223-7002-925D-7AA7F1C8FE9A}"/>
              </a:ext>
            </a:extLst>
          </p:cNvPr>
          <p:cNvSpPr/>
          <p:nvPr/>
        </p:nvSpPr>
        <p:spPr>
          <a:xfrm>
            <a:off x="7225990" y="804671"/>
            <a:ext cx="3813717" cy="5596129"/>
          </a:xfrm>
          <a:prstGeom prst="rect">
            <a:avLst/>
          </a:prstGeom>
          <a:solidFill>
            <a:schemeClr val="accent6">
              <a:lumMod val="20000"/>
              <a:lumOff val="80000"/>
            </a:scheme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C2B0E4C-CB59-CCA8-F09A-EB1C508B7CE6}"/>
              </a:ext>
            </a:extLst>
          </p:cNvPr>
          <p:cNvSpPr>
            <a:spLocks noGrp="1"/>
          </p:cNvSpPr>
          <p:nvPr>
            <p:ph type="title"/>
          </p:nvPr>
        </p:nvSpPr>
        <p:spPr>
          <a:xfrm>
            <a:off x="804672" y="804672"/>
            <a:ext cx="4486656" cy="1141497"/>
          </a:xfrm>
        </p:spPr>
        <p:txBody>
          <a:bodyPr/>
          <a:lstStyle/>
          <a:p>
            <a:r>
              <a:rPr lang="en-US"/>
              <a:t>Price distribution</a:t>
            </a:r>
          </a:p>
        </p:txBody>
      </p:sp>
      <p:sp>
        <p:nvSpPr>
          <p:cNvPr id="12" name="Footer Placeholder 11">
            <a:extLst>
              <a:ext uri="{FF2B5EF4-FFF2-40B4-BE49-F238E27FC236}">
                <a16:creationId xmlns:a16="http://schemas.microsoft.com/office/drawing/2014/main" id="{48B5B368-C031-D5F6-86D3-A2A61DC068AB}"/>
              </a:ext>
            </a:extLst>
          </p:cNvPr>
          <p:cNvSpPr>
            <a:spLocks noGrp="1"/>
          </p:cNvSpPr>
          <p:nvPr>
            <p:ph type="ftr" sz="quarter" idx="11"/>
          </p:nvPr>
        </p:nvSpPr>
        <p:spPr/>
        <p:txBody>
          <a:bodyPr/>
          <a:lstStyle/>
          <a:p>
            <a:r>
              <a:rPr lang="en-US"/>
              <a:t>
              </a:t>
            </a:r>
          </a:p>
        </p:txBody>
      </p:sp>
      <p:sp>
        <p:nvSpPr>
          <p:cNvPr id="13" name="Slide Number Placeholder 12">
            <a:extLst>
              <a:ext uri="{FF2B5EF4-FFF2-40B4-BE49-F238E27FC236}">
                <a16:creationId xmlns:a16="http://schemas.microsoft.com/office/drawing/2014/main" id="{23974DE8-82E1-18C0-3924-C238672CC74D}"/>
              </a:ext>
            </a:extLst>
          </p:cNvPr>
          <p:cNvSpPr>
            <a:spLocks noGrp="1"/>
          </p:cNvSpPr>
          <p:nvPr>
            <p:ph type="sldNum" sz="quarter" idx="12"/>
          </p:nvPr>
        </p:nvSpPr>
        <p:spPr/>
        <p:txBody>
          <a:bodyPr/>
          <a:lstStyle/>
          <a:p>
            <a:fld id="{CC057153-B650-4DEB-B370-79DDCFDCE934}" type="slidenum">
              <a:rPr lang="en-US" smtClean="0"/>
              <a:t>5</a:t>
            </a:fld>
            <a:endParaRPr lang="en-US"/>
          </a:p>
        </p:txBody>
      </p:sp>
      <p:sp>
        <p:nvSpPr>
          <p:cNvPr id="9" name="Text Placeholder 8">
            <a:extLst>
              <a:ext uri="{FF2B5EF4-FFF2-40B4-BE49-F238E27FC236}">
                <a16:creationId xmlns:a16="http://schemas.microsoft.com/office/drawing/2014/main" id="{2D18355C-68BB-6EA1-5C65-690DED8FD7DB}"/>
              </a:ext>
            </a:extLst>
          </p:cNvPr>
          <p:cNvSpPr>
            <a:spLocks noGrp="1"/>
          </p:cNvSpPr>
          <p:nvPr>
            <p:ph type="body" sz="quarter" idx="13"/>
          </p:nvPr>
        </p:nvSpPr>
        <p:spPr/>
        <p:txBody>
          <a:bodyPr vert="horz" lIns="90000" tIns="45720" rIns="91440" bIns="45720" rtlCol="0" anchor="t">
            <a:normAutofit/>
          </a:bodyPr>
          <a:lstStyle/>
          <a:p>
            <a:pPr marL="372110" indent="-372110"/>
            <a:r>
              <a:rPr lang="en-US"/>
              <a:t>Price is distributed uniformly across its range. This was surprising – we expected a normal distribution</a:t>
            </a:r>
          </a:p>
          <a:p>
            <a:pPr marL="372110" indent="-372110"/>
            <a:r>
              <a:rPr lang="en-US"/>
              <a:t>No obvious sign that verified hosts tend to charge higher prices.  Again – somewhat surprising.  </a:t>
            </a:r>
          </a:p>
        </p:txBody>
      </p:sp>
      <p:pic>
        <p:nvPicPr>
          <p:cNvPr id="10" name="Picture 9" descr="A graph of a price distribution&#10;&#10;Description automatically generated">
            <a:extLst>
              <a:ext uri="{FF2B5EF4-FFF2-40B4-BE49-F238E27FC236}">
                <a16:creationId xmlns:a16="http://schemas.microsoft.com/office/drawing/2014/main" id="{43F2ED26-373B-9F78-F8DE-E46148E1E3E5}"/>
              </a:ext>
            </a:extLst>
          </p:cNvPr>
          <p:cNvPicPr>
            <a:picLocks noChangeAspect="1"/>
          </p:cNvPicPr>
          <p:nvPr/>
        </p:nvPicPr>
        <p:blipFill>
          <a:blip r:embed="rId2"/>
          <a:stretch>
            <a:fillRect/>
          </a:stretch>
        </p:blipFill>
        <p:spPr>
          <a:xfrm>
            <a:off x="7332848" y="893880"/>
            <a:ext cx="3600000" cy="2799000"/>
          </a:xfrm>
          <a:prstGeom prst="rect">
            <a:avLst/>
          </a:prstGeom>
        </p:spPr>
      </p:pic>
      <p:pic>
        <p:nvPicPr>
          <p:cNvPr id="11" name="Picture 10" descr="A graph of a number of bars&#10;&#10;Description automatically generated">
            <a:extLst>
              <a:ext uri="{FF2B5EF4-FFF2-40B4-BE49-F238E27FC236}">
                <a16:creationId xmlns:a16="http://schemas.microsoft.com/office/drawing/2014/main" id="{72D35355-BECF-96DB-5C8F-146E599025FC}"/>
              </a:ext>
            </a:extLst>
          </p:cNvPr>
          <p:cNvPicPr>
            <a:picLocks noChangeAspect="1"/>
          </p:cNvPicPr>
          <p:nvPr/>
        </p:nvPicPr>
        <p:blipFill>
          <a:blip r:embed="rId3"/>
          <a:stretch>
            <a:fillRect/>
          </a:stretch>
        </p:blipFill>
        <p:spPr>
          <a:xfrm>
            <a:off x="7332848" y="3745883"/>
            <a:ext cx="3600000" cy="2546998"/>
          </a:xfrm>
          <a:prstGeom prst="rect">
            <a:avLst/>
          </a:prstGeom>
        </p:spPr>
      </p:pic>
    </p:spTree>
    <p:extLst>
      <p:ext uri="{BB962C8B-B14F-4D97-AF65-F5344CB8AC3E}">
        <p14:creationId xmlns:p14="http://schemas.microsoft.com/office/powerpoint/2010/main" val="207190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6EB60-9B90-E29F-AD5D-9211E490447C}"/>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1AC0604A-1A00-2077-9F13-21B35C930810}"/>
              </a:ext>
            </a:extLst>
          </p:cNvPr>
          <p:cNvSpPr/>
          <p:nvPr/>
        </p:nvSpPr>
        <p:spPr>
          <a:xfrm>
            <a:off x="7225990" y="804671"/>
            <a:ext cx="3653071" cy="5779009"/>
          </a:xfrm>
          <a:prstGeom prst="rect">
            <a:avLst/>
          </a:prstGeom>
          <a:solidFill>
            <a:schemeClr val="accent6">
              <a:lumMod val="20000"/>
              <a:lumOff val="80000"/>
            </a:scheme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BD8D823-9314-B8EA-F48A-B88DB6B97F83}"/>
              </a:ext>
            </a:extLst>
          </p:cNvPr>
          <p:cNvSpPr>
            <a:spLocks noGrp="1"/>
          </p:cNvSpPr>
          <p:nvPr>
            <p:ph type="title"/>
          </p:nvPr>
        </p:nvSpPr>
        <p:spPr>
          <a:xfrm>
            <a:off x="804672" y="804672"/>
            <a:ext cx="4486656" cy="1141497"/>
          </a:xfrm>
        </p:spPr>
        <p:txBody>
          <a:bodyPr/>
          <a:lstStyle/>
          <a:p>
            <a:r>
              <a:rPr lang="en-US" sz="2400"/>
              <a:t>Verification and review score</a:t>
            </a:r>
            <a:endParaRPr lang="en-US"/>
          </a:p>
        </p:txBody>
      </p:sp>
      <p:sp>
        <p:nvSpPr>
          <p:cNvPr id="12" name="Footer Placeholder 11">
            <a:extLst>
              <a:ext uri="{FF2B5EF4-FFF2-40B4-BE49-F238E27FC236}">
                <a16:creationId xmlns:a16="http://schemas.microsoft.com/office/drawing/2014/main" id="{14DA704F-55DC-CF79-CB20-1C2D06F778AE}"/>
              </a:ext>
            </a:extLst>
          </p:cNvPr>
          <p:cNvSpPr>
            <a:spLocks noGrp="1"/>
          </p:cNvSpPr>
          <p:nvPr>
            <p:ph type="ftr" sz="quarter" idx="11"/>
          </p:nvPr>
        </p:nvSpPr>
        <p:spPr/>
        <p:txBody>
          <a:bodyPr/>
          <a:lstStyle/>
          <a:p>
            <a:r>
              <a:rPr lang="en-US"/>
              <a:t>
              </a:t>
            </a:r>
          </a:p>
        </p:txBody>
      </p:sp>
      <p:sp>
        <p:nvSpPr>
          <p:cNvPr id="13" name="Slide Number Placeholder 12">
            <a:extLst>
              <a:ext uri="{FF2B5EF4-FFF2-40B4-BE49-F238E27FC236}">
                <a16:creationId xmlns:a16="http://schemas.microsoft.com/office/drawing/2014/main" id="{8FED723B-2F0B-0FA1-DAC1-C0FCC73C81F9}"/>
              </a:ext>
            </a:extLst>
          </p:cNvPr>
          <p:cNvSpPr>
            <a:spLocks noGrp="1"/>
          </p:cNvSpPr>
          <p:nvPr>
            <p:ph type="sldNum" sz="quarter" idx="12"/>
          </p:nvPr>
        </p:nvSpPr>
        <p:spPr/>
        <p:txBody>
          <a:bodyPr/>
          <a:lstStyle/>
          <a:p>
            <a:fld id="{CC057153-B650-4DEB-B370-79DDCFDCE934}" type="slidenum">
              <a:rPr lang="en-US" smtClean="0"/>
              <a:t>6</a:t>
            </a:fld>
            <a:endParaRPr lang="en-US"/>
          </a:p>
        </p:txBody>
      </p:sp>
      <p:sp>
        <p:nvSpPr>
          <p:cNvPr id="9" name="Text Placeholder 8">
            <a:extLst>
              <a:ext uri="{FF2B5EF4-FFF2-40B4-BE49-F238E27FC236}">
                <a16:creationId xmlns:a16="http://schemas.microsoft.com/office/drawing/2014/main" id="{F6C38F66-AC58-E205-AF2C-1DB06E6B6B5D}"/>
              </a:ext>
            </a:extLst>
          </p:cNvPr>
          <p:cNvSpPr>
            <a:spLocks noGrp="1"/>
          </p:cNvSpPr>
          <p:nvPr>
            <p:ph type="body" sz="quarter" idx="13"/>
          </p:nvPr>
        </p:nvSpPr>
        <p:spPr/>
        <p:txBody>
          <a:bodyPr vert="horz" lIns="90000" tIns="45720" rIns="91440" bIns="45720" rtlCol="0" anchor="t">
            <a:normAutofit/>
          </a:bodyPr>
          <a:lstStyle/>
          <a:p>
            <a:pPr marL="372110" indent="-372110"/>
            <a:r>
              <a:rPr lang="en-US" dirty="0"/>
              <a:t>Review scores are identically distributed between verified and unverified hosts </a:t>
            </a:r>
          </a:p>
          <a:p>
            <a:pPr marL="372110" indent="-372110"/>
            <a:r>
              <a:rPr lang="en-US" dirty="0"/>
              <a:t>More evidence that whether a host is verified is unimportant </a:t>
            </a:r>
          </a:p>
        </p:txBody>
      </p:sp>
      <p:pic>
        <p:nvPicPr>
          <p:cNvPr id="2" name="Picture 1">
            <a:extLst>
              <a:ext uri="{FF2B5EF4-FFF2-40B4-BE49-F238E27FC236}">
                <a16:creationId xmlns:a16="http://schemas.microsoft.com/office/drawing/2014/main" id="{7CEECC68-8AE8-7CCE-FB8C-411A1938F832}"/>
              </a:ext>
            </a:extLst>
          </p:cNvPr>
          <p:cNvPicPr>
            <a:picLocks noChangeAspect="1"/>
          </p:cNvPicPr>
          <p:nvPr/>
        </p:nvPicPr>
        <p:blipFill>
          <a:blip r:embed="rId2"/>
          <a:stretch>
            <a:fillRect/>
          </a:stretch>
        </p:blipFill>
        <p:spPr>
          <a:xfrm>
            <a:off x="7324525" y="896624"/>
            <a:ext cx="3456000" cy="2746492"/>
          </a:xfrm>
          <a:prstGeom prst="rect">
            <a:avLst/>
          </a:prstGeom>
          <a:ln>
            <a:noFill/>
          </a:ln>
        </p:spPr>
      </p:pic>
      <p:pic>
        <p:nvPicPr>
          <p:cNvPr id="3" name="Picture 2" descr="A graph of a review&#10;&#10;Description automatically generated">
            <a:extLst>
              <a:ext uri="{FF2B5EF4-FFF2-40B4-BE49-F238E27FC236}">
                <a16:creationId xmlns:a16="http://schemas.microsoft.com/office/drawing/2014/main" id="{28E835B8-B249-B24B-E703-81752E165215}"/>
              </a:ext>
            </a:extLst>
          </p:cNvPr>
          <p:cNvPicPr>
            <a:picLocks noChangeAspect="1"/>
          </p:cNvPicPr>
          <p:nvPr/>
        </p:nvPicPr>
        <p:blipFill>
          <a:blip r:embed="rId3"/>
          <a:stretch>
            <a:fillRect/>
          </a:stretch>
        </p:blipFill>
        <p:spPr>
          <a:xfrm>
            <a:off x="7324525" y="3707775"/>
            <a:ext cx="3456000" cy="2769457"/>
          </a:xfrm>
          <a:prstGeom prst="rect">
            <a:avLst/>
          </a:prstGeom>
          <a:ln>
            <a:noFill/>
          </a:ln>
        </p:spPr>
      </p:pic>
    </p:spTree>
    <p:extLst>
      <p:ext uri="{BB962C8B-B14F-4D97-AF65-F5344CB8AC3E}">
        <p14:creationId xmlns:p14="http://schemas.microsoft.com/office/powerpoint/2010/main" val="208686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F2C76-7AD0-CC5B-7588-C6A05CC627F3}"/>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4A6D78EA-64B2-8036-A064-80AFB63C0340}"/>
              </a:ext>
            </a:extLst>
          </p:cNvPr>
          <p:cNvSpPr/>
          <p:nvPr/>
        </p:nvSpPr>
        <p:spPr>
          <a:xfrm>
            <a:off x="6501161" y="804672"/>
            <a:ext cx="5124797" cy="3756178"/>
          </a:xfrm>
          <a:prstGeom prst="rect">
            <a:avLst/>
          </a:prstGeom>
          <a:solidFill>
            <a:schemeClr val="accent6">
              <a:lumMod val="20000"/>
              <a:lumOff val="80000"/>
            </a:scheme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9197AF-FA9F-C5F0-3B4D-F853670898F5}"/>
              </a:ext>
            </a:extLst>
          </p:cNvPr>
          <p:cNvSpPr>
            <a:spLocks noGrp="1"/>
          </p:cNvSpPr>
          <p:nvPr>
            <p:ph type="title"/>
          </p:nvPr>
        </p:nvSpPr>
        <p:spPr>
          <a:xfrm>
            <a:off x="804672" y="804672"/>
            <a:ext cx="4486656" cy="1141497"/>
          </a:xfrm>
        </p:spPr>
        <p:txBody>
          <a:bodyPr/>
          <a:lstStyle/>
          <a:p>
            <a:r>
              <a:rPr lang="en-US" sz="2400"/>
              <a:t>Review Score</a:t>
            </a:r>
            <a:endParaRPr lang="en-US"/>
          </a:p>
        </p:txBody>
      </p:sp>
      <p:sp>
        <p:nvSpPr>
          <p:cNvPr id="12" name="Footer Placeholder 11">
            <a:extLst>
              <a:ext uri="{FF2B5EF4-FFF2-40B4-BE49-F238E27FC236}">
                <a16:creationId xmlns:a16="http://schemas.microsoft.com/office/drawing/2014/main" id="{6912CB3E-8774-6E33-256A-CD01FC281AC6}"/>
              </a:ext>
            </a:extLst>
          </p:cNvPr>
          <p:cNvSpPr>
            <a:spLocks noGrp="1"/>
          </p:cNvSpPr>
          <p:nvPr>
            <p:ph type="ftr" sz="quarter" idx="11"/>
          </p:nvPr>
        </p:nvSpPr>
        <p:spPr/>
        <p:txBody>
          <a:bodyPr/>
          <a:lstStyle/>
          <a:p>
            <a:r>
              <a:rPr lang="en-US"/>
              <a:t>
              </a:t>
            </a:r>
          </a:p>
        </p:txBody>
      </p:sp>
      <p:sp>
        <p:nvSpPr>
          <p:cNvPr id="13" name="Slide Number Placeholder 12">
            <a:extLst>
              <a:ext uri="{FF2B5EF4-FFF2-40B4-BE49-F238E27FC236}">
                <a16:creationId xmlns:a16="http://schemas.microsoft.com/office/drawing/2014/main" id="{15FC75CD-02DF-C25F-9964-21983213E78C}"/>
              </a:ext>
            </a:extLst>
          </p:cNvPr>
          <p:cNvSpPr>
            <a:spLocks noGrp="1"/>
          </p:cNvSpPr>
          <p:nvPr>
            <p:ph type="sldNum" sz="quarter" idx="12"/>
          </p:nvPr>
        </p:nvSpPr>
        <p:spPr/>
        <p:txBody>
          <a:bodyPr/>
          <a:lstStyle/>
          <a:p>
            <a:fld id="{CC057153-B650-4DEB-B370-79DDCFDCE934}" type="slidenum">
              <a:rPr lang="en-US" smtClean="0"/>
              <a:t>7</a:t>
            </a:fld>
            <a:endParaRPr lang="en-US"/>
          </a:p>
        </p:txBody>
      </p:sp>
      <p:sp>
        <p:nvSpPr>
          <p:cNvPr id="9" name="Text Placeholder 8">
            <a:extLst>
              <a:ext uri="{FF2B5EF4-FFF2-40B4-BE49-F238E27FC236}">
                <a16:creationId xmlns:a16="http://schemas.microsoft.com/office/drawing/2014/main" id="{8DC39CDC-A26A-EB69-B013-992D384224F8}"/>
              </a:ext>
            </a:extLst>
          </p:cNvPr>
          <p:cNvSpPr>
            <a:spLocks noGrp="1"/>
          </p:cNvSpPr>
          <p:nvPr>
            <p:ph type="body" sz="quarter" idx="13"/>
          </p:nvPr>
        </p:nvSpPr>
        <p:spPr/>
        <p:txBody>
          <a:bodyPr/>
          <a:lstStyle/>
          <a:p>
            <a:r>
              <a:rPr lang="en-US"/>
              <a:t>No borough yields far higher reviews than the others</a:t>
            </a:r>
          </a:p>
          <a:p>
            <a:r>
              <a:rPr lang="en-US"/>
              <a:t>Again, verification plays little role, although there is a marked difference between scores of verified and non-verified hosts in the Bronx and Staten Island </a:t>
            </a:r>
          </a:p>
        </p:txBody>
      </p:sp>
      <p:pic>
        <p:nvPicPr>
          <p:cNvPr id="4" name="Picture 3" descr="A graph of a number of different colored bars&#10;&#10;Description automatically generated">
            <a:extLst>
              <a:ext uri="{FF2B5EF4-FFF2-40B4-BE49-F238E27FC236}">
                <a16:creationId xmlns:a16="http://schemas.microsoft.com/office/drawing/2014/main" id="{C1325CA0-7B65-F619-A8B4-E39CEAD6D223}"/>
              </a:ext>
            </a:extLst>
          </p:cNvPr>
          <p:cNvPicPr>
            <a:picLocks noChangeAspect="1"/>
          </p:cNvPicPr>
          <p:nvPr/>
        </p:nvPicPr>
        <p:blipFill>
          <a:blip r:embed="rId2"/>
          <a:stretch>
            <a:fillRect/>
          </a:stretch>
        </p:blipFill>
        <p:spPr>
          <a:xfrm>
            <a:off x="6656655" y="949791"/>
            <a:ext cx="4813808" cy="3465941"/>
          </a:xfrm>
          <a:prstGeom prst="rect">
            <a:avLst/>
          </a:prstGeom>
        </p:spPr>
      </p:pic>
    </p:spTree>
    <p:extLst>
      <p:ext uri="{BB962C8B-B14F-4D97-AF65-F5344CB8AC3E}">
        <p14:creationId xmlns:p14="http://schemas.microsoft.com/office/powerpoint/2010/main" val="378448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AECFB-1E8C-F9AB-31FD-B9BC5E69C3EB}"/>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03AB9A7C-E1A7-8037-1FEF-6480EF724F14}"/>
              </a:ext>
            </a:extLst>
          </p:cNvPr>
          <p:cNvSpPr/>
          <p:nvPr/>
        </p:nvSpPr>
        <p:spPr>
          <a:xfrm>
            <a:off x="6601522" y="804672"/>
            <a:ext cx="4915680" cy="3756178"/>
          </a:xfrm>
          <a:prstGeom prst="rect">
            <a:avLst/>
          </a:prstGeom>
          <a:solidFill>
            <a:schemeClr val="accent6">
              <a:lumMod val="20000"/>
              <a:lumOff val="80000"/>
            </a:scheme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9F2EE84-0A41-5B76-DBFF-AD804DB130C5}"/>
              </a:ext>
            </a:extLst>
          </p:cNvPr>
          <p:cNvSpPr>
            <a:spLocks noGrp="1"/>
          </p:cNvSpPr>
          <p:nvPr>
            <p:ph type="title"/>
          </p:nvPr>
        </p:nvSpPr>
        <p:spPr>
          <a:xfrm>
            <a:off x="804672" y="804672"/>
            <a:ext cx="4486656" cy="1141497"/>
          </a:xfrm>
        </p:spPr>
        <p:txBody>
          <a:bodyPr/>
          <a:lstStyle/>
          <a:p>
            <a:r>
              <a:rPr lang="en-US" sz="2400"/>
              <a:t>Room type</a:t>
            </a:r>
            <a:endParaRPr lang="en-US"/>
          </a:p>
        </p:txBody>
      </p:sp>
      <p:sp>
        <p:nvSpPr>
          <p:cNvPr id="12" name="Footer Placeholder 11">
            <a:extLst>
              <a:ext uri="{FF2B5EF4-FFF2-40B4-BE49-F238E27FC236}">
                <a16:creationId xmlns:a16="http://schemas.microsoft.com/office/drawing/2014/main" id="{1CEB4041-E162-EF68-40B3-88D20FD74ED2}"/>
              </a:ext>
            </a:extLst>
          </p:cNvPr>
          <p:cNvSpPr>
            <a:spLocks noGrp="1"/>
          </p:cNvSpPr>
          <p:nvPr>
            <p:ph type="ftr" sz="quarter" idx="11"/>
          </p:nvPr>
        </p:nvSpPr>
        <p:spPr/>
        <p:txBody>
          <a:bodyPr/>
          <a:lstStyle/>
          <a:p>
            <a:r>
              <a:rPr lang="en-US"/>
              <a:t>
              </a:t>
            </a:r>
          </a:p>
        </p:txBody>
      </p:sp>
      <p:sp>
        <p:nvSpPr>
          <p:cNvPr id="13" name="Slide Number Placeholder 12">
            <a:extLst>
              <a:ext uri="{FF2B5EF4-FFF2-40B4-BE49-F238E27FC236}">
                <a16:creationId xmlns:a16="http://schemas.microsoft.com/office/drawing/2014/main" id="{AA909E95-219D-DC37-7835-1796F6EFA653}"/>
              </a:ext>
            </a:extLst>
          </p:cNvPr>
          <p:cNvSpPr>
            <a:spLocks noGrp="1"/>
          </p:cNvSpPr>
          <p:nvPr>
            <p:ph type="sldNum" sz="quarter" idx="12"/>
          </p:nvPr>
        </p:nvSpPr>
        <p:spPr/>
        <p:txBody>
          <a:bodyPr/>
          <a:lstStyle/>
          <a:p>
            <a:fld id="{CC057153-B650-4DEB-B370-79DDCFDCE934}" type="slidenum">
              <a:rPr lang="en-US" smtClean="0"/>
              <a:t>8</a:t>
            </a:fld>
            <a:endParaRPr lang="en-US"/>
          </a:p>
        </p:txBody>
      </p:sp>
      <p:sp>
        <p:nvSpPr>
          <p:cNvPr id="9" name="Text Placeholder 8">
            <a:extLst>
              <a:ext uri="{FF2B5EF4-FFF2-40B4-BE49-F238E27FC236}">
                <a16:creationId xmlns:a16="http://schemas.microsoft.com/office/drawing/2014/main" id="{9009B5D9-3435-6D57-CAA1-D59FF8CC3420}"/>
              </a:ext>
            </a:extLst>
          </p:cNvPr>
          <p:cNvSpPr>
            <a:spLocks noGrp="1"/>
          </p:cNvSpPr>
          <p:nvPr>
            <p:ph type="body" sz="quarter" idx="13"/>
          </p:nvPr>
        </p:nvSpPr>
        <p:spPr/>
        <p:txBody>
          <a:bodyPr/>
          <a:lstStyle/>
          <a:p>
            <a:pPr>
              <a:lnSpc>
                <a:spcPct val="90000"/>
              </a:lnSpc>
            </a:pPr>
            <a:r>
              <a:rPr lang="en-US"/>
              <a:t>Generally modest differences in average price neighborhoods and room types </a:t>
            </a:r>
          </a:p>
          <a:p>
            <a:pPr>
              <a:lnSpc>
                <a:spcPct val="90000"/>
              </a:lnSpc>
            </a:pPr>
            <a:r>
              <a:rPr lang="en-US"/>
              <a:t>The biggest exception to this is Staten Island shared rooms</a:t>
            </a:r>
          </a:p>
          <a:p>
            <a:pPr lvl="1">
              <a:lnSpc>
                <a:spcPct val="90000"/>
              </a:lnSpc>
            </a:pPr>
            <a:r>
              <a:rPr lang="en-US">
                <a:solidFill>
                  <a:schemeClr val="tx2"/>
                </a:solidFill>
              </a:rPr>
              <a:t>Could be why they are so frequently occupied</a:t>
            </a:r>
          </a:p>
          <a:p>
            <a:pPr>
              <a:lnSpc>
                <a:spcPct val="90000"/>
              </a:lnSpc>
            </a:pPr>
            <a:r>
              <a:rPr lang="en-US"/>
              <a:t>Most expensive are shared rooms in Manhattan</a:t>
            </a:r>
          </a:p>
          <a:p>
            <a:pPr lvl="1">
              <a:lnSpc>
                <a:spcPct val="90000"/>
              </a:lnSpc>
            </a:pPr>
            <a:r>
              <a:rPr lang="en-US">
                <a:solidFill>
                  <a:schemeClr val="tx2"/>
                </a:solidFill>
              </a:rPr>
              <a:t>Highest real estate prices in all of USA</a:t>
            </a:r>
          </a:p>
        </p:txBody>
      </p:sp>
      <p:pic>
        <p:nvPicPr>
          <p:cNvPr id="4" name="Picture 3">
            <a:extLst>
              <a:ext uri="{FF2B5EF4-FFF2-40B4-BE49-F238E27FC236}">
                <a16:creationId xmlns:a16="http://schemas.microsoft.com/office/drawing/2014/main" id="{EE3E82B7-DC94-A06A-B41B-1006D1CF8D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42429" y="949791"/>
            <a:ext cx="4642260" cy="3465941"/>
          </a:xfrm>
          <a:prstGeom prst="rect">
            <a:avLst/>
          </a:prstGeom>
        </p:spPr>
      </p:pic>
    </p:spTree>
    <p:extLst>
      <p:ext uri="{BB962C8B-B14F-4D97-AF65-F5344CB8AC3E}">
        <p14:creationId xmlns:p14="http://schemas.microsoft.com/office/powerpoint/2010/main" val="21211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F98A-3318-F2B7-7157-1D29C1486659}"/>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7C091888-03ED-2D0D-099E-AB925B4806B9}"/>
              </a:ext>
            </a:extLst>
          </p:cNvPr>
          <p:cNvSpPr/>
          <p:nvPr/>
        </p:nvSpPr>
        <p:spPr>
          <a:xfrm>
            <a:off x="6601522" y="804672"/>
            <a:ext cx="4915680" cy="3689269"/>
          </a:xfrm>
          <a:prstGeom prst="rect">
            <a:avLst/>
          </a:prstGeom>
          <a:solidFill>
            <a:schemeClr val="accent6">
              <a:lumMod val="20000"/>
              <a:lumOff val="80000"/>
            </a:scheme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7981C70-CD40-C255-CA78-FCF259E20A6D}"/>
              </a:ext>
            </a:extLst>
          </p:cNvPr>
          <p:cNvSpPr>
            <a:spLocks noGrp="1"/>
          </p:cNvSpPr>
          <p:nvPr>
            <p:ph type="title"/>
          </p:nvPr>
        </p:nvSpPr>
        <p:spPr>
          <a:xfrm>
            <a:off x="804672" y="804672"/>
            <a:ext cx="4486656" cy="1141497"/>
          </a:xfrm>
        </p:spPr>
        <p:txBody>
          <a:bodyPr/>
          <a:lstStyle/>
          <a:p>
            <a:r>
              <a:rPr lang="en-US" sz="2400"/>
              <a:t>Neighborhood Group</a:t>
            </a:r>
            <a:endParaRPr lang="en-US"/>
          </a:p>
        </p:txBody>
      </p:sp>
      <p:sp>
        <p:nvSpPr>
          <p:cNvPr id="12" name="Footer Placeholder 11">
            <a:extLst>
              <a:ext uri="{FF2B5EF4-FFF2-40B4-BE49-F238E27FC236}">
                <a16:creationId xmlns:a16="http://schemas.microsoft.com/office/drawing/2014/main" id="{84E6D5CE-CF57-34D1-31EF-D056F6206AE7}"/>
              </a:ext>
            </a:extLst>
          </p:cNvPr>
          <p:cNvSpPr>
            <a:spLocks noGrp="1"/>
          </p:cNvSpPr>
          <p:nvPr>
            <p:ph type="ftr" sz="quarter" idx="11"/>
          </p:nvPr>
        </p:nvSpPr>
        <p:spPr/>
        <p:txBody>
          <a:bodyPr/>
          <a:lstStyle/>
          <a:p>
            <a:r>
              <a:rPr lang="en-US"/>
              <a:t>
              </a:t>
            </a:r>
          </a:p>
        </p:txBody>
      </p:sp>
      <p:sp>
        <p:nvSpPr>
          <p:cNvPr id="13" name="Slide Number Placeholder 12">
            <a:extLst>
              <a:ext uri="{FF2B5EF4-FFF2-40B4-BE49-F238E27FC236}">
                <a16:creationId xmlns:a16="http://schemas.microsoft.com/office/drawing/2014/main" id="{8D554E41-AA29-1D1B-3A4F-D923A553BF8B}"/>
              </a:ext>
            </a:extLst>
          </p:cNvPr>
          <p:cNvSpPr>
            <a:spLocks noGrp="1"/>
          </p:cNvSpPr>
          <p:nvPr>
            <p:ph type="sldNum" sz="quarter" idx="12"/>
          </p:nvPr>
        </p:nvSpPr>
        <p:spPr/>
        <p:txBody>
          <a:bodyPr/>
          <a:lstStyle/>
          <a:p>
            <a:fld id="{CC057153-B650-4DEB-B370-79DDCFDCE934}" type="slidenum">
              <a:rPr lang="en-US" smtClean="0"/>
              <a:t>9</a:t>
            </a:fld>
            <a:endParaRPr lang="en-US"/>
          </a:p>
        </p:txBody>
      </p:sp>
      <p:sp>
        <p:nvSpPr>
          <p:cNvPr id="9" name="Text Placeholder 8">
            <a:extLst>
              <a:ext uri="{FF2B5EF4-FFF2-40B4-BE49-F238E27FC236}">
                <a16:creationId xmlns:a16="http://schemas.microsoft.com/office/drawing/2014/main" id="{68949735-0262-DBB2-C1B7-74A6BD186079}"/>
              </a:ext>
            </a:extLst>
          </p:cNvPr>
          <p:cNvSpPr>
            <a:spLocks noGrp="1"/>
          </p:cNvSpPr>
          <p:nvPr>
            <p:ph type="body" sz="quarter" idx="13"/>
          </p:nvPr>
        </p:nvSpPr>
        <p:spPr/>
        <p:txBody>
          <a:bodyPr/>
          <a:lstStyle/>
          <a:p>
            <a:r>
              <a:rPr lang="en-US"/>
              <a:t>Overall occupancy sits at around 60%, but very significant variation in occupancy rate both between neighborhoods and room types </a:t>
            </a:r>
          </a:p>
          <a:p>
            <a:r>
              <a:rPr lang="en-US"/>
              <a:t>Staten Island has both the least occupied room type (Private) and the most occupied (Shared) </a:t>
            </a:r>
          </a:p>
        </p:txBody>
      </p:sp>
      <p:pic>
        <p:nvPicPr>
          <p:cNvPr id="4" name="Picture 3">
            <a:extLst>
              <a:ext uri="{FF2B5EF4-FFF2-40B4-BE49-F238E27FC236}">
                <a16:creationId xmlns:a16="http://schemas.microsoft.com/office/drawing/2014/main" id="{BBEAD7FC-12AA-794B-D2AB-AC61B2E2E4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42429" y="940632"/>
            <a:ext cx="4643411" cy="3418209"/>
          </a:xfrm>
          <a:prstGeom prst="rect">
            <a:avLst/>
          </a:prstGeom>
        </p:spPr>
      </p:pic>
    </p:spTree>
    <p:extLst>
      <p:ext uri="{BB962C8B-B14F-4D97-AF65-F5344CB8AC3E}">
        <p14:creationId xmlns:p14="http://schemas.microsoft.com/office/powerpoint/2010/main" val="29660086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2373</Words>
  <Application>Microsoft Office PowerPoint</Application>
  <PresentationFormat>Widescreen</PresentationFormat>
  <Paragraphs>257</Paragraphs>
  <Slides>30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System Font Regular</vt:lpstr>
      <vt:lpstr>Arial</vt:lpstr>
      <vt:lpstr>Calibri</vt:lpstr>
      <vt:lpstr>Consolas</vt:lpstr>
      <vt:lpstr>Courier New</vt:lpstr>
      <vt:lpstr>Gill Sans MT</vt:lpstr>
      <vt:lpstr>Segoe UI</vt:lpstr>
      <vt:lpstr>Parcel</vt:lpstr>
      <vt:lpstr>– Data analysis –  Airbnb in New York city</vt:lpstr>
      <vt:lpstr>Introduction to Dataset</vt:lpstr>
      <vt:lpstr>PowerPoint Presentation</vt:lpstr>
      <vt:lpstr>PowerPoint Presentation</vt:lpstr>
      <vt:lpstr>Price distribution</vt:lpstr>
      <vt:lpstr>Verification and review score</vt:lpstr>
      <vt:lpstr>Review Score</vt:lpstr>
      <vt:lpstr>Room type</vt:lpstr>
      <vt:lpstr>Neighborhood Group</vt:lpstr>
      <vt:lpstr>Construction Year</vt:lpstr>
      <vt:lpstr>Exploratory Data analysis: Key insights </vt:lpstr>
      <vt:lpstr>Models</vt:lpstr>
      <vt:lpstr>Predictive model 1: Linear regression Price vs. construction year</vt:lpstr>
      <vt:lpstr>Predictive model 2: Random forest regression Review scores</vt:lpstr>
      <vt:lpstr>CORRELATION : host identity and review score  Point Biserial</vt:lpstr>
      <vt:lpstr>age of the listing vs review scores  Linear regression 2</vt:lpstr>
      <vt:lpstr>Price prediction model</vt:lpstr>
      <vt:lpstr>Model we Use</vt:lpstr>
      <vt:lpstr>Steps to create  price prediction model</vt:lpstr>
      <vt:lpstr>Code Snippets</vt:lpstr>
      <vt:lpstr>PowerPoint Presentation</vt:lpstr>
      <vt:lpstr>Feature Importance: price</vt:lpstr>
      <vt:lpstr>Model Evaluation (Sample Predictions):</vt:lpstr>
      <vt:lpstr>Model Evaluation:</vt:lpstr>
      <vt:lpstr>Future Enhancements</vt:lpstr>
      <vt:lpstr>Other conclusions from the model</vt:lpstr>
      <vt:lpstr>Overall conclusions – prediction models</vt:lpstr>
      <vt:lpstr>Overall conclusions – dataset</vt:lpstr>
      <vt:lpstr>Sources</vt:lpstr>
      <vt:lpstr>Image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shivam sinha</cp:lastModifiedBy>
  <cp:revision>297</cp:revision>
  <dcterms:created xsi:type="dcterms:W3CDTF">2024-12-06T16:23:57Z</dcterms:created>
  <dcterms:modified xsi:type="dcterms:W3CDTF">2025-01-07T12:25:19Z</dcterms:modified>
</cp:coreProperties>
</file>