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9144000" cy="5143500"/>
  <p:notesSz cx="6858000" cy="9144000"/>
  <p:embeddedFontLst>
    <p:embeddedFont>
      <p:font typeface="Nunito"/>
      <p:regular r:id="rId17"/>
    </p:embeddedFont>
    <p:embeddedFont>
      <p:font typeface="Calibri" panose="020F0502020204030204"/>
      <p:regular r:id="rId18"/>
    </p:embeddedFont>
  </p:embeddedFontLst>
  <p:custDataLst>
    <p:tags r:id="rId19"/>
  </p:custData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747775"/>
          </p15:clr>
        </p15:guide>
        <p15:guide id="2" pos="2880" userDrawn="1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 showGuides="1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gs" Target="tags/tag1.xml"/><Relationship Id="rId18" Type="http://schemas.openxmlformats.org/officeDocument/2006/relationships/font" Target="fonts/font2.fntdata"/><Relationship Id="rId17" Type="http://schemas.openxmlformats.org/officeDocument/2006/relationships/font" Target="fonts/font1.fntdata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06e08ae0d4_0_19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06e08ae0d4_0_19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06e08ae0d4_0_17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06e08ae0d4_0_17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06e08ae0d4_0_21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06e08ae0d4_0_21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06e08ae0d4_0_20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06e08ae0d4_0_20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06e08ae0d4_0_20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06e08ae0d4_0_20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06e08ae0d4_0_17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06e08ae0d4_0_17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06e08ae0d4_0_18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06e08ae0d4_0_18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06e08ae0d4_0_18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06e08ae0d4_0_18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06e08ae0d4_0_19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06e08ae0d4_0_19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bg>
      <p:bgPr>
        <a:solidFill>
          <a:schemeClr val="accent6"/>
        </a:solidFill>
        <a:effectLst/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19" name="Google Shape;119;p11"/>
          <p:cNvSpPr txBox="1"/>
          <p:nvPr>
            <p:ph type="title" hasCustomPrompt="1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type="body" idx="1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bg>
      <p:bgPr>
        <a:solidFill>
          <a:schemeClr val="accent3"/>
        </a:solidFill>
        <a:effectLst/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bg>
      <p:bgPr>
        <a:solidFill>
          <a:schemeClr val="dk2"/>
        </a:solidFill>
        <a:effectLst/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bg>
      <p:bgPr>
        <a:solidFill>
          <a:schemeClr val="dk2"/>
        </a:solidFill>
        <a:effectLst/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type="body" idx="1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type="body" idx="2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bg>
      <p:bgPr>
        <a:solidFill>
          <a:schemeClr val="dk2"/>
        </a:solidFill>
        <a:effectLst/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3"/>
        </a:solidFill>
        <a:effectLst/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type="subTitle" idx="1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type="body" idx="2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7" name="Google Shape;107;p10"/>
          <p:cNvSpPr txBox="1"/>
          <p:nvPr>
            <p:ph type="body" idx="1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 panose="020F0502020204030204"/>
              <a:buChar char="●"/>
              <a:defRPr sz="1300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 panose="020F0502020204030204"/>
              <a:buChar char="○"/>
              <a:defRPr sz="1100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 panose="020F0502020204030204"/>
              <a:buChar char="■"/>
              <a:defRPr sz="1100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 panose="020F0502020204030204"/>
              <a:buChar char="●"/>
              <a:defRPr sz="1100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 panose="020F0502020204030204"/>
              <a:buChar char="○"/>
              <a:defRPr sz="1100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 panose="020F0502020204030204"/>
              <a:buChar char="■"/>
              <a:defRPr sz="1100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 panose="020F0502020204030204"/>
              <a:buChar char="●"/>
              <a:defRPr sz="1100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 panose="020F0502020204030204"/>
              <a:buChar char="○"/>
              <a:defRPr sz="1100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 panose="020F0502020204030204"/>
              <a:buChar char="■"/>
              <a:defRPr sz="1100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</a:fld>
            <a:endParaRPr lang="zh-C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4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The 2013 Target Data Breach</a:t>
            </a:r>
            <a:endParaRPr lang="zh-CN" sz="44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29" name="Google Shape;129;p13"/>
          <p:cNvSpPr txBox="1"/>
          <p:nvPr>
            <p:ph type="subTitle" idx="1"/>
          </p:nvPr>
        </p:nvSpPr>
        <p:spPr>
          <a:xfrm>
            <a:off x="4671625" y="3900875"/>
            <a:ext cx="3882900" cy="53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Group 1: Shivam Sinha, Yongxin Guo, Yuan Tan</a:t>
            </a:r>
            <a:endParaRPr 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4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References</a:t>
            </a:r>
            <a:endParaRPr lang="zh-CN" sz="44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83" name="Google Shape;183;p22"/>
          <p:cNvSpPr txBox="1"/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zh-CN" sz="32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•</a:t>
            </a:r>
            <a:r>
              <a:rPr lang="zh-CN" sz="32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• Krebs, B. (2014). Inside Target Corp. Days After 2013 Breach.</a:t>
            </a:r>
            <a:endParaRPr sz="32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zh-CN" sz="32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•</a:t>
            </a:r>
            <a:r>
              <a:rPr lang="zh-CN" sz="32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• Smith, B. (2015). The Target Data Breach and Lessons Learned.</a:t>
            </a:r>
            <a:endParaRPr sz="32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zh-CN" sz="32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•</a:t>
            </a:r>
            <a:r>
              <a:rPr lang="zh-CN" sz="32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• Yao, D., &amp; Wang, Z. (2014). Target Data Breach Case Study.</a:t>
            </a:r>
            <a:endParaRPr sz="32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1328975" y="118475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4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Overview of the Target Data Breach</a:t>
            </a:r>
            <a:endParaRPr lang="zh-CN" sz="44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35" name="Google Shape;135;p14"/>
          <p:cNvSpPr txBox="1"/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zh-CN" sz="32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•</a:t>
            </a:r>
            <a:r>
              <a:rPr lang="zh-CN" sz="32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• Date: November–December 2013</a:t>
            </a:r>
            <a:endParaRPr sz="32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zh-CN" sz="32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•</a:t>
            </a:r>
            <a:r>
              <a:rPr lang="zh-CN" sz="32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• Affected 98 million customers' credit card details and PII</a:t>
            </a:r>
            <a:endParaRPr sz="32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zh-CN" sz="32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•</a:t>
            </a:r>
            <a:r>
              <a:rPr lang="zh-CN" sz="32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• Cause: Vulnerabilities through a third-party vendor via phishing</a:t>
            </a:r>
            <a:endParaRPr sz="32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4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How the Breach Occurred</a:t>
            </a:r>
            <a:endParaRPr lang="zh-CN" sz="44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41" name="Google Shape;141;p15"/>
          <p:cNvSpPr txBox="1"/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 lnSpcReduction="10000"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zh-CN" sz="32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•</a:t>
            </a:r>
            <a:r>
              <a:rPr lang="zh-CN" sz="32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• Phishing Attack: Third-party vendor attacked, leading to access to Target’s network</a:t>
            </a:r>
            <a:endParaRPr sz="32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zh-CN" sz="32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•</a:t>
            </a:r>
            <a:r>
              <a:rPr lang="zh-CN" sz="32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• Installation of Malware: BlackPOS malware on POS systems</a:t>
            </a:r>
            <a:endParaRPr sz="32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zh-CN" sz="32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•</a:t>
            </a:r>
            <a:r>
              <a:rPr lang="zh-CN" sz="32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• Exfiltration of Data: Attackers captured and transferred sensitive data</a:t>
            </a:r>
            <a:endParaRPr sz="32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4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Key Security Vulnerabilities</a:t>
            </a:r>
            <a:endParaRPr lang="zh-CN" sz="44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47" name="Google Shape;147;p16"/>
          <p:cNvSpPr txBox="1"/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zh-CN" sz="32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•</a:t>
            </a:r>
            <a:r>
              <a:rPr lang="zh-CN" sz="32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• Third-Party Vendor Risks</a:t>
            </a:r>
            <a:endParaRPr sz="32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zh-CN" sz="32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•</a:t>
            </a:r>
            <a:r>
              <a:rPr lang="zh-CN" sz="32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• Lack of Network Segmentation</a:t>
            </a:r>
            <a:endParaRPr sz="32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zh-CN" sz="32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•</a:t>
            </a:r>
            <a:r>
              <a:rPr lang="zh-CN" sz="32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• Malware Detection Gaps</a:t>
            </a:r>
            <a:endParaRPr sz="32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4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Impact of the Breach</a:t>
            </a:r>
            <a:endParaRPr lang="zh-CN" sz="44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53" name="Google Shape;153;p17"/>
          <p:cNvSpPr txBox="1"/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zh-CN" sz="32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•</a:t>
            </a:r>
            <a:r>
              <a:rPr lang="zh-CN" sz="32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• 98 million customers affected</a:t>
            </a:r>
            <a:endParaRPr sz="32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zh-CN" sz="32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•</a:t>
            </a:r>
            <a:r>
              <a:rPr lang="zh-CN" sz="32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• Over $162 million in losses, fines, and settlements</a:t>
            </a:r>
            <a:endParaRPr sz="32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zh-CN" sz="32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•</a:t>
            </a:r>
            <a:r>
              <a:rPr lang="zh-CN" sz="32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• Reputation damage</a:t>
            </a:r>
            <a:endParaRPr sz="32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4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Target's Response and Mistakes</a:t>
            </a:r>
            <a:endParaRPr lang="zh-CN" sz="44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59" name="Google Shape;159;p18"/>
          <p:cNvSpPr txBox="1"/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zh-CN" sz="32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•</a:t>
            </a:r>
            <a:r>
              <a:rPr lang="zh-CN" sz="32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• Delayed Action: Failure to act on FireEye’s warnings</a:t>
            </a:r>
            <a:endParaRPr sz="32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zh-CN" sz="32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•</a:t>
            </a:r>
            <a:r>
              <a:rPr lang="zh-CN" sz="32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• Public Apology and Compensation</a:t>
            </a:r>
            <a:endParaRPr sz="32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zh-CN" sz="32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•</a:t>
            </a:r>
            <a:r>
              <a:rPr lang="zh-CN" sz="32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• Offered credit monitoring and protection</a:t>
            </a:r>
            <a:endParaRPr sz="32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4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Cybersecurity Lessons Learned</a:t>
            </a:r>
            <a:endParaRPr lang="zh-CN" sz="44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65" name="Google Shape;165;p19"/>
          <p:cNvSpPr txBox="1"/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zh-CN" sz="32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•</a:t>
            </a:r>
            <a:r>
              <a:rPr lang="zh-CN" sz="32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• Vendor Risk Management</a:t>
            </a:r>
            <a:endParaRPr sz="32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zh-CN" sz="32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•</a:t>
            </a:r>
            <a:r>
              <a:rPr lang="zh-CN" sz="32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• Network Segmentation</a:t>
            </a:r>
            <a:endParaRPr sz="32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zh-CN" sz="32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•</a:t>
            </a:r>
            <a:r>
              <a:rPr lang="zh-CN" sz="32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• Real-Time Malware Detection</a:t>
            </a:r>
            <a:endParaRPr sz="32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zh-CN" sz="32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•</a:t>
            </a:r>
            <a:r>
              <a:rPr lang="zh-CN" sz="32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• Incident Response</a:t>
            </a:r>
            <a:endParaRPr sz="32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4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Future Prevention Strategies</a:t>
            </a:r>
            <a:endParaRPr lang="zh-CN" sz="44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71" name="Google Shape;171;p20"/>
          <p:cNvSpPr txBox="1"/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zh-CN" sz="32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•</a:t>
            </a:r>
            <a:r>
              <a:rPr lang="zh-CN" sz="32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• Vendor Risk Management Plan</a:t>
            </a:r>
            <a:endParaRPr sz="32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zh-CN" sz="32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•</a:t>
            </a:r>
            <a:r>
              <a:rPr lang="zh-CN" sz="32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• Advanced Malware Detection Systems</a:t>
            </a:r>
            <a:endParaRPr sz="32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zh-CN" sz="32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•</a:t>
            </a:r>
            <a:r>
              <a:rPr lang="zh-CN" sz="32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• Comprehensive Incident Response Plan</a:t>
            </a:r>
            <a:endParaRPr sz="32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4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Conclusion</a:t>
            </a:r>
            <a:endParaRPr lang="zh-CN" sz="44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77" name="Google Shape;177;p21"/>
          <p:cNvSpPr txBox="1"/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zh-CN" sz="32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•</a:t>
            </a:r>
            <a:r>
              <a:rPr lang="zh-CN" sz="32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• Summary of key lessons</a:t>
            </a:r>
            <a:endParaRPr sz="32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zh-CN" sz="32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•</a:t>
            </a:r>
            <a:r>
              <a:rPr lang="zh-CN" sz="32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• Integration of best practices like PCI-DSS</a:t>
            </a:r>
            <a:endParaRPr sz="32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zh-CN" sz="32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•</a:t>
            </a:r>
            <a:r>
              <a:rPr lang="zh-CN" sz="32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• Final thought: Cautionary tale for companies in all industries</a:t>
            </a:r>
            <a:endParaRPr sz="32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M2Q4N2E5ZWUxZmZiNTg0Y2Q3N2YwZGZiMzJhNDM3NjUifQ=="/>
</p:tagLst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1510</Words>
  <Application>WPS 演示</Application>
  <PresentationFormat/>
  <Paragraphs>68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9" baseType="lpstr">
      <vt:lpstr>Arial</vt:lpstr>
      <vt:lpstr>宋体</vt:lpstr>
      <vt:lpstr>Wingdings</vt:lpstr>
      <vt:lpstr>Arial</vt:lpstr>
      <vt:lpstr>Nunito</vt:lpstr>
      <vt:lpstr>Calibri</vt:lpstr>
      <vt:lpstr>微软雅黑</vt:lpstr>
      <vt:lpstr>Arial Unicode MS</vt:lpstr>
      <vt:lpstr>Shift</vt:lpstr>
      <vt:lpstr>The 2013 Target Data Breach</vt:lpstr>
      <vt:lpstr>Overview of the Target Data Breach</vt:lpstr>
      <vt:lpstr>How the Breach Occurred</vt:lpstr>
      <vt:lpstr>Key Security Vulnerabilities</vt:lpstr>
      <vt:lpstr>Impact of the Breach</vt:lpstr>
      <vt:lpstr>Target's Response and Mistakes</vt:lpstr>
      <vt:lpstr>Cybersecurity Lessons Learned</vt:lpstr>
      <vt:lpstr>Future Prevention Strategies</vt:lpstr>
      <vt:lpstr>Conclusion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2013 Target Data Breach</dc:title>
  <dc:creator/>
  <cp:lastModifiedBy>Better  late  than  never</cp:lastModifiedBy>
  <cp:revision>1</cp:revision>
  <dcterms:created xsi:type="dcterms:W3CDTF">2024-09-30T17:42:21Z</dcterms:created>
  <dcterms:modified xsi:type="dcterms:W3CDTF">2024-09-30T17:42:22Z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F7A16E59532C48BD927155070DD020BC_12</vt:lpwstr>
  </property>
  <property fmtid="{D5CDD505-2E9C-101B-9397-08002B2CF9AE}" pid="3" name="KSOProductBuildVer">
    <vt:lpwstr>2052-12.1.0.16120</vt:lpwstr>
  </property>
</Properties>
</file>