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6df87f09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6df87f09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6df87f09c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6df87f09c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6df87f09c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6df87f09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b32969ce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b32969ce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6e08ae0d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6e08ae0d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6e08ae0d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6e08ae0d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6e08ae0d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6e08ae0d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6e08ae0d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6e08ae0d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6e08ae0d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6e08ae0d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6e08ae0d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6e08ae0d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6e08ae0d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6e08ae0d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6e08ae0d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6e08ae0d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6e08ae0d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6e08ae0d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6df87f09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6df87f09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The 2013 Target Data Breach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671625" y="3900875"/>
            <a:ext cx="38829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Group 1: Shivam Sinha, Yongxin Guo, Yuan Tan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Protect: Key Failures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solidFill>
                  <a:srgbClr val="000000"/>
                </a:solidFill>
              </a:rPr>
              <a:t>- Lack of network segmentation enabled lateral movement.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solidFill>
                  <a:srgbClr val="000000"/>
                </a:solidFill>
              </a:rPr>
              <a:t>- Payment data was not adequately encrypted.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454075"/>
            <a:ext cx="75057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Detect:Execution of the Vulnerability Management Plan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rgbClr val="000000"/>
                </a:solidFill>
              </a:rPr>
              <a:t> 1.Regular Auditing of the Vulnerability Management Plan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rgbClr val="000000"/>
                </a:solidFill>
              </a:rPr>
              <a:t> 2. Tabletop Exercises for Inactive Portions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rgbClr val="000000"/>
                </a:solidFill>
              </a:rPr>
              <a:t>3. Functional Exercises Every Six Months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454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Respond:</a:t>
            </a: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Execution of the Incident Response Plan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19150" y="1990725"/>
            <a:ext cx="7505700" cy="28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CN" sz="2000">
                <a:solidFill>
                  <a:srgbClr val="000000"/>
                </a:solidFill>
              </a:rPr>
              <a:t>Monthly Audits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CN" sz="2000">
                <a:solidFill>
                  <a:srgbClr val="000000"/>
                </a:solidFill>
              </a:rPr>
              <a:t>Tabletop Exercises for Unused Portions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CN" sz="2000">
                <a:solidFill>
                  <a:srgbClr val="000000"/>
                </a:solidFill>
              </a:rPr>
              <a:t>Functional Exercises Every Six Months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CN" sz="2000">
                <a:solidFill>
                  <a:srgbClr val="000000"/>
                </a:solidFill>
              </a:rPr>
              <a:t>Immediate Isolation of Affected Systems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CN" sz="2000">
                <a:solidFill>
                  <a:srgbClr val="000000"/>
                </a:solidFill>
              </a:rPr>
              <a:t>Incident Containment Procedures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CN" sz="2000">
                <a:solidFill>
                  <a:srgbClr val="000000"/>
                </a:solidFill>
              </a:rPr>
              <a:t>Forensic Analysis and Incident Investigation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CN" sz="2000">
                <a:solidFill>
                  <a:srgbClr val="000000"/>
                </a:solidFill>
              </a:rPr>
              <a:t>Involvement of Cybersecurity Experts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CN" sz="2000">
                <a:solidFill>
                  <a:srgbClr val="000000"/>
                </a:solidFill>
              </a:rPr>
              <a:t>Communication Protocols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zh-CN" sz="2000">
                <a:solidFill>
                  <a:srgbClr val="000000"/>
                </a:solidFill>
              </a:rPr>
              <a:t>Internal Escalation Procedures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Recover :Execution of Incident Recovery Plan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19150" y="1764775"/>
            <a:ext cx="4536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283781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zh-CN" sz="15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Audits and Testing</a:t>
            </a:r>
            <a:endParaRPr b="1" sz="15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01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Monthly Audits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Regular audits ensure recovery plans are up to date and effective.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01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Tabletop Exercises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Simulate incident scenarios for portions of the plan that haven’t been used recently.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01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Exercises (Every 6 Months)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Simulate real-world cyberattacks to assess the readiness of recovery systems.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165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zh-CN" sz="18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Actions</a:t>
            </a:r>
            <a:endParaRPr b="1" sz="18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01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Restoration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Verify the integrity of backups and ensure data can be fully restored.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01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Recovery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Ensure affected systems are securely restored to operational status.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701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 Improvement</a:t>
            </a:r>
            <a:r>
              <a:rPr lang="zh-C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Post-incident analysis to enhance recovery processes for future incidents.</a:t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Summary of key lessons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Integration of best practices like PCI-DSS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Final thought: Cautionary tale for companies in all industries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Krebs, B. (2014). Inside Target Corp. Days After 2013 Breach.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Smith, B. (2015). The Target Data Breach and Lessons Learned.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Yao, D., &amp; Wang, Z. (2014). Target Data Breach Case Study.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1328975" y="118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Overview of the Target Data Breach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Date: November–December 2013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Affected 98 million customers' credit card details and PII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Cause: Vulnerabilities through a third-party vendor via phishing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How the Breach Occurred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Phishing Attack: Third-party vendor attacked, leading to access to Target’s network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Installation of Malware: BlackPOS malware on POS systems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Exfiltration of Data: Attackers captured and transferred sensitive data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Key Security Vulnerabilities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Third-Party Vendor Risks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Lack of Network Segmentation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Malware Detection Gaps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Impact of the Breach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98 million customers affected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Over $162 million in losses, fines, and settlements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Reputation damage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Target's Response and Mistakes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Delayed Action: Failure to act on FireEye’s warnings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Public Apology and Compensation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Offered credit monitoring and protection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Cybersecurity Lessons Learned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Vendor Risk Management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Network Segmentation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Real-Time Malware Detection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Incident Response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Future Prevention Strategies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Vendor Risk Management Plan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Advanced Malware Detection Systems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latin typeface="Calibri"/>
                <a:ea typeface="Calibri"/>
                <a:cs typeface="Calibri"/>
                <a:sym typeface="Calibri"/>
              </a:rPr>
              <a:t>• Comprehensive Incident Response Plan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latin typeface="Calibri"/>
                <a:ea typeface="Calibri"/>
                <a:cs typeface="Calibri"/>
                <a:sym typeface="Calibri"/>
              </a:rPr>
              <a:t>Identify: Key Failures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solidFill>
                  <a:srgbClr val="000000"/>
                </a:solidFill>
              </a:rPr>
              <a:t>- Weak vendor management allowed unauthorized access.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C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CN" sz="3200">
                <a:solidFill>
                  <a:srgbClr val="000000"/>
                </a:solidFill>
              </a:rPr>
              <a:t>- Insufficient risk assessments of third-party partners.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