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d037219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d037219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d065eb5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d065eb5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d065eb5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d065eb5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d065eb5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d065eb5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6e08ae0d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6e08ae0d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e08ae0d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e08ae0d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6e08ae0d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6e08ae0d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6e08ae0d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6e08ae0d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6df87f09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6df87f09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6df87f09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6df87f09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6df87f09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6df87f09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6df87f09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6df87f09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b32969c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b32969c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The 2013 Target Data Breach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671625" y="3900875"/>
            <a:ext cx="38829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Group 1: Shivam Sinha, Yongxin Guo, Yuan Tan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770425" y="531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AWS Architecture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602025" y="1287425"/>
            <a:ext cx="38145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AWS WAF (Web Application Firewall):</a:t>
            </a:r>
            <a:r>
              <a:rPr lang="zh-CN" sz="1000"/>
              <a:t> Protects against common web exploits like SQL injection and cross-site scripting.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AWS Shield:</a:t>
            </a:r>
            <a:r>
              <a:rPr lang="zh-CN" sz="1000"/>
              <a:t> Provides DDoS protection, safeguarding against volumetric and network layer attacks.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Amazon GuardDuty:</a:t>
            </a:r>
            <a:r>
              <a:rPr lang="zh-CN" sz="1000"/>
              <a:t> Continuous threat detection using machine learning to identify anomalies and unauthorized activities.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AWS Security Hub:</a:t>
            </a:r>
            <a:r>
              <a:rPr lang="zh-CN" sz="1000"/>
              <a:t> Centralized security management, combining data from multiple services for a unified view of security posture.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Amazon CloudWatch:</a:t>
            </a:r>
            <a:r>
              <a:rPr lang="zh-CN" sz="1000"/>
              <a:t> Real-time monitoring for logging, alarming, and alerting on security and operational metrics.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AWS KMS (Key Management Service):</a:t>
            </a:r>
            <a:r>
              <a:rPr lang="zh-CN" sz="1000"/>
              <a:t> Provides data encryption and secure key management for sensitive data.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000"/>
              <a:t>Auto Scaling with Secure EC2:</a:t>
            </a:r>
            <a:r>
              <a:rPr lang="zh-CN" sz="1000"/>
              <a:t> Automatically scales instances while maintaining security configurations.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475" y="246325"/>
            <a:ext cx="4419524" cy="46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Services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681725"/>
            <a:ext cx="7505700" cy="27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Here's a list of the AWS services used: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Route 53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DNS and domain management.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CloudFront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content delivery network (CDN) to deliver web content globally.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WAF (Web Application Firewall)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protecting web applications from common threats like SQL injection and cross-site scripting (XSS).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S3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static content storage, like website files.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EC2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scalable compute instances, across web, app, and proxy tiers.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RDS (Relational Database Service)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managing relational databases (e.g., MySQL, PostgreSQL).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API Gateway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creating, publishing, maintaining, monitoring, and securing APIs.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running backend functions and microservices without provisioning servers.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GuardDuty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threat detection using machine learning and anomaly detection.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Security Hub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unified security checks and insights.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monitoring and observability of cloud resources and applications.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Key Management Service (KMS)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encryption key management.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Scaling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automatically scaling EC2 instances in response to load.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Load Balancer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distributing incoming traffic across EC2 instances.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Load Balancer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handling high throughput and connection-based traffic.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VPC (Virtual Private Cloud)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network segmentation into web, app, and database tiers.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Network Firewall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filtering traffic between VPCs and controlling ingress/egress traffic.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CloudTrail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logging all API calls and actions across AWS services.</a:t>
            </a:r>
            <a:endParaRPr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7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5"/>
              <a:buFont typeface="Arial"/>
              <a:buAutoNum type="arabicPeriod"/>
            </a:pPr>
            <a:r>
              <a:rPr b="1"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IAM (Identity and Access Management) with MFA</a:t>
            </a:r>
            <a:r>
              <a:rPr lang="zh-CN" sz="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For user authentication and enforcing Multi-Factor Authentication for privileged access.</a:t>
            </a:r>
            <a:endParaRPr b="1" sz="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914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Reflection learning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819150" y="1990725"/>
            <a:ext cx="66498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AWS Services with NIST Framework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Network Segmentation and Access Controls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Monitoring and Incident Response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zh-CN"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Multi-layered Defense Approach</a:t>
            </a:r>
            <a:endParaRPr sz="7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Enhanced Vendor Risk Management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Automated Incident Response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Regular Security Audits and Penetration Testing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to Serverless Architectures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zh-C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Awareness and Training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Krebs, B. (2014). Inside Target Corp. Days After 2013 Breach.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Smith, B. (2015). The Target Data Breach and Lessons Learned.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Yao, D., &amp; Wang, Z. (2014). Target Data Breach Case Study.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12300" y="696875"/>
            <a:ext cx="8071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Overview of the Target Data Breach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Date: November–December 2013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Affected 98 million customers' credit card details and PII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Cause: Vulnerabilities through a third-party vendor via phishing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Cybersecurity Lessons Learned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Vendor Risk Management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Network Segmentation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Real-Time Malware Detection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Incident Response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37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Future Prevention Strategies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Vendor Risk Management Plan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Advanced Malware Detection Systems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Comprehensive Incident Response Plan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Identify: Key Failures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solidFill>
                  <a:srgbClr val="000000"/>
                </a:solidFill>
              </a:rPr>
              <a:t>- Weak vendor management allowed unauthorized access.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solidFill>
                  <a:srgbClr val="000000"/>
                </a:solidFill>
              </a:rPr>
              <a:t>- Insufficient risk assessments of third-party partners.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Protect: Key Failures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solidFill>
                  <a:srgbClr val="000000"/>
                </a:solidFill>
              </a:rPr>
              <a:t>- Lack of network segmentation enabled lateral movement.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solidFill>
                  <a:srgbClr val="000000"/>
                </a:solidFill>
              </a:rPr>
              <a:t>- Payment data was not adequately encrypted.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454075"/>
            <a:ext cx="75057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Detect:Execution of the Vulnerability Management Plan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</a:rPr>
              <a:t> 1.Regular Auditing of the Vulnerability Management Plan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</a:rPr>
              <a:t> 2. Tabletop Exercises for Inactive Portions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</a:rPr>
              <a:t>3. Functional Exercises Every Six Months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45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Respond:</a:t>
            </a: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Execution of the Incident Response Plan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Monthly Audits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Tabletop Exercises for Unused Portions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Functional Exercises Every Six Months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Immediate Isolation of Affected Systems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Incident Containment Procedures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Forensic Analysis and Incident Investigation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Involvement of Cybersecurity Experts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Communication Protocols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Internal Escalation Procedures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Recover :Execution of Incident Recovery Plan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764775"/>
            <a:ext cx="4536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8378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zh-CN" sz="15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Audits and Testing</a:t>
            </a:r>
            <a:endParaRPr b="1"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 Audits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Regular audits ensure recovery plans are up to date and effective.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Tabletop Exercises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Simulate incident scenarios for portions of the plan that haven’t been used recently.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Exercises (Every 6 Months)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Simulate real-world cyberattacks to assess the readiness of recovery systems.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6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zh-CN" sz="1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Actions</a:t>
            </a:r>
            <a:endParaRPr b="1" sz="1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Restoration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Verify the integrity of backups and ensure data can be fully restored.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Recovery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 affected systems are securely restored to operational status.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Improvement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Post-incident analysis to enhance recovery processes for future incidents.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