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7" r:id="rId11"/>
    <p:sldId id="268" r:id="rId12"/>
    <p:sldId id="262" r:id="rId13"/>
    <p:sldId id="263" r:id="rId14"/>
    <p:sldId id="264" r:id="rId15"/>
    <p:sldId id="265" r:id="rId16"/>
  </p:sldIdLst>
  <p:sldSz cx="9144000" cy="5143500"/>
  <p:notesSz cx="6858000" cy="9144000"/>
  <p:embeddedFontLst>
    <p:embeddedFont>
      <p:font typeface="Source Code Pro" panose="020B0509030403020204"/>
      <p:regular r:id="rId20"/>
    </p:embeddedFont>
    <p:embeddedFont>
      <p:font typeface="Montserrat" panose="00000500000000000000"/>
      <p:regular r:id="rId21"/>
    </p:embeddedFont>
    <p:embeddedFont>
      <p:font typeface="Montserrat SemiBold"/>
      <p:regular r:id="rId22"/>
    </p:embeddedFont>
    <p:embeddedFont>
      <p:font typeface="Segoe UI Variable Text Semibold"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1716c57d096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g1716c57d096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1716c57d096_0_2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1716c57d096_0_20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1716c57d096_0_1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g1716c57d096_0_1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1716c57d096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716c57d096_0_8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1716c57d096_0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716c57d096_0_16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1716c57d096_0_1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716c57d096_0_17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716c57d096_0_1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7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1716c57d096_0_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716c57d096_0_18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1716c57d096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1716c57d096_0_19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1716c57d096_0_1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716c57d096_0_19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a:lvl1pPr>
            <a:lvl2pPr lvl="1" algn="l" rtl="0">
              <a:lnSpc>
                <a:spcPct val="100000"/>
              </a:lnSpc>
              <a:spcBef>
                <a:spcPts val="0"/>
              </a:spcBef>
              <a:spcAft>
                <a:spcPts val="0"/>
              </a:spcAft>
              <a:buSzPts val="4200"/>
              <a:buNone/>
              <a:defRPr/>
            </a:lvl2pPr>
            <a:lvl3pPr lvl="2" algn="l" rtl="0">
              <a:lnSpc>
                <a:spcPct val="100000"/>
              </a:lnSpc>
              <a:spcBef>
                <a:spcPts val="0"/>
              </a:spcBef>
              <a:spcAft>
                <a:spcPts val="0"/>
              </a:spcAft>
              <a:buSzPts val="4200"/>
              <a:buNone/>
              <a:defRPr/>
            </a:lvl3pPr>
            <a:lvl4pPr lvl="3" algn="l" rtl="0">
              <a:lnSpc>
                <a:spcPct val="100000"/>
              </a:lnSpc>
              <a:spcBef>
                <a:spcPts val="0"/>
              </a:spcBef>
              <a:spcAft>
                <a:spcPts val="0"/>
              </a:spcAft>
              <a:buSzPts val="4200"/>
              <a:buNone/>
              <a:defRPr/>
            </a:lvl4pPr>
            <a:lvl5pPr lvl="4" algn="l" rtl="0">
              <a:lnSpc>
                <a:spcPct val="100000"/>
              </a:lnSpc>
              <a:spcBef>
                <a:spcPts val="0"/>
              </a:spcBef>
              <a:spcAft>
                <a:spcPts val="0"/>
              </a:spcAft>
              <a:buSzPts val="4200"/>
              <a:buNone/>
              <a:defRPr/>
            </a:lvl5pPr>
            <a:lvl6pPr lvl="5" algn="l" rtl="0">
              <a:lnSpc>
                <a:spcPct val="100000"/>
              </a:lnSpc>
              <a:spcBef>
                <a:spcPts val="0"/>
              </a:spcBef>
              <a:spcAft>
                <a:spcPts val="0"/>
              </a:spcAft>
              <a:buSzPts val="4200"/>
              <a:buNone/>
              <a:defRPr/>
            </a:lvl6pPr>
            <a:lvl7pPr lvl="6" algn="l" rtl="0">
              <a:lnSpc>
                <a:spcPct val="100000"/>
              </a:lnSpc>
              <a:spcBef>
                <a:spcPts val="0"/>
              </a:spcBef>
              <a:spcAft>
                <a:spcPts val="0"/>
              </a:spcAft>
              <a:buSzPts val="4200"/>
              <a:buNone/>
              <a:defRPr/>
            </a:lvl7pPr>
            <a:lvl8pPr lvl="7" algn="l" rtl="0">
              <a:lnSpc>
                <a:spcPct val="100000"/>
              </a:lnSpc>
              <a:spcBef>
                <a:spcPts val="0"/>
              </a:spcBef>
              <a:spcAft>
                <a:spcPts val="0"/>
              </a:spcAft>
              <a:buSzPts val="4200"/>
              <a:buNone/>
              <a:defRPr/>
            </a:lvl8pPr>
            <a:lvl9pPr lvl="8" algn="l" rtl="0">
              <a:lnSpc>
                <a:spcPct val="100000"/>
              </a:lnSpc>
              <a:spcBef>
                <a:spcPts val="0"/>
              </a:spcBef>
              <a:spcAft>
                <a:spcPts val="0"/>
              </a:spcAft>
              <a:buSzPts val="4200"/>
              <a:buNone/>
              <a:defRPr/>
            </a:lvl9pPr>
          </a:lstStyle>
          <a:p/>
        </p:txBody>
      </p:sp>
      <p:sp>
        <p:nvSpPr>
          <p:cNvPr id="58" name="Google Shape;58;p14"/>
          <p:cNvSpPr txBox="1"/>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rtl="0">
              <a:lnSpc>
                <a:spcPct val="100000"/>
              </a:lnSpc>
              <a:spcBef>
                <a:spcPts val="0"/>
              </a:spcBef>
              <a:spcAft>
                <a:spcPts val="0"/>
              </a:spcAft>
              <a:buSzPts val="18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p:txBody>
      </p:sp>
      <p:sp>
        <p:nvSpPr>
          <p:cNvPr id="59" name="Google Shape;59;p14"/>
          <p:cNvSpPr txBox="1"/>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1pPr>
            <a:lvl2pPr marL="0" marR="0" lvl="1"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2pPr>
            <a:lvl3pPr marL="0" marR="0" lvl="2"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3pPr>
            <a:lvl4pPr marL="0" marR="0" lvl="3"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4pPr>
            <a:lvl5pPr marL="0" marR="0" lvl="4"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5pPr>
            <a:lvl6pPr marL="0" marR="0" lvl="5"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6pPr>
            <a:lvl7pPr marL="0" marR="0" lvl="6"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7pPr>
            <a:lvl8pPr marL="0" marR="0" lvl="7"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8pPr>
            <a:lvl9pPr marL="0" marR="0" lvl="8"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nvSpPr>
        <p:spPr>
          <a:xfrm>
            <a:off x="0" y="7937"/>
            <a:ext cx="9144000" cy="7431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2" name="Google Shape;52;p13"/>
          <p:cNvPicPr preferRelativeResize="0"/>
          <p:nvPr/>
        </p:nvPicPr>
        <p:blipFill rotWithShape="1">
          <a:blip r:embed="rId2"/>
          <a:srcRect b="24766"/>
          <a:stretch>
            <a:fillRect/>
          </a:stretch>
        </p:blipFill>
        <p:spPr>
          <a:xfrm>
            <a:off x="7591425" y="276225"/>
            <a:ext cx="1196974" cy="206375"/>
          </a:xfrm>
          <a:prstGeom prst="rect">
            <a:avLst/>
          </a:prstGeom>
          <a:noFill/>
          <a:ln>
            <a:noFill/>
          </a:ln>
        </p:spPr>
      </p:pic>
      <p:sp>
        <p:nvSpPr>
          <p:cNvPr id="53" name="Google Shape;53;p13"/>
          <p:cNvSpPr txBox="1"/>
          <p:nvPr>
            <p:ph type="title"/>
          </p:nvPr>
        </p:nvSpPr>
        <p:spPr>
          <a:xfrm>
            <a:off x="311150" y="292100"/>
            <a:ext cx="8521800" cy="80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 name="Google Shape;54;p13"/>
          <p:cNvSpPr txBox="1"/>
          <p:nvPr>
            <p:ph type="body" idx="1"/>
          </p:nvPr>
        </p:nvSpPr>
        <p:spPr>
          <a:xfrm>
            <a:off x="311150" y="1228725"/>
            <a:ext cx="8521800" cy="3340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3"/>
          <p:cNvSpPr txBox="1"/>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1pPr>
            <a:lvl2pPr marL="0" marR="0" lvl="1"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2pPr>
            <a:lvl3pPr marL="0" marR="0" lvl="2"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3pPr>
            <a:lvl4pPr marL="0" marR="0" lvl="3"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4pPr>
            <a:lvl5pPr marL="0" marR="0" lvl="4"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5pPr>
            <a:lvl6pPr marL="0" marR="0" lvl="5"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6pPr>
            <a:lvl7pPr marL="0" marR="0" lvl="6"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7pPr>
            <a:lvl8pPr marL="0" marR="0" lvl="7"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8pPr>
            <a:lvl9pPr marL="0" marR="0" lvl="8" indent="0" algn="r" rtl="0">
              <a:lnSpc>
                <a:spcPct val="100000"/>
              </a:lnSpc>
              <a:spcBef>
                <a:spcPts val="0"/>
              </a:spcBef>
              <a:spcAft>
                <a:spcPts val="0"/>
              </a:spcAft>
              <a:buClr>
                <a:schemeClr val="accent1"/>
              </a:buClr>
              <a:buSzPts val="1000"/>
              <a:buFont typeface="Source Code Pro" panose="020B0509030403020204"/>
              <a:buNone/>
              <a:defRPr sz="1000" b="0" i="0" u="none" strike="noStrike" cap="none">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9pPr>
          </a:lstStyle>
          <a:p>
            <a:pPr marL="0" lvl="0" indent="0" algn="r" rtl="0">
              <a:spcBef>
                <a:spcPts val="0"/>
              </a:spcBef>
              <a:spcAft>
                <a:spcPts val="0"/>
              </a:spcAft>
              <a:buNone/>
            </a:pPr>
            <a:fld id="{00000000-1234-1234-1234-123412341234}" type="slidenum">
              <a:rPr lang="en-GB"/>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hyperlink" Target="https://shivamsk161-internship-project-ap-ro9l11.streamlit.app/" TargetMode="External"/><Relationship Id="rId1" Type="http://schemas.openxmlformats.org/officeDocument/2006/relationships/hyperlink" Target="https://github.com/shivamsk161/Internship-Project"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sp>
        <p:nvSpPr>
          <p:cNvPr id="64" name="Google Shape;64;p15"/>
          <p:cNvSpPr txBox="1"/>
          <p:nvPr/>
        </p:nvSpPr>
        <p:spPr>
          <a:xfrm>
            <a:off x="312737" y="304800"/>
            <a:ext cx="4076700" cy="45339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0" marR="0" lvl="0" indent="0" algn="l" rtl="0">
              <a:lnSpc>
                <a:spcPct val="100000"/>
              </a:lnSpc>
              <a:spcBef>
                <a:spcPts val="0"/>
              </a:spcBef>
              <a:spcAft>
                <a:spcPts val="0"/>
              </a:spcAft>
              <a:buClr>
                <a:srgbClr val="000000"/>
              </a:buClr>
              <a:buSzPts val="1400"/>
              <a:buFont typeface="Arial" panose="020B0604020202020204"/>
              <a:buNone/>
            </a:pPr>
          </a:p>
          <a:p>
            <a:pPr marL="457200" marR="0" lvl="0" indent="-317500" algn="l" rtl="0">
              <a:lnSpc>
                <a:spcPct val="100000"/>
              </a:lnSpc>
              <a:spcBef>
                <a:spcPts val="0"/>
              </a:spcBef>
              <a:spcAft>
                <a:spcPts val="0"/>
              </a:spcAft>
              <a:buSzPts val="1400"/>
              <a:buChar char="-"/>
            </a:pPr>
            <a:r>
              <a:rPr lang="en-GB"/>
              <a:t>By S</a:t>
            </a:r>
            <a:r>
              <a:rPr lang="en-IN" altLang="en-GB"/>
              <a:t>hivam Kumar</a:t>
            </a:r>
            <a:endParaRPr lang="en-GB"/>
          </a:p>
        </p:txBody>
      </p:sp>
      <p:sp>
        <p:nvSpPr>
          <p:cNvPr id="65" name="Google Shape;65;p15"/>
          <p:cNvSpPr txBox="1"/>
          <p:nvPr/>
        </p:nvSpPr>
        <p:spPr>
          <a:xfrm>
            <a:off x="541825" y="1376350"/>
            <a:ext cx="3847500" cy="1062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Montserrat" panose="00000500000000000000"/>
              <a:buNone/>
            </a:pPr>
            <a:r>
              <a:rPr lang="en-GB" sz="1900" b="1">
                <a:latin typeface="Montserrat" panose="00000500000000000000"/>
                <a:ea typeface="Montserrat" panose="00000500000000000000"/>
                <a:cs typeface="Montserrat" panose="00000500000000000000"/>
                <a:sym typeface="Montserrat" panose="00000500000000000000"/>
              </a:rPr>
              <a:t>Data Science with Python Career Program - </a:t>
            </a:r>
            <a:r>
              <a:rPr lang="en-GB" sz="1900" b="1">
                <a:latin typeface="Montserrat" panose="00000500000000000000"/>
                <a:ea typeface="Montserrat" panose="00000500000000000000"/>
                <a:cs typeface="Montserrat" panose="00000500000000000000"/>
                <a:sym typeface="Montserrat" panose="00000500000000000000"/>
              </a:rPr>
              <a:t>Internship</a:t>
            </a:r>
            <a:r>
              <a:rPr lang="en-GB" sz="1900" b="1">
                <a:latin typeface="Montserrat" panose="00000500000000000000"/>
                <a:ea typeface="Montserrat" panose="00000500000000000000"/>
                <a:cs typeface="Montserrat" panose="00000500000000000000"/>
                <a:sym typeface="Montserrat" panose="00000500000000000000"/>
              </a:rPr>
              <a:t> Project</a:t>
            </a:r>
            <a:endParaRPr sz="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15"/>
          <p:cNvSpPr txBox="1"/>
          <p:nvPr/>
        </p:nvSpPr>
        <p:spPr>
          <a:xfrm>
            <a:off x="312737" y="1528762"/>
            <a:ext cx="55500" cy="758700"/>
          </a:xfrm>
          <a:prstGeom prst="rect">
            <a:avLst/>
          </a:prstGeom>
          <a:solidFill>
            <a:srgbClr val="04A5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1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pic>
        <p:nvPicPr>
          <p:cNvPr id="68" name="Google Shape;68;p15"/>
          <p:cNvPicPr preferRelativeResize="0"/>
          <p:nvPr/>
        </p:nvPicPr>
        <p:blipFill>
          <a:blip r:embed="rId1"/>
          <a:stretch>
            <a:fillRect/>
          </a:stretch>
        </p:blipFill>
        <p:spPr>
          <a:xfrm>
            <a:off x="5204479" y="1376350"/>
            <a:ext cx="3018901" cy="3018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GB" sz="1800" b="1">
                <a:solidFill>
                  <a:srgbClr val="04A57E"/>
                </a:solidFill>
                <a:latin typeface="Montserrat" panose="00000500000000000000"/>
                <a:ea typeface="Montserrat" panose="00000500000000000000"/>
                <a:cs typeface="Montserrat" panose="00000500000000000000"/>
                <a:sym typeface="Montserrat" panose="00000500000000000000"/>
              </a:rPr>
              <a:t>ML Modeling</a:t>
            </a:r>
            <a:endParaRPr sz="1800" b="1">
              <a:solidFill>
                <a:srgbClr val="04A57E"/>
              </a:solidFill>
              <a:latin typeface="Montserrat" panose="00000500000000000000"/>
              <a:ea typeface="Montserrat" panose="00000500000000000000"/>
              <a:cs typeface="Montserrat" panose="00000500000000000000"/>
              <a:sym typeface="Montserrat" panose="00000500000000000000"/>
            </a:endParaRPr>
          </a:p>
        </p:txBody>
      </p:sp>
      <p:sp>
        <p:nvSpPr>
          <p:cNvPr id="111" name="Google Shape;111;p22"/>
          <p:cNvSpPr txBox="1"/>
          <p:nvPr>
            <p:ph type="body" idx="1"/>
          </p:nvPr>
        </p:nvSpPr>
        <p:spPr>
          <a:xfrm>
            <a:off x="0" y="767715"/>
            <a:ext cx="9143365" cy="4302125"/>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1800"/>
              <a:buFont typeface="Arial" panose="020B0604020202020204"/>
              <a:buNone/>
            </a:pPr>
            <a:endParaRPr sz="16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Clr>
                <a:srgbClr val="000000"/>
              </a:buClr>
              <a:buSzPts val="1800"/>
              <a:buFont typeface="Arial" panose="020B0604020202020204"/>
              <a:buNone/>
            </a:pPr>
            <a:endParaRPr sz="1600">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Clr>
                <a:srgbClr val="000000"/>
              </a:buClr>
              <a:buSzPts val="1800"/>
              <a:buFont typeface="Arial" panose="020B0604020202020204"/>
              <a:buNone/>
            </a:pPr>
            <a:endParaRPr sz="1600">
              <a:latin typeface="Montserrat" panose="00000500000000000000"/>
              <a:ea typeface="Montserrat" panose="00000500000000000000"/>
              <a:cs typeface="Montserrat" panose="00000500000000000000"/>
              <a:sym typeface="Montserrat" panose="00000500000000000000"/>
            </a:endParaRPr>
          </a:p>
        </p:txBody>
      </p:sp>
      <p:pic>
        <p:nvPicPr>
          <p:cNvPr id="1" name="Picture 0"/>
          <p:cNvPicPr>
            <a:picLocks noChangeAspect="1"/>
          </p:cNvPicPr>
          <p:nvPr/>
        </p:nvPicPr>
        <p:blipFill>
          <a:blip r:embed="rId1"/>
          <a:stretch>
            <a:fillRect/>
          </a:stretch>
        </p:blipFill>
        <p:spPr>
          <a:xfrm>
            <a:off x="0" y="767715"/>
            <a:ext cx="5619750" cy="3686175"/>
          </a:xfrm>
          <a:prstGeom prst="rect">
            <a:avLst/>
          </a:prstGeom>
        </p:spPr>
      </p:pic>
      <p:sp>
        <p:nvSpPr>
          <p:cNvPr id="2" name="Text Box 1"/>
          <p:cNvSpPr txBox="1"/>
          <p:nvPr/>
        </p:nvSpPr>
        <p:spPr>
          <a:xfrm>
            <a:off x="5838825" y="1648460"/>
            <a:ext cx="2772410" cy="2461260"/>
          </a:xfrm>
          <a:prstGeom prst="rect">
            <a:avLst/>
          </a:prstGeom>
          <a:noFill/>
        </p:spPr>
        <p:txBody>
          <a:bodyPr wrap="square" rtlCol="0">
            <a:spAutoFit/>
          </a:bodyPr>
          <a:p>
            <a:r>
              <a:rPr lang="en-US"/>
              <a:t>Selected Gradient Boosting Regressor for this project,</a:t>
            </a:r>
            <a:endParaRPr lang="en-US"/>
          </a:p>
          <a:p>
            <a:r>
              <a:rPr lang="en-US"/>
              <a:t>Training data score-81%</a:t>
            </a:r>
            <a:endParaRPr lang="en-US"/>
          </a:p>
          <a:p>
            <a:r>
              <a:rPr lang="en-US"/>
              <a:t>Testing data score-78%</a:t>
            </a:r>
            <a:endParaRPr lang="en-US"/>
          </a:p>
          <a:p>
            <a:r>
              <a:rPr lang="en-US"/>
              <a:t>While looking both the score clearly we can say the model is overfitted but the model is predicting the desired value very consisely thats the reason to choose the machine learning algorithm.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GB" sz="1800" b="1">
                <a:solidFill>
                  <a:srgbClr val="04A57E"/>
                </a:solidFill>
                <a:latin typeface="Montserrat" panose="00000500000000000000"/>
                <a:ea typeface="Montserrat" panose="00000500000000000000"/>
                <a:cs typeface="Montserrat" panose="00000500000000000000"/>
                <a:sym typeface="Montserrat" panose="00000500000000000000"/>
              </a:rPr>
              <a:t>Deployment of ML Models using Streamlit.</a:t>
            </a:r>
            <a:endParaRPr sz="1800" b="1">
              <a:solidFill>
                <a:srgbClr val="04A57E"/>
              </a:solidFill>
              <a:latin typeface="Montserrat" panose="00000500000000000000"/>
              <a:ea typeface="Montserrat" panose="00000500000000000000"/>
              <a:cs typeface="Montserrat" panose="00000500000000000000"/>
              <a:sym typeface="Montserrat" panose="00000500000000000000"/>
            </a:endParaRPr>
          </a:p>
        </p:txBody>
      </p:sp>
      <p:sp>
        <p:nvSpPr>
          <p:cNvPr id="117" name="Google Shape;117;p23"/>
          <p:cNvSpPr txBox="1"/>
          <p:nvPr>
            <p:ph type="body" idx="1"/>
          </p:nvPr>
        </p:nvSpPr>
        <p:spPr>
          <a:xfrm>
            <a:off x="311785" y="804545"/>
            <a:ext cx="8520430" cy="406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endParaRPr sz="1600">
              <a:latin typeface="Montserrat" panose="00000500000000000000"/>
              <a:ea typeface="Montserrat" panose="00000500000000000000"/>
              <a:cs typeface="Montserrat" panose="00000500000000000000"/>
              <a:sym typeface="Montserrat" panose="00000500000000000000"/>
            </a:endParaRPr>
          </a:p>
          <a:p>
            <a:pPr marL="0" lvl="0" indent="0" algn="l" rtl="0">
              <a:lnSpc>
                <a:spcPct val="100000"/>
              </a:lnSpc>
              <a:spcBef>
                <a:spcPts val="0"/>
              </a:spcBef>
              <a:spcAft>
                <a:spcPts val="0"/>
              </a:spcAft>
              <a:buSzPts val="1800"/>
              <a:buNone/>
            </a:pPr>
            <a:endParaRPr sz="1600">
              <a:latin typeface="Montserrat" panose="00000500000000000000"/>
              <a:ea typeface="Montserrat" panose="00000500000000000000"/>
              <a:cs typeface="Montserrat" panose="00000500000000000000"/>
              <a:sym typeface="Montserrat" panose="00000500000000000000"/>
            </a:endParaRPr>
          </a:p>
        </p:txBody>
      </p:sp>
      <p:pic>
        <p:nvPicPr>
          <p:cNvPr id="1" name="Picture 0"/>
          <p:cNvPicPr>
            <a:picLocks noChangeAspect="1"/>
          </p:cNvPicPr>
          <p:nvPr/>
        </p:nvPicPr>
        <p:blipFill>
          <a:blip r:embed="rId1"/>
          <a:stretch>
            <a:fillRect/>
          </a:stretch>
        </p:blipFill>
        <p:spPr>
          <a:xfrm>
            <a:off x="5946775" y="804545"/>
            <a:ext cx="2409825" cy="4141470"/>
          </a:xfrm>
          <a:prstGeom prst="rect">
            <a:avLst/>
          </a:prstGeom>
        </p:spPr>
      </p:pic>
      <p:pic>
        <p:nvPicPr>
          <p:cNvPr id="2" name="Picture 1"/>
          <p:cNvPicPr>
            <a:picLocks noChangeAspect="1"/>
          </p:cNvPicPr>
          <p:nvPr/>
        </p:nvPicPr>
        <p:blipFill>
          <a:blip r:embed="rId2"/>
          <a:stretch>
            <a:fillRect/>
          </a:stretch>
        </p:blipFill>
        <p:spPr>
          <a:xfrm>
            <a:off x="311785" y="923290"/>
            <a:ext cx="5093970" cy="3904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192350"/>
            <a:ext cx="8520600" cy="80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800" b="1">
                <a:solidFill>
                  <a:srgbClr val="04A57E"/>
                </a:solidFill>
                <a:latin typeface="Montserrat" panose="00000500000000000000"/>
                <a:ea typeface="Montserrat" panose="00000500000000000000"/>
                <a:cs typeface="Montserrat" panose="00000500000000000000"/>
                <a:sym typeface="Montserrat" panose="00000500000000000000"/>
              </a:rPr>
              <a:t>Endnotes</a:t>
            </a:r>
            <a:endParaRPr sz="1800" b="1">
              <a:solidFill>
                <a:srgbClr val="04A57E"/>
              </a:solidFill>
              <a:latin typeface="Montserrat" panose="00000500000000000000"/>
              <a:ea typeface="Montserrat" panose="00000500000000000000"/>
              <a:cs typeface="Montserrat" panose="00000500000000000000"/>
              <a:sym typeface="Montserrat" panose="00000500000000000000"/>
            </a:endParaRPr>
          </a:p>
        </p:txBody>
      </p:sp>
      <p:sp>
        <p:nvSpPr>
          <p:cNvPr id="123" name="Google Shape;123;p24"/>
          <p:cNvSpPr txBox="1"/>
          <p:nvPr/>
        </p:nvSpPr>
        <p:spPr>
          <a:xfrm>
            <a:off x="396240" y="993140"/>
            <a:ext cx="7614285" cy="12585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Reference Links:- </a:t>
            </a:r>
            <a:endParaRPr b="1">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b="1">
              <a:latin typeface="Montserrat" panose="00000500000000000000"/>
              <a:ea typeface="Montserrat" panose="00000500000000000000"/>
              <a:cs typeface="Montserrat" panose="00000500000000000000"/>
              <a:sym typeface="Montserrat" panose="00000500000000000000"/>
            </a:endParaRPr>
          </a:p>
          <a:p>
            <a:pPr marL="457200" lvl="0" indent="0" algn="l" rtl="0">
              <a:spcBef>
                <a:spcPts val="0"/>
              </a:spcBef>
              <a:spcAft>
                <a:spcPts val="0"/>
              </a:spcAft>
              <a:buNone/>
            </a:pPr>
            <a:r>
              <a:rPr lang="en-US">
                <a:latin typeface="Montserrat" panose="00000500000000000000"/>
                <a:ea typeface="Montserrat" panose="00000500000000000000"/>
                <a:cs typeface="Montserrat" panose="00000500000000000000"/>
                <a:sym typeface="Montserrat" panose="00000500000000000000"/>
              </a:rPr>
              <a:t>Github: </a:t>
            </a:r>
            <a:r>
              <a:rPr lang="en-US">
                <a:latin typeface="Montserrat" panose="00000500000000000000"/>
                <a:ea typeface="Montserrat" panose="00000500000000000000"/>
                <a:cs typeface="Montserrat" panose="00000500000000000000"/>
                <a:sym typeface="Montserrat" panose="00000500000000000000"/>
                <a:hlinkClick r:id="rId1" tooltip="" action="ppaction://hlinkfile"/>
              </a:rPr>
              <a:t>https://github.com/shivamsk161/Internship-Project</a:t>
            </a:r>
            <a:endParaRPr lang="en-US">
              <a:latin typeface="Montserrat" panose="00000500000000000000"/>
              <a:ea typeface="Montserrat" panose="00000500000000000000"/>
              <a:cs typeface="Montserrat" panose="00000500000000000000"/>
              <a:sym typeface="Montserrat" panose="00000500000000000000"/>
              <a:hlinkClick r:id="rId1" tooltip="" action="ppaction://hlinkfile"/>
            </a:endParaRPr>
          </a:p>
          <a:p>
            <a:pPr marL="457200" lvl="0" indent="0" algn="l" rtl="0">
              <a:spcBef>
                <a:spcPts val="0"/>
              </a:spcBef>
              <a:spcAft>
                <a:spcPts val="0"/>
              </a:spcAft>
              <a:buNone/>
            </a:pPr>
            <a:endParaRPr lang="en-US">
              <a:latin typeface="Montserrat" panose="00000500000000000000"/>
              <a:ea typeface="Montserrat" panose="00000500000000000000"/>
              <a:cs typeface="Montserrat" panose="00000500000000000000"/>
              <a:sym typeface="Montserrat" panose="00000500000000000000"/>
            </a:endParaRPr>
          </a:p>
          <a:p>
            <a:pPr marL="457200" lvl="0" indent="0" algn="l" rtl="0">
              <a:spcBef>
                <a:spcPts val="0"/>
              </a:spcBef>
              <a:spcAft>
                <a:spcPts val="0"/>
              </a:spcAft>
              <a:buNone/>
            </a:pPr>
            <a:r>
              <a:rPr lang="en-US">
                <a:latin typeface="Montserrat" panose="00000500000000000000"/>
                <a:ea typeface="Montserrat" panose="00000500000000000000"/>
                <a:cs typeface="Montserrat" panose="00000500000000000000"/>
                <a:sym typeface="Montserrat" panose="00000500000000000000"/>
              </a:rPr>
              <a:t>Streamlit: </a:t>
            </a:r>
            <a:r>
              <a:rPr lang="en-US">
                <a:latin typeface="Montserrat" panose="00000500000000000000"/>
                <a:ea typeface="Montserrat" panose="00000500000000000000"/>
                <a:cs typeface="Montserrat" panose="00000500000000000000"/>
                <a:sym typeface="Montserrat" panose="00000500000000000000"/>
                <a:hlinkClick r:id="rId2" tooltip="" action="ppaction://hlinkfile"/>
              </a:rPr>
              <a:t>https://shivamsk161-internship-project-ap-ro9l11.streamlit.app</a:t>
            </a:r>
            <a:endParaRPr lang="en-US">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nvSpPr>
        <p:spPr>
          <a:xfrm>
            <a:off x="288925" y="149225"/>
            <a:ext cx="6400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4A57E"/>
              </a:buClr>
              <a:buSzPts val="1800"/>
              <a:buFont typeface="Montserrat" panose="00000500000000000000"/>
              <a:buNone/>
            </a:pPr>
            <a:r>
              <a:rPr lang="en-GB" sz="1800" b="1" i="0" u="none" strike="noStrike" cap="none">
                <a:solidFill>
                  <a:srgbClr val="04A57E"/>
                </a:solidFill>
                <a:latin typeface="Montserrat" panose="00000500000000000000"/>
                <a:ea typeface="Montserrat" panose="00000500000000000000"/>
                <a:cs typeface="Montserrat" panose="00000500000000000000"/>
                <a:sym typeface="Montserrat" panose="00000500000000000000"/>
              </a:rPr>
              <a:t>Agenda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16"/>
          <p:cNvSpPr txBox="1"/>
          <p:nvPr/>
        </p:nvSpPr>
        <p:spPr>
          <a:xfrm>
            <a:off x="220175" y="794516"/>
            <a:ext cx="85422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200"/>
              <a:buFont typeface="Montserrat" panose="00000500000000000000"/>
              <a:buNone/>
            </a:pPr>
            <a:endParaRPr sz="1400" i="0" u="none" strike="noStrike" cap="none">
              <a:solidFill>
                <a:srgbClr val="000000"/>
              </a:solidFill>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GB">
                <a:latin typeface="Montserrat SemiBold"/>
                <a:ea typeface="Montserrat SemiBold"/>
                <a:cs typeface="Montserrat SemiBold"/>
                <a:sym typeface="Montserrat SemiBold"/>
              </a:rPr>
              <a:t>Data Exploration </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GB">
                <a:latin typeface="Montserrat SemiBold"/>
                <a:ea typeface="Montserrat SemiBold"/>
                <a:cs typeface="Montserrat SemiBold"/>
                <a:sym typeface="Montserrat SemiBold"/>
              </a:rPr>
              <a:t>Data insights </a:t>
            </a:r>
            <a:endParaRPr>
              <a:latin typeface="Montserrat SemiBold"/>
              <a:ea typeface="Montserrat SemiBold"/>
              <a:cs typeface="Montserrat SemiBold"/>
              <a:sym typeface="Montserrat SemiBold"/>
            </a:endParaRPr>
          </a:p>
          <a:p>
            <a:pPr marL="457200" lvl="0" indent="-317500" algn="l" rtl="0">
              <a:lnSpc>
                <a:spcPct val="150000"/>
              </a:lnSpc>
              <a:spcBef>
                <a:spcPts val="0"/>
              </a:spcBef>
              <a:spcAft>
                <a:spcPts val="0"/>
              </a:spcAft>
              <a:buSzPts val="1400"/>
              <a:buFont typeface="Montserrat SemiBold"/>
              <a:buChar char="●"/>
            </a:pPr>
            <a:r>
              <a:rPr lang="en-GB">
                <a:latin typeface="Montserrat SemiBold"/>
                <a:ea typeface="Montserrat SemiBold"/>
                <a:cs typeface="Montserrat SemiBold"/>
                <a:sym typeface="Montserrat SemiBold"/>
              </a:rPr>
              <a:t>EDA Graphs.</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GB">
                <a:latin typeface="Montserrat SemiBold"/>
                <a:ea typeface="Montserrat SemiBold"/>
                <a:cs typeface="Montserrat SemiBold"/>
                <a:sym typeface="Montserrat SemiBold"/>
              </a:rPr>
              <a:t>Graphical Analysis and conclusion on Data</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GB">
                <a:latin typeface="Montserrat SemiBold"/>
                <a:ea typeface="Montserrat SemiBold"/>
                <a:cs typeface="Montserrat SemiBold"/>
                <a:sym typeface="Montserrat SemiBold"/>
              </a:rPr>
              <a:t>Data Cleaning &amp; Pre-Processing Steps.</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GB">
                <a:latin typeface="Montserrat SemiBold"/>
                <a:ea typeface="Montserrat SemiBold"/>
                <a:cs typeface="Montserrat SemiBold"/>
                <a:sym typeface="Montserrat SemiBold"/>
              </a:rPr>
              <a:t>ML Modeling</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GB">
                <a:latin typeface="Montserrat SemiBold"/>
                <a:ea typeface="Montserrat SemiBold"/>
                <a:cs typeface="Montserrat SemiBold"/>
                <a:sym typeface="Montserrat SemiBold"/>
              </a:rPr>
              <a:t>Deployment of ML Models using Streamlit.</a:t>
            </a:r>
            <a:endParaRPr>
              <a:latin typeface="Montserrat SemiBold"/>
              <a:ea typeface="Montserrat SemiBold"/>
              <a:cs typeface="Montserrat SemiBold"/>
              <a:sym typeface="Montserrat SemiBold"/>
            </a:endParaRPr>
          </a:p>
          <a:p>
            <a:pPr marL="457200" marR="0" lvl="0" indent="0" algn="l" rtl="0">
              <a:lnSpc>
                <a:spcPct val="150000"/>
              </a:lnSpc>
              <a:spcBef>
                <a:spcPts val="0"/>
              </a:spcBef>
              <a:spcAft>
                <a:spcPts val="0"/>
              </a:spcAft>
              <a:buNone/>
            </a:pPr>
            <a:endParaRPr>
              <a:latin typeface="Montserrat SemiBold"/>
              <a:ea typeface="Montserrat SemiBold"/>
              <a:cs typeface="Montserrat SemiBold"/>
              <a:sym typeface="Montserrat SemiBold"/>
            </a:endParaRPr>
          </a:p>
        </p:txBody>
      </p:sp>
      <p:pic>
        <p:nvPicPr>
          <p:cNvPr id="75" name="Google Shape;75;p16" descr="agenda – Palo Alto Daily Post"/>
          <p:cNvPicPr preferRelativeResize="0"/>
          <p:nvPr/>
        </p:nvPicPr>
        <p:blipFill rotWithShape="1">
          <a:blip r:embed="rId1"/>
          <a:srcRect/>
          <a:stretch>
            <a:fillRect/>
          </a:stretch>
        </p:blipFill>
        <p:spPr>
          <a:xfrm>
            <a:off x="6088063" y="1103313"/>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GB" sz="1800" b="1">
                <a:solidFill>
                  <a:srgbClr val="04A57E"/>
                </a:solidFill>
                <a:latin typeface="Montserrat" panose="00000500000000000000"/>
                <a:ea typeface="Montserrat" panose="00000500000000000000"/>
                <a:cs typeface="Montserrat" panose="00000500000000000000"/>
                <a:sym typeface="Montserrat" panose="00000500000000000000"/>
              </a:rPr>
              <a:t>Data Exploration </a:t>
            </a:r>
            <a:endParaRPr sz="1800" b="1">
              <a:solidFill>
                <a:srgbClr val="04A57E"/>
              </a:solidFill>
              <a:latin typeface="Montserrat" panose="00000500000000000000"/>
              <a:ea typeface="Montserrat" panose="00000500000000000000"/>
              <a:cs typeface="Montserrat" panose="00000500000000000000"/>
              <a:sym typeface="Montserrat" panose="00000500000000000000"/>
            </a:endParaRPr>
          </a:p>
        </p:txBody>
      </p:sp>
      <p:sp>
        <p:nvSpPr>
          <p:cNvPr id="81" name="Google Shape;81;p17"/>
          <p:cNvSpPr txBox="1"/>
          <p:nvPr>
            <p:ph type="body" idx="1"/>
          </p:nvPr>
        </p:nvSpPr>
        <p:spPr>
          <a:xfrm>
            <a:off x="311700" y="152852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endParaRPr sz="1600">
              <a:latin typeface="Montserrat" panose="00000500000000000000"/>
              <a:ea typeface="Montserrat" panose="00000500000000000000"/>
              <a:cs typeface="Montserrat" panose="00000500000000000000"/>
              <a:sym typeface="Montserrat" panose="00000500000000000000"/>
            </a:endParaRPr>
          </a:p>
        </p:txBody>
      </p:sp>
      <p:pic>
        <p:nvPicPr>
          <p:cNvPr id="3" name="Picture 2"/>
          <p:cNvPicPr>
            <a:picLocks noChangeAspect="1"/>
          </p:cNvPicPr>
          <p:nvPr/>
        </p:nvPicPr>
        <p:blipFill>
          <a:blip r:embed="rId1"/>
          <a:stretch>
            <a:fillRect/>
          </a:stretch>
        </p:blipFill>
        <p:spPr>
          <a:xfrm>
            <a:off x="0" y="766445"/>
            <a:ext cx="4834890" cy="1864995"/>
          </a:xfrm>
          <a:prstGeom prst="rect">
            <a:avLst/>
          </a:prstGeom>
        </p:spPr>
      </p:pic>
      <p:pic>
        <p:nvPicPr>
          <p:cNvPr id="2" name="Picture 1"/>
          <p:cNvPicPr>
            <a:picLocks noChangeAspect="1"/>
          </p:cNvPicPr>
          <p:nvPr/>
        </p:nvPicPr>
        <p:blipFill>
          <a:blip r:embed="rId2"/>
          <a:stretch>
            <a:fillRect/>
          </a:stretch>
        </p:blipFill>
        <p:spPr>
          <a:xfrm>
            <a:off x="4271645" y="2724150"/>
            <a:ext cx="4429125" cy="2022475"/>
          </a:xfrm>
          <a:prstGeom prst="rect">
            <a:avLst/>
          </a:prstGeom>
        </p:spPr>
      </p:pic>
      <p:sp>
        <p:nvSpPr>
          <p:cNvPr id="5" name="Text Box 4"/>
          <p:cNvSpPr txBox="1"/>
          <p:nvPr/>
        </p:nvSpPr>
        <p:spPr>
          <a:xfrm>
            <a:off x="4848225" y="1619250"/>
            <a:ext cx="2733675" cy="645160"/>
          </a:xfrm>
          <a:prstGeom prst="rect">
            <a:avLst/>
          </a:prstGeom>
          <a:noFill/>
        </p:spPr>
        <p:txBody>
          <a:bodyPr wrap="square" rtlCol="0">
            <a:spAutoFit/>
          </a:bodyPr>
          <a:p>
            <a:r>
              <a:rPr lang="en-US" sz="1200">
                <a:latin typeface="Segoe UI Variable Text Semibold" charset="0"/>
                <a:cs typeface="Segoe UI Variable Text Semibold" charset="0"/>
              </a:rPr>
              <a:t>In this project,we have two dataset one in table seperated column and second in json format.</a:t>
            </a:r>
            <a:endParaRPr lang="en-US" sz="1200">
              <a:latin typeface="Segoe UI Variable Text Semibold" charset="0"/>
              <a:cs typeface="Segoe UI Variable Text Semibold" charset="0"/>
            </a:endParaRPr>
          </a:p>
        </p:txBody>
      </p:sp>
      <p:sp>
        <p:nvSpPr>
          <p:cNvPr id="6" name="Text Box 5"/>
          <p:cNvSpPr txBox="1"/>
          <p:nvPr/>
        </p:nvSpPr>
        <p:spPr>
          <a:xfrm>
            <a:off x="312420" y="3124200"/>
            <a:ext cx="3445510" cy="460375"/>
          </a:xfrm>
          <a:prstGeom prst="rect">
            <a:avLst/>
          </a:prstGeom>
          <a:noFill/>
        </p:spPr>
        <p:txBody>
          <a:bodyPr wrap="square" rtlCol="0">
            <a:spAutoFit/>
          </a:bodyPr>
          <a:p>
            <a:r>
              <a:rPr lang="en-US" sz="1200">
                <a:latin typeface="Segoe UI Variable Text Semibold" charset="0"/>
                <a:cs typeface="Segoe UI Variable Text Semibold" charset="0"/>
              </a:rPr>
              <a:t>Concatenated both the dataset for further insights.</a:t>
            </a:r>
            <a:endParaRPr lang="en-US" sz="1200">
              <a:latin typeface="Segoe UI Variable Text Semibold" charset="0"/>
              <a:cs typeface="Segoe UI Variable Text Semibold"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GB" sz="1800" b="1">
                <a:solidFill>
                  <a:srgbClr val="04A57E"/>
                </a:solidFill>
                <a:latin typeface="Montserrat" panose="00000500000000000000"/>
                <a:ea typeface="Montserrat" panose="00000500000000000000"/>
                <a:cs typeface="Montserrat" panose="00000500000000000000"/>
                <a:sym typeface="Montserrat" panose="00000500000000000000"/>
              </a:rPr>
              <a:t>Data insights </a:t>
            </a:r>
            <a:endParaRPr sz="1800" b="1">
              <a:solidFill>
                <a:srgbClr val="04A57E"/>
              </a:solidFill>
              <a:latin typeface="Montserrat" panose="00000500000000000000"/>
              <a:ea typeface="Montserrat" panose="00000500000000000000"/>
              <a:cs typeface="Montserrat" panose="00000500000000000000"/>
              <a:sym typeface="Montserrat" panose="00000500000000000000"/>
            </a:endParaRPr>
          </a:p>
        </p:txBody>
      </p:sp>
      <p:sp>
        <p:nvSpPr>
          <p:cNvPr id="87" name="Google Shape;87;p18"/>
          <p:cNvSpPr txBox="1"/>
          <p:nvPr>
            <p:ph type="body" idx="1"/>
          </p:nvPr>
        </p:nvSpPr>
        <p:spPr>
          <a:xfrm>
            <a:off x="-85725" y="786130"/>
            <a:ext cx="8520430" cy="4357370"/>
          </a:xfrm>
          <a:prstGeom prst="rect">
            <a:avLst/>
          </a:prstGeom>
          <a:noFill/>
          <a:ln>
            <a:noFill/>
          </a:ln>
        </p:spPr>
        <p:txBody>
          <a:bodyPr spcFirstLastPara="1" wrap="square" lIns="91425" tIns="91425" rIns="91425" bIns="91425" anchor="t" anchorCtr="0">
            <a:normAutofit fontScale="25000"/>
          </a:bodyPr>
          <a:lstStyle/>
          <a:p>
            <a:pPr marL="0" lvl="0" indent="0" algn="l" rtl="0">
              <a:spcBef>
                <a:spcPts val="0"/>
              </a:spcBef>
              <a:spcAft>
                <a:spcPts val="0"/>
              </a:spcAft>
              <a:buSzPts val="1800"/>
              <a:buNone/>
            </a:pPr>
            <a:r>
              <a:rPr sz="4800" b="1">
                <a:latin typeface="Montserrat" panose="00000500000000000000"/>
                <a:ea typeface="Montserrat" panose="00000500000000000000"/>
                <a:cs typeface="Montserrat" panose="00000500000000000000"/>
                <a:sym typeface="Montserrat" panose="00000500000000000000"/>
              </a:rPr>
              <a:t>Summary of the dataset</a:t>
            </a:r>
            <a:endParaRPr sz="4800" b="1">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SzPts val="1800"/>
              <a:buNone/>
            </a:pPr>
            <a:r>
              <a:rPr sz="4000" b="1">
                <a:latin typeface="Montserrat" panose="00000500000000000000"/>
                <a:ea typeface="Montserrat" panose="00000500000000000000"/>
                <a:cs typeface="Montserrat" panose="00000500000000000000"/>
                <a:sym typeface="Montserrat" panose="00000500000000000000"/>
              </a:rPr>
              <a:t>-----------------------</a:t>
            </a:r>
            <a:endParaRPr sz="4000" b="1">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SzPts val="1800"/>
              <a:buNone/>
            </a:pPr>
            <a:r>
              <a:rPr sz="3600" b="1">
                <a:latin typeface="Montserrat" panose="00000500000000000000"/>
                <a:ea typeface="Montserrat" panose="00000500000000000000"/>
                <a:cs typeface="Montserrat" panose="00000500000000000000"/>
                <a:sym typeface="Montserrat" panose="00000500000000000000"/>
              </a:rPr>
              <a:t>1)Order Dataset</a:t>
            </a:r>
            <a:endParaRPr sz="3600" b="1">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a:t>
            </a:r>
            <a:r>
              <a:rPr lang="en-US" sz="4000">
                <a:latin typeface="Segoe UI Variable Text Semibold" charset="0"/>
                <a:ea typeface="Montserrat" panose="00000500000000000000"/>
                <a:cs typeface="Segoe UI Variable Text Semibold" charset="0"/>
                <a:sym typeface="Montserrat" panose="00000500000000000000"/>
              </a:rPr>
              <a:t> </a:t>
            </a:r>
            <a:r>
              <a:rPr sz="4000">
                <a:latin typeface="Segoe UI Variable Text Semibold" charset="0"/>
                <a:ea typeface="Montserrat" panose="00000500000000000000"/>
                <a:cs typeface="Segoe UI Variable Text Semibold" charset="0"/>
                <a:sym typeface="Montserrat" panose="00000500000000000000"/>
              </a:rPr>
              <a:t>  Order Dataset contains 4117 rows and 11 columns hence the shape of the dataset is (4117,11).</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Order ID- A unique identifier for each order(on which we will perform merge with another dataset).</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Order Date- The column which contains date on which order is placed (Since its datatypes is object so i had changed to datetime).</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Customer Name- This column signifies the name of the Customer who has placed the order.</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City- This column signifies from which city order has been placed.</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Country- This column signifies from which country order has been placed.</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Region- This column signifies from which region order has been placed.</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Segment- This column signifies the segment of the market the customer belongs to.</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Ship Date- This column signifies the date on which the product has been shipped for delivery(since its datatype is object so i had changed to datetime).</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Ship Mode- This column signifies the method used to ship the order.</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State- This column signifies the state from which the order has been placed.</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Days to ship- This column signifies total number of days to reach.</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3600" b="1">
                <a:latin typeface="Montserrat" panose="00000500000000000000"/>
                <a:ea typeface="Montserrat" panose="00000500000000000000"/>
                <a:cs typeface="Montserrat" panose="00000500000000000000"/>
                <a:sym typeface="Montserrat" panose="00000500000000000000"/>
              </a:rPr>
              <a:t> </a:t>
            </a:r>
            <a:endParaRPr sz="3600" b="1">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SzPts val="1800"/>
              <a:buNone/>
            </a:pPr>
            <a:r>
              <a:rPr sz="3600" b="1">
                <a:latin typeface="Montserrat" panose="00000500000000000000"/>
                <a:ea typeface="Montserrat" panose="00000500000000000000"/>
                <a:cs typeface="Montserrat" panose="00000500000000000000"/>
                <a:sym typeface="Montserrat" panose="00000500000000000000"/>
              </a:rPr>
              <a:t>2)Order Breakdown Dataset</a:t>
            </a:r>
            <a:endParaRPr sz="3600" b="1">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Order Breakdown Dataset contains 8047 rows and 9 columns hence the shape of the dataset is (8047,9).</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Order ID- Generated order id for each order(on which we will perform merge with another dataset).</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Product Name- This column signifies the name of the product ordered.</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Discount- This column signifies the discount which has been allocated for specific product.</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Actual Discount- This column signifies actual discount the product was having.</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Sales- This column signifies sales of particular product.</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Profit- This column signifies profit from particular product.</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Quantity- This column signifies quantity of the product.</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Category- This column signifies categories of the product.</a:t>
            </a:r>
            <a:endParaRPr sz="4000">
              <a:latin typeface="Segoe UI Variable Text Semibold" charset="0"/>
              <a:ea typeface="Montserrat" panose="00000500000000000000"/>
              <a:cs typeface="Segoe UI Variable Text Semibold" charset="0"/>
              <a:sym typeface="Montserrat" panose="00000500000000000000"/>
            </a:endParaRPr>
          </a:p>
          <a:p>
            <a:pPr marL="0" lvl="0" indent="0" algn="l" rtl="0">
              <a:spcBef>
                <a:spcPts val="0"/>
              </a:spcBef>
              <a:spcAft>
                <a:spcPts val="0"/>
              </a:spcAft>
              <a:buSzPts val="1800"/>
              <a:buNone/>
            </a:pPr>
            <a:r>
              <a:rPr sz="4000">
                <a:latin typeface="Segoe UI Variable Text Semibold" charset="0"/>
                <a:ea typeface="Montserrat" panose="00000500000000000000"/>
                <a:cs typeface="Segoe UI Variable Text Semibold" charset="0"/>
                <a:sym typeface="Montserrat" panose="00000500000000000000"/>
              </a:rPr>
              <a:t>  &gt; Sub-Category- This column signifies sub-category of the product.</a:t>
            </a:r>
            <a:endParaRPr sz="4000">
              <a:latin typeface="Segoe UI Variable Text Semibold" charset="0"/>
              <a:ea typeface="Montserrat" panose="00000500000000000000"/>
              <a:cs typeface="Segoe UI Variable Text Semibold" charset="0"/>
              <a:sym typeface="Montserrat"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GB" sz="1800" b="1">
                <a:solidFill>
                  <a:srgbClr val="04A57E"/>
                </a:solidFill>
                <a:latin typeface="Montserrat" panose="00000500000000000000"/>
                <a:ea typeface="Montserrat" panose="00000500000000000000"/>
                <a:cs typeface="Montserrat" panose="00000500000000000000"/>
                <a:sym typeface="Montserrat" panose="00000500000000000000"/>
              </a:rPr>
              <a:t>EDA Graphs.</a:t>
            </a:r>
            <a:endParaRPr sz="1800" b="1">
              <a:solidFill>
                <a:srgbClr val="04A57E"/>
              </a:solidFill>
              <a:latin typeface="Montserrat" panose="00000500000000000000"/>
              <a:ea typeface="Montserrat" panose="00000500000000000000"/>
              <a:cs typeface="Montserrat" panose="00000500000000000000"/>
              <a:sym typeface="Montserrat" panose="00000500000000000000"/>
            </a:endParaRPr>
          </a:p>
        </p:txBody>
      </p:sp>
      <p:sp>
        <p:nvSpPr>
          <p:cNvPr id="93" name="Google Shape;93;p19"/>
          <p:cNvSpPr txBox="1"/>
          <p:nvPr>
            <p:ph type="body" idx="1"/>
          </p:nvPr>
        </p:nvSpPr>
        <p:spPr>
          <a:xfrm>
            <a:off x="85090" y="804545"/>
            <a:ext cx="8973185" cy="4256405"/>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endParaRPr sz="1600">
              <a:latin typeface="Montserrat" panose="00000500000000000000"/>
              <a:ea typeface="Montserrat" panose="00000500000000000000"/>
              <a:cs typeface="Montserrat" panose="00000500000000000000"/>
              <a:sym typeface="Montserrat" panose="00000500000000000000"/>
            </a:endParaRPr>
          </a:p>
          <a:p>
            <a:pPr marL="0" lvl="0" indent="0" algn="l" rtl="0">
              <a:lnSpc>
                <a:spcPct val="100000"/>
              </a:lnSpc>
              <a:spcBef>
                <a:spcPts val="0"/>
              </a:spcBef>
              <a:spcAft>
                <a:spcPts val="0"/>
              </a:spcAft>
              <a:buSzPts val="1800"/>
              <a:buNone/>
            </a:pPr>
            <a:endParaRPr sz="1600">
              <a:latin typeface="Montserrat" panose="00000500000000000000"/>
              <a:ea typeface="Montserrat" panose="00000500000000000000"/>
              <a:cs typeface="Montserrat" panose="00000500000000000000"/>
              <a:sym typeface="Montserrat" panose="00000500000000000000"/>
            </a:endParaRPr>
          </a:p>
        </p:txBody>
      </p:sp>
      <p:pic>
        <p:nvPicPr>
          <p:cNvPr id="1" name="Picture 0"/>
          <p:cNvPicPr>
            <a:picLocks noChangeAspect="1"/>
          </p:cNvPicPr>
          <p:nvPr/>
        </p:nvPicPr>
        <p:blipFill>
          <a:blip r:embed="rId1"/>
          <a:stretch>
            <a:fillRect/>
          </a:stretch>
        </p:blipFill>
        <p:spPr>
          <a:xfrm>
            <a:off x="158115" y="906145"/>
            <a:ext cx="3679825" cy="2704465"/>
          </a:xfrm>
          <a:prstGeom prst="rect">
            <a:avLst/>
          </a:prstGeom>
        </p:spPr>
      </p:pic>
      <p:pic>
        <p:nvPicPr>
          <p:cNvPr id="2" name="Picture 1"/>
          <p:cNvPicPr>
            <a:picLocks noChangeAspect="1"/>
          </p:cNvPicPr>
          <p:nvPr/>
        </p:nvPicPr>
        <p:blipFill>
          <a:blip r:embed="rId2"/>
          <a:stretch>
            <a:fillRect/>
          </a:stretch>
        </p:blipFill>
        <p:spPr>
          <a:xfrm>
            <a:off x="3190875" y="1885950"/>
            <a:ext cx="2762250" cy="2936875"/>
          </a:xfrm>
          <a:prstGeom prst="rect">
            <a:avLst/>
          </a:prstGeom>
        </p:spPr>
      </p:pic>
      <p:pic>
        <p:nvPicPr>
          <p:cNvPr id="3" name="Picture 2"/>
          <p:cNvPicPr>
            <a:picLocks noChangeAspect="1"/>
          </p:cNvPicPr>
          <p:nvPr/>
        </p:nvPicPr>
        <p:blipFill>
          <a:blip r:embed="rId3"/>
          <a:stretch>
            <a:fillRect/>
          </a:stretch>
        </p:blipFill>
        <p:spPr>
          <a:xfrm>
            <a:off x="6009640" y="906145"/>
            <a:ext cx="3048635" cy="26181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GB" sz="1800" b="1">
                <a:solidFill>
                  <a:srgbClr val="04A57E"/>
                </a:solidFill>
                <a:latin typeface="Montserrat" panose="00000500000000000000"/>
                <a:ea typeface="Montserrat" panose="00000500000000000000"/>
                <a:cs typeface="Montserrat" panose="00000500000000000000"/>
                <a:sym typeface="Montserrat" panose="00000500000000000000"/>
              </a:rPr>
              <a:t>Graphical Analysis and conclusion on Data</a:t>
            </a:r>
            <a:endParaRPr sz="1800" b="1">
              <a:solidFill>
                <a:srgbClr val="04A57E"/>
              </a:solidFill>
              <a:latin typeface="Montserrat" panose="00000500000000000000"/>
              <a:ea typeface="Montserrat" panose="00000500000000000000"/>
              <a:cs typeface="Montserrat" panose="00000500000000000000"/>
              <a:sym typeface="Montserrat" panose="00000500000000000000"/>
            </a:endParaRPr>
          </a:p>
        </p:txBody>
      </p:sp>
      <p:sp>
        <p:nvSpPr>
          <p:cNvPr id="99" name="Google Shape;99;p20"/>
          <p:cNvSpPr txBox="1"/>
          <p:nvPr>
            <p:ph type="body" idx="1"/>
          </p:nvPr>
        </p:nvSpPr>
        <p:spPr>
          <a:xfrm>
            <a:off x="107950" y="781050"/>
            <a:ext cx="8520430" cy="436245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endParaRPr sz="1600">
              <a:latin typeface="Montserrat" panose="00000500000000000000"/>
              <a:ea typeface="Montserrat" panose="00000500000000000000"/>
              <a:cs typeface="Montserrat" panose="00000500000000000000"/>
              <a:sym typeface="Montserrat" panose="00000500000000000000"/>
            </a:endParaRPr>
          </a:p>
          <a:p>
            <a:pPr marL="0" lvl="0" indent="0" algn="l" rtl="0">
              <a:lnSpc>
                <a:spcPct val="100000"/>
              </a:lnSpc>
              <a:spcBef>
                <a:spcPts val="0"/>
              </a:spcBef>
              <a:spcAft>
                <a:spcPts val="0"/>
              </a:spcAft>
              <a:buSzPts val="1800"/>
              <a:buNone/>
            </a:pPr>
            <a:endParaRPr sz="1600">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1"/>
          <a:stretch>
            <a:fillRect/>
          </a:stretch>
        </p:blipFill>
        <p:spPr>
          <a:xfrm>
            <a:off x="107950" y="928370"/>
            <a:ext cx="4459605" cy="4124325"/>
          </a:xfrm>
          <a:prstGeom prst="rect">
            <a:avLst/>
          </a:prstGeom>
        </p:spPr>
      </p:pic>
      <p:pic>
        <p:nvPicPr>
          <p:cNvPr id="3" name="Picture 2"/>
          <p:cNvPicPr>
            <a:picLocks noChangeAspect="1"/>
          </p:cNvPicPr>
          <p:nvPr/>
        </p:nvPicPr>
        <p:blipFill>
          <a:blip r:embed="rId2"/>
          <a:stretch>
            <a:fillRect/>
          </a:stretch>
        </p:blipFill>
        <p:spPr>
          <a:xfrm>
            <a:off x="4567555" y="928370"/>
            <a:ext cx="4411345" cy="4124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b="1">
                <a:solidFill>
                  <a:srgbClr val="04A57E"/>
                </a:solidFill>
                <a:latin typeface="Montserrat" panose="00000500000000000000"/>
                <a:ea typeface="Montserrat" panose="00000500000000000000"/>
                <a:cs typeface="Montserrat" panose="00000500000000000000"/>
                <a:sym typeface="Montserrat" panose="00000500000000000000"/>
              </a:rPr>
              <a:t>Graphical Analysis and conclusion on Data</a:t>
            </a:r>
            <a:br>
              <a:rPr b="1">
                <a:solidFill>
                  <a:srgbClr val="04A57E"/>
                </a:solidFill>
                <a:latin typeface="Montserrat" panose="00000500000000000000"/>
                <a:ea typeface="Montserrat" panose="00000500000000000000"/>
                <a:cs typeface="Montserrat" panose="00000500000000000000"/>
                <a:sym typeface="Montserrat" panose="00000500000000000000"/>
              </a:rPr>
            </a:br>
            <a:endParaRPr lang="en-US"/>
          </a:p>
        </p:txBody>
      </p:sp>
      <p:sp>
        <p:nvSpPr>
          <p:cNvPr id="3" name="Text Placeholder 2"/>
          <p:cNvSpPr/>
          <p:nvPr>
            <p:ph type="body" idx="1"/>
          </p:nvPr>
        </p:nvSpPr>
        <p:spPr>
          <a:xfrm>
            <a:off x="74295" y="775970"/>
            <a:ext cx="8520430" cy="4368165"/>
          </a:xfrm>
        </p:spPr>
        <p:txBody>
          <a:bodyPr/>
          <a:p>
            <a:pPr marL="114300" indent="0">
              <a:buNone/>
            </a:pPr>
            <a:endParaRPr lang="en-US"/>
          </a:p>
        </p:txBody>
      </p:sp>
      <p:pic>
        <p:nvPicPr>
          <p:cNvPr id="4" name="Picture 3"/>
          <p:cNvPicPr>
            <a:picLocks noChangeAspect="1"/>
          </p:cNvPicPr>
          <p:nvPr/>
        </p:nvPicPr>
        <p:blipFill>
          <a:blip r:embed="rId1"/>
          <a:stretch>
            <a:fillRect/>
          </a:stretch>
        </p:blipFill>
        <p:spPr>
          <a:xfrm>
            <a:off x="74295" y="775970"/>
            <a:ext cx="4707890" cy="3837940"/>
          </a:xfrm>
          <a:prstGeom prst="rect">
            <a:avLst/>
          </a:prstGeom>
        </p:spPr>
      </p:pic>
      <p:pic>
        <p:nvPicPr>
          <p:cNvPr id="5" name="Picture 4"/>
          <p:cNvPicPr>
            <a:picLocks noChangeAspect="1"/>
          </p:cNvPicPr>
          <p:nvPr/>
        </p:nvPicPr>
        <p:blipFill>
          <a:blip r:embed="rId2"/>
          <a:stretch>
            <a:fillRect/>
          </a:stretch>
        </p:blipFill>
        <p:spPr>
          <a:xfrm>
            <a:off x="4879340" y="775970"/>
            <a:ext cx="3952875" cy="3702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b="1">
                <a:solidFill>
                  <a:srgbClr val="04A57E"/>
                </a:solidFill>
                <a:latin typeface="Montserrat" panose="00000500000000000000"/>
                <a:ea typeface="Montserrat" panose="00000500000000000000"/>
                <a:cs typeface="Montserrat" panose="00000500000000000000"/>
                <a:sym typeface="Montserrat" panose="00000500000000000000"/>
              </a:rPr>
              <a:t>Graphical Analysis and conclusion on Data</a:t>
            </a:r>
            <a:br>
              <a:rPr b="1">
                <a:solidFill>
                  <a:srgbClr val="04A57E"/>
                </a:solidFill>
                <a:latin typeface="Montserrat" panose="00000500000000000000"/>
                <a:ea typeface="Montserrat" panose="00000500000000000000"/>
                <a:cs typeface="Montserrat" panose="00000500000000000000"/>
                <a:sym typeface="Montserrat" panose="00000500000000000000"/>
              </a:rPr>
            </a:br>
            <a:endParaRPr lang="en-US"/>
          </a:p>
        </p:txBody>
      </p:sp>
      <p:sp>
        <p:nvSpPr>
          <p:cNvPr id="3" name="Text Placeholder 2"/>
          <p:cNvSpPr/>
          <p:nvPr>
            <p:ph type="body" idx="1"/>
          </p:nvPr>
        </p:nvSpPr>
        <p:spPr>
          <a:xfrm>
            <a:off x="0" y="775970"/>
            <a:ext cx="9144635" cy="4366895"/>
          </a:xfrm>
        </p:spPr>
        <p:txBody>
          <a:bodyPr/>
          <a:p>
            <a:pPr marL="114300" indent="0">
              <a:buNone/>
            </a:pPr>
            <a:endParaRPr lang="en-US"/>
          </a:p>
        </p:txBody>
      </p:sp>
      <p:pic>
        <p:nvPicPr>
          <p:cNvPr id="4" name="Picture 3"/>
          <p:cNvPicPr>
            <a:picLocks noChangeAspect="1"/>
          </p:cNvPicPr>
          <p:nvPr/>
        </p:nvPicPr>
        <p:blipFill>
          <a:blip r:embed="rId1"/>
          <a:stretch>
            <a:fillRect/>
          </a:stretch>
        </p:blipFill>
        <p:spPr>
          <a:xfrm>
            <a:off x="0" y="775970"/>
            <a:ext cx="3990975" cy="3752850"/>
          </a:xfrm>
          <a:prstGeom prst="rect">
            <a:avLst/>
          </a:prstGeom>
        </p:spPr>
      </p:pic>
      <p:pic>
        <p:nvPicPr>
          <p:cNvPr id="5" name="Picture 4"/>
          <p:cNvPicPr>
            <a:picLocks noChangeAspect="1"/>
          </p:cNvPicPr>
          <p:nvPr/>
        </p:nvPicPr>
        <p:blipFill>
          <a:blip r:embed="rId2"/>
          <a:stretch>
            <a:fillRect/>
          </a:stretch>
        </p:blipFill>
        <p:spPr>
          <a:xfrm>
            <a:off x="3990975" y="821055"/>
            <a:ext cx="5020945" cy="3832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0"/>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GB" sz="1800" b="1">
                <a:solidFill>
                  <a:srgbClr val="04A57E"/>
                </a:solidFill>
                <a:latin typeface="Montserrat" panose="00000500000000000000"/>
                <a:ea typeface="Montserrat" panose="00000500000000000000"/>
                <a:cs typeface="Montserrat" panose="00000500000000000000"/>
                <a:sym typeface="Montserrat" panose="00000500000000000000"/>
              </a:rPr>
              <a:t>Data Cleaning &amp; Pre-Processing Steps.</a:t>
            </a:r>
            <a:endParaRPr sz="1800" b="1">
              <a:solidFill>
                <a:srgbClr val="04A57E"/>
              </a:solidFill>
              <a:latin typeface="Montserrat" panose="00000500000000000000"/>
              <a:ea typeface="Montserrat" panose="00000500000000000000"/>
              <a:cs typeface="Montserrat" panose="00000500000000000000"/>
              <a:sym typeface="Montserrat" panose="00000500000000000000"/>
            </a:endParaRPr>
          </a:p>
        </p:txBody>
      </p:sp>
      <p:sp>
        <p:nvSpPr>
          <p:cNvPr id="105" name="Google Shape;105;p21"/>
          <p:cNvSpPr txBox="1"/>
          <p:nvPr>
            <p:ph type="body" idx="1"/>
          </p:nvPr>
        </p:nvSpPr>
        <p:spPr>
          <a:xfrm>
            <a:off x="0" y="751840"/>
            <a:ext cx="8520430" cy="422275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endParaRPr sz="1600">
              <a:latin typeface="Montserrat" panose="00000500000000000000"/>
              <a:ea typeface="Montserrat" panose="00000500000000000000"/>
              <a:cs typeface="Montserrat" panose="00000500000000000000"/>
              <a:sym typeface="Montserrat" panose="00000500000000000000"/>
            </a:endParaRPr>
          </a:p>
          <a:p>
            <a:pPr marL="0" lvl="0" indent="0" algn="l" rtl="0">
              <a:lnSpc>
                <a:spcPct val="100000"/>
              </a:lnSpc>
              <a:spcBef>
                <a:spcPts val="0"/>
              </a:spcBef>
              <a:spcAft>
                <a:spcPts val="0"/>
              </a:spcAft>
              <a:buSzPts val="1800"/>
              <a:buNone/>
            </a:pPr>
            <a:endParaRPr sz="1600">
              <a:latin typeface="Montserrat" panose="00000500000000000000"/>
              <a:ea typeface="Montserrat" panose="00000500000000000000"/>
              <a:cs typeface="Montserrat" panose="00000500000000000000"/>
              <a:sym typeface="Montserrat" panose="00000500000000000000"/>
            </a:endParaRPr>
          </a:p>
        </p:txBody>
      </p:sp>
      <p:pic>
        <p:nvPicPr>
          <p:cNvPr id="1" name="Picture 0"/>
          <p:cNvPicPr>
            <a:picLocks noChangeAspect="1"/>
          </p:cNvPicPr>
          <p:nvPr/>
        </p:nvPicPr>
        <p:blipFill>
          <a:blip r:embed="rId1"/>
          <a:stretch>
            <a:fillRect/>
          </a:stretch>
        </p:blipFill>
        <p:spPr>
          <a:xfrm>
            <a:off x="142240" y="751840"/>
            <a:ext cx="4029075" cy="3996055"/>
          </a:xfrm>
          <a:prstGeom prst="rect">
            <a:avLst/>
          </a:prstGeom>
        </p:spPr>
      </p:pic>
      <p:pic>
        <p:nvPicPr>
          <p:cNvPr id="2" name="Picture 1"/>
          <p:cNvPicPr>
            <a:picLocks noChangeAspect="1"/>
          </p:cNvPicPr>
          <p:nvPr/>
        </p:nvPicPr>
        <p:blipFill>
          <a:blip r:embed="rId2"/>
          <a:stretch>
            <a:fillRect/>
          </a:stretch>
        </p:blipFill>
        <p:spPr>
          <a:xfrm>
            <a:off x="4637405" y="720090"/>
            <a:ext cx="4048125" cy="417449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3073</Words>
  <Application>WPS Presentation</Application>
  <PresentationFormat/>
  <Paragraphs>107</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SimSun</vt:lpstr>
      <vt:lpstr>Wingdings</vt:lpstr>
      <vt:lpstr>Arial</vt:lpstr>
      <vt:lpstr>Source Code Pro</vt:lpstr>
      <vt:lpstr>Montserrat</vt:lpstr>
      <vt:lpstr>Montserrat SemiBold</vt:lpstr>
      <vt:lpstr>Microsoft YaHei</vt:lpstr>
      <vt:lpstr>Arial Unicode MS</vt:lpstr>
      <vt:lpstr>Bahnschrift Condensed</vt:lpstr>
      <vt:lpstr>Bahnschrift Light</vt:lpstr>
      <vt:lpstr>Segoe UI Variable Text Semibold</vt:lpstr>
      <vt:lpstr>Simple Light</vt:lpstr>
      <vt:lpstr>3_Beach Day</vt:lpstr>
      <vt:lpstr>PowerPoint 演示文稿</vt:lpstr>
      <vt:lpstr>PowerPoint 演示文稿</vt:lpstr>
      <vt:lpstr>Data Exploration </vt:lpstr>
      <vt:lpstr>Data insights </vt:lpstr>
      <vt:lpstr>EDA Graphs.</vt:lpstr>
      <vt:lpstr>Graphical Analysis and conclusion on Data</vt:lpstr>
      <vt:lpstr>PowerPoint 演示文稿</vt:lpstr>
      <vt:lpstr>PowerPoint 演示文稿</vt:lpstr>
      <vt:lpstr>Data Cleaning &amp; Pre-Processing Steps.</vt:lpstr>
      <vt:lpstr>ML Modeling</vt:lpstr>
      <vt:lpstr>Deployment of ML Models using Streamlit.</vt:lpstr>
      <vt:lpstr>Endnotes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Shivam Kumar</cp:lastModifiedBy>
  <cp:revision>2</cp:revision>
  <dcterms:created xsi:type="dcterms:W3CDTF">2023-03-08T14:27:07Z</dcterms:created>
  <dcterms:modified xsi:type="dcterms:W3CDTF">2023-03-08T14:27:35Z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6EE1ECD968F84398B48955F6F6C7BAE7</vt:lpwstr>
  </property>
  <property fmtid="{D5CDD505-2E9C-101B-9397-08002B2CF9AE}" pid="3" name="KSOProductBuildVer">
    <vt:lpwstr>1033-11.2.0.11388</vt:lpwstr>
  </property>
</Properties>
</file>