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39" r:id="rId4"/>
  </p:sldMasterIdLst>
  <p:sldIdLst>
    <p:sldId id="263" r:id="rId5"/>
    <p:sldId id="259" r:id="rId6"/>
    <p:sldId id="260" r:id="rId7"/>
    <p:sldId id="261" r:id="rId8"/>
    <p:sldId id="264" r:id="rId9"/>
    <p:sldId id="265" r:id="rId10"/>
    <p:sldId id="267"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40F06"/>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FF57A1-CD5A-414E-A165-98256C68E4E7}" v="1" dt="2023-09-21T06:12:18.9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S_121_VAIBHAV SRIVASTAVA" userId="7ca279ee7e25b00d" providerId="LiveId" clId="{4AFF57A1-CD5A-414E-A165-98256C68E4E7}"/>
    <pc:docChg chg="delSld modSld">
      <pc:chgData name="CS_121_VAIBHAV SRIVASTAVA" userId="7ca279ee7e25b00d" providerId="LiveId" clId="{4AFF57A1-CD5A-414E-A165-98256C68E4E7}" dt="2023-09-21T06:13:02.482" v="5" actId="2696"/>
      <pc:docMkLst>
        <pc:docMk/>
      </pc:docMkLst>
      <pc:sldChg chg="addSp modSp mod">
        <pc:chgData name="CS_121_VAIBHAV SRIVASTAVA" userId="7ca279ee7e25b00d" providerId="LiveId" clId="{4AFF57A1-CD5A-414E-A165-98256C68E4E7}" dt="2023-09-21T06:12:47.956" v="4" actId="14100"/>
        <pc:sldMkLst>
          <pc:docMk/>
          <pc:sldMk cId="2394917444" sldId="270"/>
        </pc:sldMkLst>
        <pc:picChg chg="add mod">
          <ac:chgData name="CS_121_VAIBHAV SRIVASTAVA" userId="7ca279ee7e25b00d" providerId="LiveId" clId="{4AFF57A1-CD5A-414E-A165-98256C68E4E7}" dt="2023-09-21T06:12:47.956" v="4" actId="14100"/>
          <ac:picMkLst>
            <pc:docMk/>
            <pc:sldMk cId="2394917444" sldId="270"/>
            <ac:picMk id="3" creationId="{D6FFEAA0-9531-18FA-C4A8-604BF0553FA8}"/>
          </ac:picMkLst>
        </pc:picChg>
      </pc:sldChg>
      <pc:sldChg chg="del">
        <pc:chgData name="CS_121_VAIBHAV SRIVASTAVA" userId="7ca279ee7e25b00d" providerId="LiveId" clId="{4AFF57A1-CD5A-414E-A165-98256C68E4E7}" dt="2023-09-21T06:13:02.482" v="5" actId="2696"/>
        <pc:sldMkLst>
          <pc:docMk/>
          <pc:sldMk cId="1380867303" sldId="271"/>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9184DA70-C731-4C70-880D-CCD4705E623C}" type="datetime1">
              <a:rPr lang="en-US" smtClean="0"/>
              <a:t>9/22/2023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57620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9/22/2023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7611449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9/22/2023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6998350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9/22/2023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4913045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9/22/2023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4013621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2D6E202-B606-4609-B914-27C9371A1F6D}" type="datetime1">
              <a:rPr lang="en-US" smtClean="0"/>
              <a:t>9/22/2023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5219587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2D6E202-B606-4609-B914-27C9371A1F6D}" type="datetime1">
              <a:rPr lang="en-US" smtClean="0"/>
              <a:t>9/22/2023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3971986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612A279-0833-481D-8C56-F67FD0AC6C50}" type="datetime1">
              <a:rPr lang="en-US" smtClean="0"/>
              <a:t>9/22/2023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53532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587DA83-5663-4C9C-B9AA-0B40A3DAFF81}" type="datetime1">
              <a:rPr lang="en-US" smtClean="0"/>
              <a:t>9/22/2023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03000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9/22/2023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7384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9/22/2023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36679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9/22/2023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82078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9/22/2023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03405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9/22/2023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82188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9/22/2023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11299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9/22/2023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243454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9/22/2023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7012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2D6E202-B606-4609-B914-27C9371A1F6D}" type="datetime1">
              <a:rPr lang="en-US" smtClean="0"/>
              <a:t>9/22/2023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681755240"/>
      </p:ext>
    </p:extLst>
  </p:cSld>
  <p:clrMap bg1="lt1" tx1="dk1" bg2="lt2" tx2="dk2" accent1="accent1" accent2="accent2" accent3="accent3" accent4="accent4" accent5="accent5" accent6="accent6" hlink="hlink" folHlink="folHlink"/>
  <p:sldLayoutIdLst>
    <p:sldLayoutId id="2147484140" r:id="rId1"/>
    <p:sldLayoutId id="2147484141" r:id="rId2"/>
    <p:sldLayoutId id="2147484142" r:id="rId3"/>
    <p:sldLayoutId id="2147484143" r:id="rId4"/>
    <p:sldLayoutId id="2147484144" r:id="rId5"/>
    <p:sldLayoutId id="2147484145" r:id="rId6"/>
    <p:sldLayoutId id="2147484146" r:id="rId7"/>
    <p:sldLayoutId id="2147484147" r:id="rId8"/>
    <p:sldLayoutId id="2147484148" r:id="rId9"/>
    <p:sldLayoutId id="2147484149" r:id="rId10"/>
    <p:sldLayoutId id="2147484150" r:id="rId11"/>
    <p:sldLayoutId id="2147484151" r:id="rId12"/>
    <p:sldLayoutId id="2147484152" r:id="rId13"/>
    <p:sldLayoutId id="2147484153" r:id="rId14"/>
    <p:sldLayoutId id="2147484154" r:id="rId15"/>
    <p:sldLayoutId id="2147484155" r:id="rId16"/>
    <p:sldLayoutId id="2147484156"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cricketmachan.com/slideshows/5-of-the-most-beautiful-cricket-stadiums-in-sri-lanka/"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4876800" y="639097"/>
            <a:ext cx="5889171" cy="3421273"/>
          </a:xfrm>
        </p:spPr>
        <p:txBody>
          <a:bodyPr>
            <a:noAutofit/>
          </a:bodyPr>
          <a:lstStyle/>
          <a:p>
            <a:pPr>
              <a:lnSpc>
                <a:spcPct val="150000"/>
              </a:lnSpc>
            </a:pPr>
            <a:r>
              <a:rPr lang="en-US" sz="6000" dirty="0">
                <a:solidFill>
                  <a:schemeClr val="accent1">
                    <a:lumMod val="60000"/>
                    <a:lumOff val="40000"/>
                  </a:schemeClr>
                </a:solidFill>
                <a:latin typeface="Algerian" panose="04020705040A02060702" pitchFamily="82" charset="0"/>
              </a:rPr>
              <a:t>CRICKET TEAM PERFORMANCE ANALYZER</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316564" y="3984171"/>
            <a:ext cx="6269347" cy="1905001"/>
          </a:xfrm>
        </p:spPr>
        <p:txBody>
          <a:bodyPr>
            <a:noAutofit/>
          </a:bodyPr>
          <a:lstStyle/>
          <a:p>
            <a:r>
              <a:rPr lang="en-US" sz="1800" b="1" dirty="0">
                <a:solidFill>
                  <a:schemeClr val="tx1">
                    <a:lumMod val="85000"/>
                    <a:lumOff val="15000"/>
                  </a:schemeClr>
                </a:solidFill>
              </a:rPr>
              <a:t>GROUP—</a:t>
            </a:r>
            <a:r>
              <a:rPr lang="en-GB" sz="1800" b="1" dirty="0">
                <a:solidFill>
                  <a:schemeClr val="tx1">
                    <a:lumMod val="85000"/>
                    <a:lumOff val="15000"/>
                  </a:schemeClr>
                </a:solidFill>
              </a:rPr>
              <a:t>CS-53-54</a:t>
            </a:r>
          </a:p>
          <a:p>
            <a:r>
              <a:rPr lang="en-GB" sz="1800" b="1" dirty="0">
                <a:solidFill>
                  <a:schemeClr val="tx1">
                    <a:lumMod val="85000"/>
                    <a:lumOff val="15000"/>
                  </a:schemeClr>
                </a:solidFill>
              </a:rPr>
              <a:t>SHIVAM SINGH</a:t>
            </a:r>
          </a:p>
          <a:p>
            <a:r>
              <a:rPr lang="en-GB" sz="1800" b="1" dirty="0">
                <a:solidFill>
                  <a:schemeClr val="tx1">
                    <a:lumMod val="85000"/>
                    <a:lumOff val="15000"/>
                  </a:schemeClr>
                </a:solidFill>
              </a:rPr>
              <a:t>RITESH SHARMA</a:t>
            </a:r>
          </a:p>
          <a:p>
            <a:r>
              <a:rPr lang="en-GB" sz="1800" b="1" dirty="0">
                <a:solidFill>
                  <a:schemeClr val="tx1">
                    <a:lumMod val="85000"/>
                    <a:lumOff val="15000"/>
                  </a:schemeClr>
                </a:solidFill>
              </a:rPr>
              <a:t>VAIBHAV SRIVASTVA</a:t>
            </a:r>
          </a:p>
          <a:p>
            <a:endParaRPr lang="en-US" sz="1800" b="1" dirty="0">
              <a:solidFill>
                <a:schemeClr val="tx1">
                  <a:lumMod val="85000"/>
                  <a:lumOff val="15000"/>
                </a:schemeClr>
              </a:solidFill>
            </a:endParaRPr>
          </a:p>
        </p:txBody>
      </p:sp>
      <p:pic>
        <p:nvPicPr>
          <p:cNvPr id="6" name="Picture 5">
            <a:extLst>
              <a:ext uri="{FF2B5EF4-FFF2-40B4-BE49-F238E27FC236}">
                <a16:creationId xmlns:a16="http://schemas.microsoft.com/office/drawing/2014/main" id="{22FEB68F-168A-C890-78B5-76A3531413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089" y="511629"/>
            <a:ext cx="4186044" cy="4996542"/>
          </a:xfrm>
          <a:prstGeom prst="rect">
            <a:avLst/>
          </a:prstGeom>
        </p:spPr>
      </p:pic>
    </p:spTree>
    <p:extLst>
      <p:ext uri="{BB962C8B-B14F-4D97-AF65-F5344CB8AC3E}">
        <p14:creationId xmlns:p14="http://schemas.microsoft.com/office/powerpoint/2010/main" val="1863980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CBFE935-F946-1633-C157-96EAE8BA07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781800"/>
          </a:xfrm>
          <a:prstGeom prst="rect">
            <a:avLst/>
          </a:prstGeom>
        </p:spPr>
      </p:pic>
      <p:pic>
        <p:nvPicPr>
          <p:cNvPr id="3" name="Picture 2">
            <a:extLst>
              <a:ext uri="{FF2B5EF4-FFF2-40B4-BE49-F238E27FC236}">
                <a16:creationId xmlns:a16="http://schemas.microsoft.com/office/drawing/2014/main" id="{D6FFEAA0-9531-18FA-C4A8-604BF0553F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962400" cy="6781800"/>
          </a:xfrm>
          <a:prstGeom prst="rect">
            <a:avLst/>
          </a:prstGeom>
        </p:spPr>
      </p:pic>
    </p:spTree>
    <p:extLst>
      <p:ext uri="{BB962C8B-B14F-4D97-AF65-F5344CB8AC3E}">
        <p14:creationId xmlns:p14="http://schemas.microsoft.com/office/powerpoint/2010/main" val="2394917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B63555D-524A-16BE-01C4-71C540A2BF7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34190"/>
            <a:ext cx="12192000" cy="6892190"/>
          </a:xfrm>
          <a:prstGeom prst="rect">
            <a:avLst/>
          </a:prstGeom>
        </p:spPr>
      </p:pic>
      <p:sp>
        <p:nvSpPr>
          <p:cNvPr id="2" name="Title 1">
            <a:extLst>
              <a:ext uri="{FF2B5EF4-FFF2-40B4-BE49-F238E27FC236}">
                <a16:creationId xmlns:a16="http://schemas.microsoft.com/office/drawing/2014/main" id="{7176716A-BADF-CF99-52BE-25128919D8A6}"/>
              </a:ext>
            </a:extLst>
          </p:cNvPr>
          <p:cNvSpPr>
            <a:spLocks noGrp="1"/>
          </p:cNvSpPr>
          <p:nvPr>
            <p:ph type="title"/>
          </p:nvPr>
        </p:nvSpPr>
        <p:spPr>
          <a:xfrm>
            <a:off x="1097280" y="286603"/>
            <a:ext cx="10058400" cy="2133040"/>
          </a:xfrm>
        </p:spPr>
        <p:txBody>
          <a:bodyPr>
            <a:normAutofit/>
          </a:bodyPr>
          <a:lstStyle/>
          <a:p>
            <a:r>
              <a:rPr lang="en-US" sz="8800" dirty="0">
                <a:solidFill>
                  <a:schemeClr val="tx1"/>
                </a:solidFill>
                <a:latin typeface="Bahnschrift Condensed" panose="020B0502040204020203" pitchFamily="34" charset="0"/>
              </a:rPr>
              <a:t> </a:t>
            </a:r>
            <a:r>
              <a:rPr lang="en-US" sz="9600" dirty="0">
                <a:solidFill>
                  <a:schemeClr val="tx1"/>
                </a:solidFill>
                <a:latin typeface="Comic Sans MS" panose="030F0702030302020204" pitchFamily="66" charset="0"/>
              </a:rPr>
              <a:t>CONTENT </a:t>
            </a:r>
            <a:endParaRPr lang="en-US" sz="8800" dirty="0">
              <a:solidFill>
                <a:schemeClr val="tx1"/>
              </a:solidFill>
              <a:latin typeface="Comic Sans MS" panose="030F0702030302020204" pitchFamily="66" charset="0"/>
            </a:endParaRPr>
          </a:p>
        </p:txBody>
      </p:sp>
      <p:sp>
        <p:nvSpPr>
          <p:cNvPr id="3" name="Content Placeholder 2">
            <a:extLst>
              <a:ext uri="{FF2B5EF4-FFF2-40B4-BE49-F238E27FC236}">
                <a16:creationId xmlns:a16="http://schemas.microsoft.com/office/drawing/2014/main" id="{026E7044-58E1-FA95-1552-9FA66A0341EB}"/>
              </a:ext>
            </a:extLst>
          </p:cNvPr>
          <p:cNvSpPr>
            <a:spLocks noGrp="1"/>
          </p:cNvSpPr>
          <p:nvPr>
            <p:ph idx="1"/>
          </p:nvPr>
        </p:nvSpPr>
        <p:spPr>
          <a:xfrm>
            <a:off x="1097280" y="2082801"/>
            <a:ext cx="10058400" cy="4064000"/>
          </a:xfrm>
        </p:spPr>
        <p:txBody>
          <a:bodyPr>
            <a:normAutofit/>
          </a:bodyPr>
          <a:lstStyle/>
          <a:p>
            <a:endParaRPr lang="en-US" sz="2800" b="1" dirty="0">
              <a:latin typeface="Bradley Hand ITC" panose="03070402050302030203" pitchFamily="66" charset="0"/>
            </a:endParaRPr>
          </a:p>
          <a:p>
            <a:r>
              <a:rPr lang="en-US" sz="2800" b="1" dirty="0">
                <a:solidFill>
                  <a:schemeClr val="bg1">
                    <a:lumMod val="95000"/>
                  </a:schemeClr>
                </a:solidFill>
                <a:latin typeface="Bradley Hand ITC" panose="03070402050302030203" pitchFamily="66" charset="0"/>
              </a:rPr>
              <a:t>*   INTRODUCTION </a:t>
            </a:r>
          </a:p>
          <a:p>
            <a:r>
              <a:rPr lang="en-US" sz="2800" b="1" dirty="0">
                <a:solidFill>
                  <a:schemeClr val="bg1">
                    <a:lumMod val="95000"/>
                  </a:schemeClr>
                </a:solidFill>
                <a:latin typeface="Bradley Hand ITC" panose="03070402050302030203" pitchFamily="66" charset="0"/>
              </a:rPr>
              <a:t>*   DATA SOURCES</a:t>
            </a:r>
          </a:p>
          <a:p>
            <a:r>
              <a:rPr lang="en-US" sz="2800" b="1" dirty="0">
                <a:solidFill>
                  <a:schemeClr val="bg1">
                    <a:lumMod val="95000"/>
                  </a:schemeClr>
                </a:solidFill>
                <a:latin typeface="Bradley Hand ITC" panose="03070402050302030203" pitchFamily="66" charset="0"/>
              </a:rPr>
              <a:t>*   KEY METRICS</a:t>
            </a:r>
          </a:p>
          <a:p>
            <a:r>
              <a:rPr lang="en-US" sz="2800" b="1" dirty="0">
                <a:solidFill>
                  <a:schemeClr val="bg1">
                    <a:lumMod val="95000"/>
                  </a:schemeClr>
                </a:solidFill>
                <a:latin typeface="Bradley Hand ITC" panose="03070402050302030203" pitchFamily="66" charset="0"/>
              </a:rPr>
              <a:t>*    DATA VISUALISATION </a:t>
            </a:r>
          </a:p>
          <a:p>
            <a:r>
              <a:rPr lang="en-US" sz="2800" b="1" dirty="0">
                <a:solidFill>
                  <a:schemeClr val="bg1">
                    <a:lumMod val="95000"/>
                  </a:schemeClr>
                </a:solidFill>
                <a:latin typeface="Bradley Hand ITC" panose="03070402050302030203" pitchFamily="66" charset="0"/>
              </a:rPr>
              <a:t>*    TEAM PERFORMANCE TRENDS</a:t>
            </a:r>
          </a:p>
          <a:p>
            <a:r>
              <a:rPr lang="en-US" sz="2800" b="1" dirty="0">
                <a:solidFill>
                  <a:schemeClr val="bg1">
                    <a:lumMod val="95000"/>
                  </a:schemeClr>
                </a:solidFill>
                <a:latin typeface="Bradley Hand ITC" panose="03070402050302030203" pitchFamily="66" charset="0"/>
              </a:rPr>
              <a:t>*    CONCLUSION</a:t>
            </a:r>
          </a:p>
        </p:txBody>
      </p:sp>
    </p:spTree>
    <p:extLst>
      <p:ext uri="{BB962C8B-B14F-4D97-AF65-F5344CB8AC3E}">
        <p14:creationId xmlns:p14="http://schemas.microsoft.com/office/powerpoint/2010/main" val="663049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665BA-37D2-8304-F862-0C43B39FDB74}"/>
              </a:ext>
            </a:extLst>
          </p:cNvPr>
          <p:cNvSpPr>
            <a:spLocks noGrp="1"/>
          </p:cNvSpPr>
          <p:nvPr>
            <p:ph type="title"/>
          </p:nvPr>
        </p:nvSpPr>
        <p:spPr/>
        <p:txBody>
          <a:bodyPr>
            <a:normAutofit fontScale="90000"/>
          </a:bodyPr>
          <a:lstStyle/>
          <a:p>
            <a:r>
              <a:rPr lang="en-US" sz="7200" dirty="0">
                <a:solidFill>
                  <a:srgbClr val="FFFF00"/>
                </a:solidFill>
                <a:latin typeface="Comic Sans MS" panose="030F0702030302020204" pitchFamily="66" charset="0"/>
              </a:rPr>
              <a:t>INTRODUCTION</a:t>
            </a:r>
            <a:endParaRPr lang="en-US" sz="4800" dirty="0">
              <a:solidFill>
                <a:srgbClr val="FFFF00"/>
              </a:solidFill>
              <a:latin typeface="Comic Sans MS" panose="030F0702030302020204" pitchFamily="66" charset="0"/>
            </a:endParaRPr>
          </a:p>
        </p:txBody>
      </p:sp>
      <p:sp>
        <p:nvSpPr>
          <p:cNvPr id="3" name="Content Placeholder 2">
            <a:extLst>
              <a:ext uri="{FF2B5EF4-FFF2-40B4-BE49-F238E27FC236}">
                <a16:creationId xmlns:a16="http://schemas.microsoft.com/office/drawing/2014/main" id="{D6F53659-3844-35CD-DAA8-8655A19E7A02}"/>
              </a:ext>
            </a:extLst>
          </p:cNvPr>
          <p:cNvSpPr>
            <a:spLocks noGrp="1"/>
          </p:cNvSpPr>
          <p:nvPr>
            <p:ph idx="1"/>
          </p:nvPr>
        </p:nvSpPr>
        <p:spPr>
          <a:xfrm>
            <a:off x="1097280" y="2015067"/>
            <a:ext cx="10058400" cy="4368801"/>
          </a:xfrm>
        </p:spPr>
        <p:txBody>
          <a:bodyPr>
            <a:normAutofit fontScale="92500"/>
          </a:bodyPr>
          <a:lstStyle/>
          <a:p>
            <a:pPr>
              <a:lnSpc>
                <a:spcPct val="150000"/>
              </a:lnSpc>
            </a:pPr>
            <a:r>
              <a:rPr lang="en-US" sz="2400" b="0" i="0" dirty="0">
                <a:solidFill>
                  <a:schemeClr val="tx2">
                    <a:lumMod val="75000"/>
                  </a:schemeClr>
                </a:solidFill>
                <a:effectLst/>
                <a:latin typeface="Segoe Print" panose="02000600000000000000" pitchFamily="2" charset="0"/>
              </a:rPr>
              <a:t>The purpose of the presentation on the Cricket Team Performance Analyzer is to provide a comprehensive analysis of a cricket team's performance. This tool enables coaches, players, and analysts to evaluate various aspects of the team's gameplay, including batting, bowling, fielding, and overall strategy. By presenting data-driven insights, the analyzer aims to help teams make informed decisions, identify areas for improvement, and ultimately enhance their performance on the cricket field</a:t>
            </a:r>
            <a:endParaRPr lang="en-US" sz="2400" dirty="0">
              <a:solidFill>
                <a:schemeClr val="tx2">
                  <a:lumMod val="75000"/>
                </a:schemeClr>
              </a:solidFill>
              <a:latin typeface="Segoe Print" panose="02000600000000000000" pitchFamily="2" charset="0"/>
            </a:endParaRPr>
          </a:p>
        </p:txBody>
      </p:sp>
    </p:spTree>
    <p:extLst>
      <p:ext uri="{BB962C8B-B14F-4D97-AF65-F5344CB8AC3E}">
        <p14:creationId xmlns:p14="http://schemas.microsoft.com/office/powerpoint/2010/main" val="1466172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FD219-675D-B9C7-9766-9A4A8BEF9D10}"/>
              </a:ext>
            </a:extLst>
          </p:cNvPr>
          <p:cNvSpPr>
            <a:spLocks noGrp="1"/>
          </p:cNvSpPr>
          <p:nvPr>
            <p:ph type="title"/>
          </p:nvPr>
        </p:nvSpPr>
        <p:spPr/>
        <p:txBody>
          <a:bodyPr>
            <a:normAutofit fontScale="90000"/>
          </a:bodyPr>
          <a:lstStyle/>
          <a:p>
            <a:r>
              <a:rPr lang="en-US" sz="7200" dirty="0">
                <a:solidFill>
                  <a:srgbClr val="FFFF00"/>
                </a:solidFill>
              </a:rPr>
              <a:t>DATA SOURCES</a:t>
            </a:r>
          </a:p>
        </p:txBody>
      </p:sp>
      <p:sp>
        <p:nvSpPr>
          <p:cNvPr id="3" name="Content Placeholder 2">
            <a:extLst>
              <a:ext uri="{FF2B5EF4-FFF2-40B4-BE49-F238E27FC236}">
                <a16:creationId xmlns:a16="http://schemas.microsoft.com/office/drawing/2014/main" id="{88C46D4A-C2CB-1348-6189-C0E0A93886E6}"/>
              </a:ext>
            </a:extLst>
          </p:cNvPr>
          <p:cNvSpPr>
            <a:spLocks noGrp="1"/>
          </p:cNvSpPr>
          <p:nvPr>
            <p:ph idx="1"/>
          </p:nvPr>
        </p:nvSpPr>
        <p:spPr>
          <a:xfrm>
            <a:off x="1097280" y="2177142"/>
            <a:ext cx="10058400" cy="4680857"/>
          </a:xfrm>
        </p:spPr>
        <p:txBody>
          <a:bodyPr>
            <a:normAutofit fontScale="85000" lnSpcReduction="10000"/>
          </a:bodyPr>
          <a:lstStyle/>
          <a:p>
            <a:pPr algn="l">
              <a:lnSpc>
                <a:spcPct val="120000"/>
              </a:lnSpc>
            </a:pPr>
            <a:r>
              <a:rPr lang="en-US" sz="2400" b="0" i="0" dirty="0">
                <a:solidFill>
                  <a:schemeClr val="bg2">
                    <a:lumMod val="10000"/>
                  </a:schemeClr>
                </a:solidFill>
                <a:effectLst/>
                <a:latin typeface="Segoe Print" panose="02000600000000000000" pitchFamily="2" charset="0"/>
              </a:rPr>
              <a:t>A Cricket Team Performance Analyzer relies on various data sources to provide a comprehensive analysis of a team's performance. These data sources include:</a:t>
            </a:r>
          </a:p>
          <a:p>
            <a:pPr marL="0" indent="0" algn="l">
              <a:lnSpc>
                <a:spcPct val="120000"/>
              </a:lnSpc>
              <a:buNone/>
            </a:pPr>
            <a:r>
              <a:rPr lang="en-US" sz="2400" dirty="0">
                <a:solidFill>
                  <a:schemeClr val="bg2">
                    <a:lumMod val="10000"/>
                  </a:schemeClr>
                </a:solidFill>
                <a:latin typeface="Segoe Print" panose="02000600000000000000" pitchFamily="2" charset="0"/>
              </a:rPr>
              <a:t>1. </a:t>
            </a:r>
            <a:r>
              <a:rPr lang="en-US" sz="2400" b="1" i="0" dirty="0">
                <a:solidFill>
                  <a:schemeClr val="bg2">
                    <a:lumMod val="10000"/>
                  </a:schemeClr>
                </a:solidFill>
                <a:effectLst/>
                <a:latin typeface="Segoe Print" panose="02000600000000000000" pitchFamily="2" charset="0"/>
              </a:rPr>
              <a:t>Match Statistics: </a:t>
            </a:r>
            <a:r>
              <a:rPr lang="en-US" sz="2400" b="0" i="0" dirty="0">
                <a:solidFill>
                  <a:schemeClr val="bg2">
                    <a:lumMod val="10000"/>
                  </a:schemeClr>
                </a:solidFill>
                <a:effectLst/>
                <a:latin typeface="Segoe Print" panose="02000600000000000000" pitchFamily="2" charset="0"/>
              </a:rPr>
              <a:t>This primary source includes data from each match played, such as runs scored, wickets taken, boundaries, dot balls, extras, and individual player performances. These statistics are collected during live matches and are crucial for assessing overall team performance.</a:t>
            </a:r>
          </a:p>
          <a:p>
            <a:pPr marL="0" indent="0" algn="l">
              <a:lnSpc>
                <a:spcPct val="120000"/>
              </a:lnSpc>
              <a:buNone/>
            </a:pPr>
            <a:r>
              <a:rPr lang="en-US" sz="2400" b="0" i="0" dirty="0">
                <a:solidFill>
                  <a:schemeClr val="bg2">
                    <a:lumMod val="10000"/>
                  </a:schemeClr>
                </a:solidFill>
                <a:effectLst/>
                <a:latin typeface="Segoe Print" panose="02000600000000000000" pitchFamily="2" charset="0"/>
              </a:rPr>
              <a:t>2. </a:t>
            </a:r>
            <a:r>
              <a:rPr lang="en-US" sz="2400" b="1" i="0" dirty="0">
                <a:solidFill>
                  <a:schemeClr val="bg2">
                    <a:lumMod val="10000"/>
                  </a:schemeClr>
                </a:solidFill>
                <a:effectLst/>
                <a:latin typeface="Segoe Print" panose="02000600000000000000" pitchFamily="2" charset="0"/>
              </a:rPr>
              <a:t>Video Footage: </a:t>
            </a:r>
            <a:r>
              <a:rPr lang="en-US" sz="2400" b="0" i="0" dirty="0">
                <a:solidFill>
                  <a:schemeClr val="bg2">
                    <a:lumMod val="10000"/>
                  </a:schemeClr>
                </a:solidFill>
                <a:effectLst/>
                <a:latin typeface="Segoe Print" panose="02000600000000000000" pitchFamily="2" charset="0"/>
              </a:rPr>
              <a:t>Video recordings of matches are invaluable for in-depth analysis. Coaches and analysts can review match footage to assess player techniques, field placements, bowling actions, and batting styles. Slow-motion replays and multiple camera angles help in detailed scrutiny</a:t>
            </a:r>
          </a:p>
          <a:p>
            <a:endParaRPr lang="en-US" dirty="0"/>
          </a:p>
        </p:txBody>
      </p:sp>
    </p:spTree>
    <p:extLst>
      <p:ext uri="{BB962C8B-B14F-4D97-AF65-F5344CB8AC3E}">
        <p14:creationId xmlns:p14="http://schemas.microsoft.com/office/powerpoint/2010/main" val="255375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EA42FEC-E2B7-3066-54CA-5BE3698AF27E}"/>
              </a:ext>
            </a:extLst>
          </p:cNvPr>
          <p:cNvSpPr txBox="1"/>
          <p:nvPr/>
        </p:nvSpPr>
        <p:spPr>
          <a:xfrm>
            <a:off x="237068" y="474133"/>
            <a:ext cx="11582400" cy="6001643"/>
          </a:xfrm>
          <a:prstGeom prst="rect">
            <a:avLst/>
          </a:prstGeom>
          <a:noFill/>
        </p:spPr>
        <p:txBody>
          <a:bodyPr wrap="square">
            <a:spAutoFit/>
          </a:bodyPr>
          <a:lstStyle/>
          <a:p>
            <a:pPr algn="l">
              <a:lnSpc>
                <a:spcPct val="150000"/>
              </a:lnSpc>
            </a:pPr>
            <a:r>
              <a:rPr lang="en-US" sz="2000" b="1" i="0" dirty="0">
                <a:solidFill>
                  <a:schemeClr val="tx2">
                    <a:lumMod val="50000"/>
                  </a:schemeClr>
                </a:solidFill>
                <a:effectLst/>
                <a:latin typeface="Leelawadee" panose="020B0502040204020203" pitchFamily="34" charset="-34"/>
                <a:cs typeface="Leelawadee" panose="020B0502040204020203" pitchFamily="34" charset="-34"/>
              </a:rPr>
              <a:t>3.GPS and Wearable Technology: </a:t>
            </a:r>
            <a:r>
              <a:rPr lang="en-US" sz="2000" b="0" i="0" dirty="0">
                <a:solidFill>
                  <a:schemeClr val="tx2">
                    <a:lumMod val="50000"/>
                  </a:schemeClr>
                </a:solidFill>
                <a:effectLst/>
                <a:latin typeface="Leelawadee" panose="020B0502040204020203" pitchFamily="34" charset="-34"/>
                <a:cs typeface="Leelawadee" panose="020B0502040204020203" pitchFamily="34" charset="-34"/>
              </a:rPr>
              <a:t>Players may wear GPS trackers or other wearable devices that monitor their movements on the field. This data helps assess fielding efficiency, player fitness, and fatigue levels during a match.</a:t>
            </a:r>
          </a:p>
          <a:p>
            <a:pPr>
              <a:lnSpc>
                <a:spcPct val="150000"/>
              </a:lnSpc>
            </a:pPr>
            <a:r>
              <a:rPr lang="en-US" sz="2000" dirty="0">
                <a:solidFill>
                  <a:schemeClr val="tx2">
                    <a:lumMod val="50000"/>
                  </a:schemeClr>
                </a:solidFill>
                <a:latin typeface="Leelawadee" panose="020B0502040204020203" pitchFamily="34" charset="-34"/>
                <a:cs typeface="Leelawadee" panose="020B0502040204020203" pitchFamily="34" charset="-34"/>
              </a:rPr>
              <a:t>match is crucial for understanding how they affect gameplay. Data on pi</a:t>
            </a:r>
          </a:p>
          <a:p>
            <a:pPr algn="l">
              <a:lnSpc>
                <a:spcPct val="150000"/>
              </a:lnSpc>
            </a:pPr>
            <a:r>
              <a:rPr lang="en-US" sz="2000" b="1" dirty="0">
                <a:solidFill>
                  <a:schemeClr val="tx2">
                    <a:lumMod val="50000"/>
                  </a:schemeClr>
                </a:solidFill>
                <a:latin typeface="Leelawadee" panose="020B0502040204020203" pitchFamily="34" charset="-34"/>
                <a:cs typeface="Leelawadee" panose="020B0502040204020203" pitchFamily="34" charset="-34"/>
              </a:rPr>
              <a:t>4.</a:t>
            </a:r>
            <a:r>
              <a:rPr lang="en-US" sz="2000" b="1" i="0" dirty="0">
                <a:solidFill>
                  <a:schemeClr val="tx2">
                    <a:lumMod val="50000"/>
                  </a:schemeClr>
                </a:solidFill>
                <a:effectLst/>
                <a:latin typeface="Leelawadee" panose="020B0502040204020203" pitchFamily="34" charset="-34"/>
                <a:cs typeface="Leelawadee" panose="020B0502040204020203" pitchFamily="34" charset="-34"/>
              </a:rPr>
              <a:t>Pitch and Weather Data: </a:t>
            </a:r>
            <a:r>
              <a:rPr lang="en-US" sz="2000" b="0" i="0" dirty="0">
                <a:solidFill>
                  <a:schemeClr val="tx2">
                    <a:lumMod val="50000"/>
                  </a:schemeClr>
                </a:solidFill>
                <a:effectLst/>
                <a:latin typeface="Leelawadee" panose="020B0502040204020203" pitchFamily="34" charset="-34"/>
                <a:cs typeface="Leelawadee" panose="020B0502040204020203" pitchFamily="34" charset="-34"/>
              </a:rPr>
              <a:t>Information about the pitch conditions and weather during a tch speed, bounce, and weather conditions (e.g., humidity, wind speed) can impact batting and bowling strategies.</a:t>
            </a:r>
          </a:p>
          <a:p>
            <a:pPr algn="l">
              <a:lnSpc>
                <a:spcPct val="150000"/>
              </a:lnSpc>
            </a:pPr>
            <a:endParaRPr lang="en-US" sz="2000" dirty="0">
              <a:solidFill>
                <a:schemeClr val="tx2">
                  <a:lumMod val="50000"/>
                </a:schemeClr>
              </a:solidFill>
              <a:latin typeface="Leelawadee" panose="020B0502040204020203" pitchFamily="34" charset="-34"/>
              <a:cs typeface="Leelawadee" panose="020B0502040204020203" pitchFamily="34" charset="-34"/>
            </a:endParaRPr>
          </a:p>
          <a:p>
            <a:pPr algn="l">
              <a:lnSpc>
                <a:spcPct val="150000"/>
              </a:lnSpc>
            </a:pPr>
            <a:r>
              <a:rPr lang="en-US" sz="2000" b="1" dirty="0">
                <a:solidFill>
                  <a:schemeClr val="tx2">
                    <a:lumMod val="50000"/>
                  </a:schemeClr>
                </a:solidFill>
                <a:latin typeface="Leelawadee" panose="020B0502040204020203" pitchFamily="34" charset="-34"/>
                <a:cs typeface="Leelawadee" panose="020B0502040204020203" pitchFamily="34" charset="-34"/>
              </a:rPr>
              <a:t>5.</a:t>
            </a:r>
            <a:r>
              <a:rPr lang="en-US" sz="2000" b="1" i="0" dirty="0">
                <a:solidFill>
                  <a:schemeClr val="tx2">
                    <a:lumMod val="50000"/>
                  </a:schemeClr>
                </a:solidFill>
                <a:effectLst/>
                <a:latin typeface="Leelawadee" panose="020B0502040204020203" pitchFamily="34" charset="-34"/>
                <a:cs typeface="Leelawadee" panose="020B0502040204020203" pitchFamily="34" charset="-34"/>
              </a:rPr>
              <a:t>Ball-tracking Systems: </a:t>
            </a:r>
            <a:r>
              <a:rPr lang="en-US" sz="2000" b="0" i="0" dirty="0">
                <a:solidFill>
                  <a:schemeClr val="tx2">
                    <a:lumMod val="50000"/>
                  </a:schemeClr>
                </a:solidFill>
                <a:effectLst/>
                <a:latin typeface="Leelawadee" panose="020B0502040204020203" pitchFamily="34" charset="-34"/>
                <a:cs typeface="Leelawadee" panose="020B0502040204020203" pitchFamily="34" charset="-34"/>
              </a:rPr>
              <a:t>Ball-tracking technology, like Hot Spot and </a:t>
            </a:r>
            <a:r>
              <a:rPr lang="en-US" sz="2000" b="0" i="0" dirty="0" err="1">
                <a:solidFill>
                  <a:schemeClr val="tx2">
                    <a:lumMod val="50000"/>
                  </a:schemeClr>
                </a:solidFill>
                <a:effectLst/>
                <a:latin typeface="Leelawadee" panose="020B0502040204020203" pitchFamily="34" charset="-34"/>
                <a:cs typeface="Leelawadee" panose="020B0502040204020203" pitchFamily="34" charset="-34"/>
              </a:rPr>
              <a:t>Snickometer</a:t>
            </a:r>
            <a:r>
              <a:rPr lang="en-US" sz="2000" b="0" i="0" dirty="0">
                <a:solidFill>
                  <a:schemeClr val="tx2">
                    <a:lumMod val="50000"/>
                  </a:schemeClr>
                </a:solidFill>
                <a:effectLst/>
                <a:latin typeface="Leelawadee" panose="020B0502040204020203" pitchFamily="34" charset="-34"/>
                <a:cs typeface="Leelawadee" panose="020B0502040204020203" pitchFamily="34" charset="-34"/>
              </a:rPr>
              <a:t>, provides additional insights into ball movement, bat-ball contact, and potential edges or impacts. This data is often used in decisions related to dismissals and reviews.</a:t>
            </a:r>
          </a:p>
          <a:p>
            <a:pPr algn="l"/>
            <a:endParaRPr lang="en-US" b="0" i="0" dirty="0">
              <a:solidFill>
                <a:schemeClr val="bg1"/>
              </a:solidFill>
              <a:effectLst/>
              <a:latin typeface="Segoe Script" panose="030B0504020000000003" pitchFamily="66" charset="0"/>
            </a:endParaRPr>
          </a:p>
          <a:p>
            <a:pPr algn="l"/>
            <a:endParaRPr lang="en-US" b="0" i="0" dirty="0">
              <a:solidFill>
                <a:srgbClr val="D1D5DB"/>
              </a:solidFill>
              <a:effectLst/>
              <a:latin typeface="Söhne"/>
            </a:endParaRPr>
          </a:p>
          <a:p>
            <a:pPr algn="l"/>
            <a:endParaRPr lang="en-US" b="0" i="0" dirty="0">
              <a:solidFill>
                <a:srgbClr val="D1D5DB"/>
              </a:solidFill>
              <a:effectLst/>
              <a:latin typeface="Söhne"/>
            </a:endParaRPr>
          </a:p>
        </p:txBody>
      </p:sp>
    </p:spTree>
    <p:extLst>
      <p:ext uri="{BB962C8B-B14F-4D97-AF65-F5344CB8AC3E}">
        <p14:creationId xmlns:p14="http://schemas.microsoft.com/office/powerpoint/2010/main" val="278487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96B37B8-AAB5-3ED6-7D00-56B9C578257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1"/>
            <a:ext cx="12192000" cy="6858000"/>
          </a:xfrm>
          <a:prstGeom prst="rect">
            <a:avLst/>
          </a:prstGeom>
        </p:spPr>
      </p:pic>
      <p:sp>
        <p:nvSpPr>
          <p:cNvPr id="2" name="Title 1">
            <a:extLst>
              <a:ext uri="{FF2B5EF4-FFF2-40B4-BE49-F238E27FC236}">
                <a16:creationId xmlns:a16="http://schemas.microsoft.com/office/drawing/2014/main" id="{4DCB9A1E-BDFF-7C27-A36F-BEA82CAA322C}"/>
              </a:ext>
            </a:extLst>
          </p:cNvPr>
          <p:cNvSpPr>
            <a:spLocks noGrp="1"/>
          </p:cNvSpPr>
          <p:nvPr>
            <p:ph type="title"/>
          </p:nvPr>
        </p:nvSpPr>
        <p:spPr/>
        <p:txBody>
          <a:bodyPr>
            <a:normAutofit fontScale="90000"/>
          </a:bodyPr>
          <a:lstStyle/>
          <a:p>
            <a:r>
              <a:rPr lang="en-US" sz="7200" dirty="0">
                <a:solidFill>
                  <a:schemeClr val="bg1"/>
                </a:solidFill>
                <a:latin typeface="Algerian" panose="04020705040A02060702" pitchFamily="82" charset="0"/>
              </a:rPr>
              <a:t>KEY MATRICS</a:t>
            </a:r>
          </a:p>
        </p:txBody>
      </p:sp>
      <p:sp>
        <p:nvSpPr>
          <p:cNvPr id="3" name="Content Placeholder 2">
            <a:extLst>
              <a:ext uri="{FF2B5EF4-FFF2-40B4-BE49-F238E27FC236}">
                <a16:creationId xmlns:a16="http://schemas.microsoft.com/office/drawing/2014/main" id="{D500E09A-4640-82B2-8936-8182824E969A}"/>
              </a:ext>
            </a:extLst>
          </p:cNvPr>
          <p:cNvSpPr>
            <a:spLocks noGrp="1"/>
          </p:cNvSpPr>
          <p:nvPr>
            <p:ph idx="1"/>
          </p:nvPr>
        </p:nvSpPr>
        <p:spPr>
          <a:xfrm>
            <a:off x="1097280" y="2108201"/>
            <a:ext cx="10468187" cy="4749798"/>
          </a:xfrm>
        </p:spPr>
        <p:txBody>
          <a:bodyPr>
            <a:normAutofit fontScale="92500" lnSpcReduction="10000"/>
          </a:bodyPr>
          <a:lstStyle/>
          <a:p>
            <a:pPr>
              <a:lnSpc>
                <a:spcPct val="150000"/>
              </a:lnSpc>
            </a:pPr>
            <a:r>
              <a:rPr lang="en-US" sz="2400" b="0" i="0" dirty="0">
                <a:solidFill>
                  <a:schemeClr val="tx1">
                    <a:lumMod val="95000"/>
                    <a:lumOff val="5000"/>
                  </a:schemeClr>
                </a:solidFill>
                <a:effectLst/>
                <a:latin typeface="Söhne"/>
              </a:rPr>
              <a:t>These metrics help in evaluating the effectiveness of different aspects of the game. Here are some key performance metrics commonly analyzed:</a:t>
            </a:r>
          </a:p>
          <a:p>
            <a:pPr algn="l">
              <a:lnSpc>
                <a:spcPct val="150000"/>
              </a:lnSpc>
              <a:buFont typeface="+mj-lt"/>
              <a:buAutoNum type="arabicPeriod"/>
            </a:pPr>
            <a:r>
              <a:rPr lang="en-US" sz="2400" b="1" i="0" dirty="0">
                <a:solidFill>
                  <a:schemeClr val="tx1">
                    <a:lumMod val="95000"/>
                    <a:lumOff val="5000"/>
                  </a:schemeClr>
                </a:solidFill>
                <a:effectLst/>
                <a:latin typeface="Söhne"/>
              </a:rPr>
              <a:t>Batting Average:</a:t>
            </a:r>
            <a:r>
              <a:rPr lang="en-US" sz="2400" b="0" i="0" dirty="0">
                <a:solidFill>
                  <a:schemeClr val="tx1">
                    <a:lumMod val="95000"/>
                    <a:lumOff val="5000"/>
                  </a:schemeClr>
                </a:solidFill>
                <a:effectLst/>
                <a:latin typeface="Söhne"/>
              </a:rPr>
              <a:t> The average number of runs scored by a batsman per dismissal. It indicates a batsman's consistency in scoring runs.</a:t>
            </a:r>
          </a:p>
          <a:p>
            <a:pPr algn="l">
              <a:lnSpc>
                <a:spcPct val="150000"/>
              </a:lnSpc>
              <a:buFont typeface="+mj-lt"/>
              <a:buAutoNum type="arabicPeriod"/>
            </a:pPr>
            <a:r>
              <a:rPr lang="en-US" sz="2400" b="1" i="0" dirty="0">
                <a:solidFill>
                  <a:schemeClr val="tx1">
                    <a:lumMod val="95000"/>
                    <a:lumOff val="5000"/>
                  </a:schemeClr>
                </a:solidFill>
                <a:effectLst/>
                <a:latin typeface="Söhne"/>
              </a:rPr>
              <a:t>Batting Strike Rate:</a:t>
            </a:r>
            <a:r>
              <a:rPr lang="en-US" sz="2400" b="0" i="0" dirty="0">
                <a:solidFill>
                  <a:schemeClr val="tx1">
                    <a:lumMod val="95000"/>
                    <a:lumOff val="5000"/>
                  </a:schemeClr>
                </a:solidFill>
                <a:effectLst/>
                <a:latin typeface="Söhne"/>
              </a:rPr>
              <a:t> The number of runs scored by a batsman per 100 balls faced. It measures the speed and aggressiveness of a batsman's scoring.</a:t>
            </a:r>
          </a:p>
          <a:p>
            <a:pPr algn="l">
              <a:lnSpc>
                <a:spcPct val="150000"/>
              </a:lnSpc>
              <a:buFont typeface="+mj-lt"/>
              <a:buAutoNum type="arabicPeriod"/>
            </a:pPr>
            <a:r>
              <a:rPr lang="en-US" sz="2400" b="1" i="0" dirty="0">
                <a:solidFill>
                  <a:schemeClr val="tx1">
                    <a:lumMod val="95000"/>
                    <a:lumOff val="5000"/>
                  </a:schemeClr>
                </a:solidFill>
                <a:effectLst/>
                <a:latin typeface="Söhne"/>
              </a:rPr>
              <a:t>Bowling Economy Rate:</a:t>
            </a:r>
            <a:r>
              <a:rPr lang="en-US" sz="2400" b="0" i="0" dirty="0">
                <a:solidFill>
                  <a:schemeClr val="tx1">
                    <a:lumMod val="95000"/>
                    <a:lumOff val="5000"/>
                  </a:schemeClr>
                </a:solidFill>
                <a:effectLst/>
                <a:latin typeface="Söhne"/>
              </a:rPr>
              <a:t> The average number of runs conceded by a bowler per over bowled. A lower economy rate is generally favorable for bowlers as it signifies control over runs</a:t>
            </a:r>
            <a:r>
              <a:rPr lang="en-US" sz="2200" b="0" i="0" dirty="0">
                <a:solidFill>
                  <a:schemeClr val="tx1">
                    <a:lumMod val="95000"/>
                    <a:lumOff val="5000"/>
                  </a:schemeClr>
                </a:solidFill>
                <a:effectLst/>
                <a:latin typeface="Söhne"/>
              </a:rPr>
              <a:t>.</a:t>
            </a:r>
          </a:p>
          <a:p>
            <a:endParaRPr lang="en-US" dirty="0">
              <a:solidFill>
                <a:schemeClr val="tx1"/>
              </a:solidFill>
            </a:endParaRPr>
          </a:p>
        </p:txBody>
      </p:sp>
    </p:spTree>
    <p:extLst>
      <p:ext uri="{BB962C8B-B14F-4D97-AF65-F5344CB8AC3E}">
        <p14:creationId xmlns:p14="http://schemas.microsoft.com/office/powerpoint/2010/main" val="3327129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37543-7D5F-4DB2-6B16-E264A74F7179}"/>
              </a:ext>
            </a:extLst>
          </p:cNvPr>
          <p:cNvSpPr>
            <a:spLocks noGrp="1"/>
          </p:cNvSpPr>
          <p:nvPr>
            <p:ph type="title"/>
          </p:nvPr>
        </p:nvSpPr>
        <p:spPr>
          <a:xfrm>
            <a:off x="474133" y="286604"/>
            <a:ext cx="10769599" cy="1372864"/>
          </a:xfrm>
        </p:spPr>
        <p:txBody>
          <a:bodyPr>
            <a:noAutofit/>
          </a:bodyPr>
          <a:lstStyle/>
          <a:p>
            <a:r>
              <a:rPr lang="en-US" sz="6600" dirty="0">
                <a:solidFill>
                  <a:srgbClr val="C00000"/>
                </a:solidFill>
              </a:rPr>
              <a:t>DATA VISUALISATION</a:t>
            </a:r>
          </a:p>
        </p:txBody>
      </p:sp>
      <p:sp>
        <p:nvSpPr>
          <p:cNvPr id="3" name="Content Placeholder 2">
            <a:extLst>
              <a:ext uri="{FF2B5EF4-FFF2-40B4-BE49-F238E27FC236}">
                <a16:creationId xmlns:a16="http://schemas.microsoft.com/office/drawing/2014/main" id="{90445563-8A06-0582-3CBF-9AB9C6E6E687}"/>
              </a:ext>
            </a:extLst>
          </p:cNvPr>
          <p:cNvSpPr>
            <a:spLocks noGrp="1"/>
          </p:cNvSpPr>
          <p:nvPr>
            <p:ph idx="1"/>
          </p:nvPr>
        </p:nvSpPr>
        <p:spPr>
          <a:xfrm>
            <a:off x="474133" y="2688771"/>
            <a:ext cx="7806267" cy="3882626"/>
          </a:xfrm>
        </p:spPr>
        <p:txBody>
          <a:bodyPr>
            <a:normAutofit/>
          </a:bodyPr>
          <a:lstStyle/>
          <a:p>
            <a:r>
              <a:rPr lang="en-US" b="0" i="0" dirty="0">
                <a:solidFill>
                  <a:schemeClr val="tx1"/>
                </a:solidFill>
                <a:effectLst/>
                <a:latin typeface="Bahnschrift SemiBold" panose="020B0502040204020203" pitchFamily="34" charset="0"/>
              </a:rPr>
              <a:t>Certainly! Data visualization is crucial in a Cricket Team Performance Analyzer to present team performance data effectively. Here are various types of charts and graphs that can be used to represent team performance data:</a:t>
            </a:r>
          </a:p>
          <a:p>
            <a:r>
              <a:rPr lang="en-US" sz="2200" b="1" i="0" dirty="0">
                <a:solidFill>
                  <a:schemeClr val="tx1"/>
                </a:solidFill>
                <a:effectLst/>
                <a:latin typeface="Bahnschrift SemiBold" panose="020B0502040204020203" pitchFamily="34" charset="0"/>
              </a:rPr>
              <a:t>Bar Charts:</a:t>
            </a:r>
            <a:r>
              <a:rPr lang="en-US" sz="2200" b="0" i="0" dirty="0">
                <a:solidFill>
                  <a:schemeClr val="tx1"/>
                </a:solidFill>
                <a:effectLst/>
                <a:latin typeface="Bahnschrift SemiBold" panose="020B0502040204020203" pitchFamily="34" charset="0"/>
              </a:rPr>
              <a:t> Bar charts can be used to compare performance metrics for different players or teams. For example, you can create a bar chart to compare batting averages of different players in a team.</a:t>
            </a:r>
            <a:endParaRPr lang="en-US" sz="2200" dirty="0">
              <a:solidFill>
                <a:schemeClr val="tx1"/>
              </a:solidFill>
              <a:latin typeface="Bahnschrift SemiBold" panose="020B0502040204020203" pitchFamily="34" charset="0"/>
            </a:endParaRPr>
          </a:p>
          <a:p>
            <a:r>
              <a:rPr lang="en-US" sz="2200" b="1" i="0" dirty="0">
                <a:solidFill>
                  <a:schemeClr val="tx1"/>
                </a:solidFill>
                <a:effectLst/>
                <a:latin typeface="Bahnschrift SemiBold" panose="020B0502040204020203" pitchFamily="34" charset="0"/>
              </a:rPr>
              <a:t>Pie Charts:</a:t>
            </a:r>
            <a:r>
              <a:rPr lang="en-US" sz="2200" b="0" i="0" dirty="0">
                <a:solidFill>
                  <a:schemeClr val="tx1"/>
                </a:solidFill>
                <a:effectLst/>
                <a:latin typeface="Bahnschrift SemiBold" panose="020B0502040204020203" pitchFamily="34" charset="0"/>
              </a:rPr>
              <a:t> Pie charts can be used to show the distribution of runs scored by a team through different types of shots (boundaries, singles, dots, etc.)</a:t>
            </a:r>
            <a:endParaRPr lang="en-US" sz="2200" dirty="0">
              <a:solidFill>
                <a:schemeClr val="tx1"/>
              </a:solidFill>
              <a:latin typeface="Bahnschrift SemiBold" panose="020B0502040204020203" pitchFamily="34" charset="0"/>
            </a:endParaRPr>
          </a:p>
        </p:txBody>
      </p:sp>
    </p:spTree>
    <p:extLst>
      <p:ext uri="{BB962C8B-B14F-4D97-AF65-F5344CB8AC3E}">
        <p14:creationId xmlns:p14="http://schemas.microsoft.com/office/powerpoint/2010/main" val="2525678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602E4-A1C9-A6CF-2874-CABB88E0BB71}"/>
              </a:ext>
            </a:extLst>
          </p:cNvPr>
          <p:cNvSpPr>
            <a:spLocks noGrp="1"/>
          </p:cNvSpPr>
          <p:nvPr>
            <p:ph type="title"/>
          </p:nvPr>
        </p:nvSpPr>
        <p:spPr/>
        <p:txBody>
          <a:bodyPr>
            <a:normAutofit fontScale="90000"/>
          </a:bodyPr>
          <a:lstStyle/>
          <a:p>
            <a:r>
              <a:rPr lang="en-US" sz="6000" dirty="0">
                <a:latin typeface="Algerian" panose="04020705040A02060702" pitchFamily="82" charset="0"/>
              </a:rPr>
              <a:t>TEAM PERFORMANCE </a:t>
            </a:r>
            <a:endParaRPr lang="en-US" dirty="0">
              <a:latin typeface="Algerian" panose="04020705040A02060702" pitchFamily="82" charset="0"/>
            </a:endParaRPr>
          </a:p>
        </p:txBody>
      </p:sp>
      <p:pic>
        <p:nvPicPr>
          <p:cNvPr id="5" name="Content Placeholder 4">
            <a:extLst>
              <a:ext uri="{FF2B5EF4-FFF2-40B4-BE49-F238E27FC236}">
                <a16:creationId xmlns:a16="http://schemas.microsoft.com/office/drawing/2014/main" id="{6CA86A50-3E0D-BF86-B622-9FF86EDFDC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857" y="2194560"/>
            <a:ext cx="4097867" cy="4587239"/>
          </a:xfrm>
        </p:spPr>
      </p:pic>
      <p:sp>
        <p:nvSpPr>
          <p:cNvPr id="9" name="TextBox 8">
            <a:extLst>
              <a:ext uri="{FF2B5EF4-FFF2-40B4-BE49-F238E27FC236}">
                <a16:creationId xmlns:a16="http://schemas.microsoft.com/office/drawing/2014/main" id="{B614EF40-D571-A304-D00B-7A4482395001}"/>
              </a:ext>
            </a:extLst>
          </p:cNvPr>
          <p:cNvSpPr txBox="1"/>
          <p:nvPr/>
        </p:nvSpPr>
        <p:spPr>
          <a:xfrm>
            <a:off x="4598609" y="2364520"/>
            <a:ext cx="7484534" cy="4247317"/>
          </a:xfrm>
          <a:prstGeom prst="rect">
            <a:avLst/>
          </a:prstGeom>
          <a:noFill/>
        </p:spPr>
        <p:txBody>
          <a:bodyPr wrap="square">
            <a:spAutoFit/>
          </a:bodyPr>
          <a:lstStyle/>
          <a:p>
            <a:pPr algn="l"/>
            <a:r>
              <a:rPr lang="en-US" b="0" i="0" dirty="0">
                <a:effectLst/>
                <a:latin typeface="Segoe Print" panose="02000600000000000000" pitchFamily="2" charset="0"/>
              </a:rPr>
              <a:t>Certainly, here's an example of how a pie chart can be used in a Cricket Team Performance Analyzer to show the distribution of runs scored by a team through different types of shots:</a:t>
            </a:r>
          </a:p>
          <a:p>
            <a:pPr algn="l"/>
            <a:endParaRPr lang="en-US" b="0" i="0" dirty="0">
              <a:effectLst/>
              <a:latin typeface="Segoe Print" panose="02000600000000000000" pitchFamily="2" charset="0"/>
            </a:endParaRPr>
          </a:p>
          <a:p>
            <a:pPr algn="l"/>
            <a:r>
              <a:rPr lang="en-US" b="1" i="0" dirty="0">
                <a:effectLst/>
                <a:latin typeface="Segoe Print" panose="02000600000000000000" pitchFamily="2" charset="0"/>
              </a:rPr>
              <a:t>Pie Chart: Distribution of Runs Scored by Shot Type</a:t>
            </a:r>
            <a:endParaRPr lang="en-US" b="0" i="0" dirty="0">
              <a:effectLst/>
              <a:latin typeface="Segoe Print" panose="02000600000000000000" pitchFamily="2" charset="0"/>
            </a:endParaRPr>
          </a:p>
          <a:p>
            <a:pPr algn="l"/>
            <a:r>
              <a:rPr lang="en-US" b="0" i="0" dirty="0">
                <a:effectLst/>
                <a:latin typeface="Segoe Print" panose="02000600000000000000" pitchFamily="2" charset="0"/>
              </a:rPr>
              <a:t>In this pie chart, you can visually represent the breakdown of runs scored by a cricket team based on the types of shots played. The chart might look something like this:</a:t>
            </a:r>
          </a:p>
          <a:p>
            <a:pPr algn="l">
              <a:buFont typeface="Arial" panose="020B0604020202020204" pitchFamily="34" charset="0"/>
              <a:buChar char="•"/>
            </a:pPr>
            <a:r>
              <a:rPr lang="en-US" dirty="0">
                <a:latin typeface="Segoe Print" panose="02000600000000000000" pitchFamily="2" charset="0"/>
              </a:rPr>
              <a:t>Cover Drive</a:t>
            </a:r>
            <a:r>
              <a:rPr lang="en-US" b="0" i="0" dirty="0">
                <a:effectLst/>
                <a:latin typeface="Segoe Print" panose="02000600000000000000" pitchFamily="2" charset="0"/>
              </a:rPr>
              <a:t> (4s and 6s): 40%</a:t>
            </a:r>
          </a:p>
          <a:p>
            <a:pPr algn="l">
              <a:buFont typeface="Arial" panose="020B0604020202020204" pitchFamily="34" charset="0"/>
              <a:buChar char="•"/>
            </a:pPr>
            <a:r>
              <a:rPr lang="en-US" dirty="0">
                <a:latin typeface="Segoe Print" panose="02000600000000000000" pitchFamily="2" charset="0"/>
              </a:rPr>
              <a:t>Leg Grace</a:t>
            </a:r>
            <a:r>
              <a:rPr lang="en-US" b="0" i="0" dirty="0">
                <a:effectLst/>
                <a:latin typeface="Segoe Print" panose="02000600000000000000" pitchFamily="2" charset="0"/>
              </a:rPr>
              <a:t>: 35%</a:t>
            </a:r>
          </a:p>
          <a:p>
            <a:pPr algn="l">
              <a:buFont typeface="Arial" panose="020B0604020202020204" pitchFamily="34" charset="0"/>
              <a:buChar char="•"/>
            </a:pPr>
            <a:r>
              <a:rPr lang="en-US" b="0" i="0" dirty="0">
                <a:effectLst/>
                <a:latin typeface="Segoe Print" panose="02000600000000000000" pitchFamily="2" charset="0"/>
              </a:rPr>
              <a:t>Dots (No runs scored): 15%</a:t>
            </a:r>
          </a:p>
          <a:p>
            <a:pPr algn="l">
              <a:buFont typeface="Arial" panose="020B0604020202020204" pitchFamily="34" charset="0"/>
              <a:buChar char="•"/>
            </a:pPr>
            <a:r>
              <a:rPr lang="en-US" dirty="0">
                <a:latin typeface="Segoe Print" panose="02000600000000000000" pitchFamily="2" charset="0"/>
              </a:rPr>
              <a:t>Pull</a:t>
            </a:r>
            <a:r>
              <a:rPr lang="en-US" b="0" i="0" dirty="0">
                <a:effectLst/>
                <a:latin typeface="Segoe Print" panose="02000600000000000000" pitchFamily="2" charset="0"/>
              </a:rPr>
              <a:t>: 5%</a:t>
            </a:r>
          </a:p>
          <a:p>
            <a:pPr algn="l">
              <a:buFont typeface="Arial" panose="020B0604020202020204" pitchFamily="34" charset="0"/>
              <a:buChar char="•"/>
            </a:pPr>
            <a:r>
              <a:rPr lang="en-US" dirty="0">
                <a:latin typeface="Segoe Print" panose="02000600000000000000" pitchFamily="2" charset="0"/>
              </a:rPr>
              <a:t>Sweep</a:t>
            </a:r>
            <a:r>
              <a:rPr lang="en-US" b="0" i="0" dirty="0">
                <a:effectLst/>
                <a:latin typeface="Segoe Print" panose="02000600000000000000" pitchFamily="2" charset="0"/>
              </a:rPr>
              <a:t> 3%</a:t>
            </a:r>
          </a:p>
          <a:p>
            <a:pPr algn="l">
              <a:buFont typeface="Arial" panose="020B0604020202020204" pitchFamily="34" charset="0"/>
              <a:buChar char="•"/>
            </a:pPr>
            <a:r>
              <a:rPr lang="en-US" b="0" i="0" dirty="0">
                <a:effectLst/>
                <a:latin typeface="Segoe Print" panose="02000600000000000000" pitchFamily="2" charset="0"/>
              </a:rPr>
              <a:t>Extras (Byes, Leg byes, No balls, </a:t>
            </a:r>
            <a:r>
              <a:rPr lang="en-US" b="0" i="0" dirty="0" err="1">
                <a:effectLst/>
                <a:latin typeface="Segoe Print" panose="02000600000000000000" pitchFamily="2" charset="0"/>
              </a:rPr>
              <a:t>Wides</a:t>
            </a:r>
            <a:r>
              <a:rPr lang="en-US" b="0" i="0" dirty="0">
                <a:effectLst/>
                <a:latin typeface="Segoe Print" panose="02000600000000000000" pitchFamily="2" charset="0"/>
              </a:rPr>
              <a:t>): 2%</a:t>
            </a:r>
          </a:p>
        </p:txBody>
      </p:sp>
    </p:spTree>
    <p:extLst>
      <p:ext uri="{BB962C8B-B14F-4D97-AF65-F5344CB8AC3E}">
        <p14:creationId xmlns:p14="http://schemas.microsoft.com/office/powerpoint/2010/main" val="4071075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A47B9-0BF7-1BEB-16B0-0B6442F8771F}"/>
              </a:ext>
            </a:extLst>
          </p:cNvPr>
          <p:cNvSpPr>
            <a:spLocks noGrp="1"/>
          </p:cNvSpPr>
          <p:nvPr>
            <p:ph type="title"/>
          </p:nvPr>
        </p:nvSpPr>
        <p:spPr>
          <a:xfrm>
            <a:off x="4164330" y="533400"/>
            <a:ext cx="6991350" cy="1450757"/>
          </a:xfrm>
        </p:spPr>
        <p:txBody>
          <a:bodyPr>
            <a:normAutofit/>
          </a:bodyPr>
          <a:lstStyle/>
          <a:p>
            <a:r>
              <a:rPr lang="en-US" sz="7200" dirty="0">
                <a:solidFill>
                  <a:schemeClr val="bg1"/>
                </a:solidFill>
                <a:latin typeface="Segoe Script" panose="030B0504020000000003" pitchFamily="66" charset="0"/>
              </a:rPr>
              <a:t>CONCLUSION</a:t>
            </a:r>
          </a:p>
        </p:txBody>
      </p:sp>
      <p:sp>
        <p:nvSpPr>
          <p:cNvPr id="3" name="Content Placeholder 2">
            <a:extLst>
              <a:ext uri="{FF2B5EF4-FFF2-40B4-BE49-F238E27FC236}">
                <a16:creationId xmlns:a16="http://schemas.microsoft.com/office/drawing/2014/main" id="{96CAE297-2F62-3043-C757-85F2DABCA838}"/>
              </a:ext>
            </a:extLst>
          </p:cNvPr>
          <p:cNvSpPr>
            <a:spLocks noGrp="1"/>
          </p:cNvSpPr>
          <p:nvPr>
            <p:ph idx="1"/>
          </p:nvPr>
        </p:nvSpPr>
        <p:spPr>
          <a:xfrm>
            <a:off x="4164330" y="2108201"/>
            <a:ext cx="7589520" cy="4216399"/>
          </a:xfrm>
        </p:spPr>
        <p:txBody>
          <a:bodyPr>
            <a:noAutofit/>
          </a:bodyPr>
          <a:lstStyle/>
          <a:p>
            <a:pPr>
              <a:lnSpc>
                <a:spcPct val="150000"/>
              </a:lnSpc>
            </a:pPr>
            <a:r>
              <a:rPr lang="en-US" sz="2000" b="0" i="0" dirty="0">
                <a:solidFill>
                  <a:schemeClr val="tx1">
                    <a:lumMod val="95000"/>
                    <a:lumOff val="5000"/>
                  </a:schemeClr>
                </a:solidFill>
                <a:effectLst/>
                <a:latin typeface="Lucida Console" panose="020B0609040504020204" pitchFamily="49" charset="0"/>
              </a:rPr>
              <a:t>In conclusion, the Cricket Team Performance Analyzer is an indispensable tool for modern cricket teams aiming to elevate their performance and competitiveness in the sport. By harnessing the power of data analysis and visualization, teams can gain valuable insights into their </a:t>
            </a:r>
            <a:r>
              <a:rPr lang="en-US" sz="2000" b="0" i="0" dirty="0">
                <a:solidFill>
                  <a:schemeClr val="bg1"/>
                </a:solidFill>
                <a:effectLst/>
                <a:latin typeface="Lucida Console" panose="020B0609040504020204" pitchFamily="49" charset="0"/>
              </a:rPr>
              <a:t>strengths, weaknesses, and areas for improvement</a:t>
            </a:r>
            <a:r>
              <a:rPr lang="en-US" sz="2400" b="0" i="0" dirty="0">
                <a:solidFill>
                  <a:schemeClr val="bg1"/>
                </a:solidFill>
                <a:effectLst/>
                <a:latin typeface="Segoe Script" panose="030B0504020000000003" pitchFamily="66" charset="0"/>
              </a:rPr>
              <a:t>.</a:t>
            </a:r>
          </a:p>
        </p:txBody>
      </p:sp>
      <p:pic>
        <p:nvPicPr>
          <p:cNvPr id="7" name="Picture 6">
            <a:extLst>
              <a:ext uri="{FF2B5EF4-FFF2-40B4-BE49-F238E27FC236}">
                <a16:creationId xmlns:a16="http://schemas.microsoft.com/office/drawing/2014/main" id="{358C9C44-6612-5E37-3079-04E03E6718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550" y="2264229"/>
            <a:ext cx="3573779" cy="4060371"/>
          </a:xfrm>
          <a:prstGeom prst="rect">
            <a:avLst/>
          </a:prstGeom>
        </p:spPr>
      </p:pic>
    </p:spTree>
    <p:extLst>
      <p:ext uri="{BB962C8B-B14F-4D97-AF65-F5344CB8AC3E}">
        <p14:creationId xmlns:p14="http://schemas.microsoft.com/office/powerpoint/2010/main" val="2344583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2.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F4F4D41-822D-40F2-A7AC-E4E6CB36CA7A}">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Ion Boardroom</Template>
  <TotalTime>160</TotalTime>
  <Words>774</Words>
  <Application>Microsoft Office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10</vt:i4>
      </vt:variant>
    </vt:vector>
  </HeadingPairs>
  <TitlesOfParts>
    <vt:vector size="24" baseType="lpstr">
      <vt:lpstr>Algerian</vt:lpstr>
      <vt:lpstr>Arial</vt:lpstr>
      <vt:lpstr>Bahnschrift Condensed</vt:lpstr>
      <vt:lpstr>Bahnschrift SemiBold</vt:lpstr>
      <vt:lpstr>Bradley Hand ITC</vt:lpstr>
      <vt:lpstr>Century Gothic</vt:lpstr>
      <vt:lpstr>Comic Sans MS</vt:lpstr>
      <vt:lpstr>Leelawadee</vt:lpstr>
      <vt:lpstr>Lucida Console</vt:lpstr>
      <vt:lpstr>Segoe Print</vt:lpstr>
      <vt:lpstr>Segoe Script</vt:lpstr>
      <vt:lpstr>Söhne</vt:lpstr>
      <vt:lpstr>Wingdings 3</vt:lpstr>
      <vt:lpstr>Ion Boardroom</vt:lpstr>
      <vt:lpstr>CRICKET TEAM PERFORMANCE ANALYZER</vt:lpstr>
      <vt:lpstr> CONTENT </vt:lpstr>
      <vt:lpstr>INTRODUCTION</vt:lpstr>
      <vt:lpstr>DATA SOURCES</vt:lpstr>
      <vt:lpstr>PowerPoint Presentation</vt:lpstr>
      <vt:lpstr>KEY MATRICS</vt:lpstr>
      <vt:lpstr>DATA VISUALISATION</vt:lpstr>
      <vt:lpstr>TEAM PERFORMANCE </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 TEAM PERFORMANCE ANALYZER</dc:title>
  <dc:creator>VIKAS</dc:creator>
  <cp:lastModifiedBy>Shivam Singh</cp:lastModifiedBy>
  <cp:revision>3</cp:revision>
  <dcterms:created xsi:type="dcterms:W3CDTF">2023-09-20T14:27:17Z</dcterms:created>
  <dcterms:modified xsi:type="dcterms:W3CDTF">2023-09-22T14:55:35Z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