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1" roundtripDataSignature="AMtx7mjth8VSj2RmAW/An3YukInwfjHF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1FB0D5-3819-4AF0-9EA5-E35F2319FDCE}">
  <a:tblStyle styleId="{A31FB0D5-3819-4AF0-9EA5-E35F2319FDC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customschemas.google.com/relationships/presentationmetadata" Target="metadata"/><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6"/>
          <p:cNvSpPr txBox="1"/>
          <p:nvPr>
            <p:ph type="title"/>
          </p:nvPr>
        </p:nvSpPr>
        <p:spPr>
          <a:xfrm>
            <a:off x="480060" y="227838"/>
            <a:ext cx="11231879" cy="11233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body"/>
          </p:nvPr>
        </p:nvSpPr>
        <p:spPr>
          <a:xfrm>
            <a:off x="1024077" y="2100350"/>
            <a:ext cx="10459720" cy="454914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933602" y="6328178"/>
            <a:ext cx="158750" cy="18478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7"/>
          <p:cNvSpPr txBox="1"/>
          <p:nvPr>
            <p:ph type="title"/>
          </p:nvPr>
        </p:nvSpPr>
        <p:spPr>
          <a:xfrm>
            <a:off x="480060" y="227838"/>
            <a:ext cx="11231879" cy="11233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952500" y="2659379"/>
            <a:ext cx="4840605" cy="392302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7"/>
          <p:cNvSpPr txBox="1"/>
          <p:nvPr>
            <p:ph idx="2" type="body"/>
          </p:nvPr>
        </p:nvSpPr>
        <p:spPr>
          <a:xfrm>
            <a:off x="6249923" y="2659379"/>
            <a:ext cx="4840605" cy="392302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2" type="sldNum"/>
          </p:nvPr>
        </p:nvSpPr>
        <p:spPr>
          <a:xfrm>
            <a:off x="933602" y="6328178"/>
            <a:ext cx="158750" cy="18478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8"/>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2" type="sldNum"/>
          </p:nvPr>
        </p:nvSpPr>
        <p:spPr>
          <a:xfrm>
            <a:off x="933602" y="6328178"/>
            <a:ext cx="158750" cy="18478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9"/>
          <p:cNvSpPr txBox="1"/>
          <p:nvPr>
            <p:ph type="title"/>
          </p:nvPr>
        </p:nvSpPr>
        <p:spPr>
          <a:xfrm>
            <a:off x="480060" y="227838"/>
            <a:ext cx="11231879" cy="11233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2" type="sldNum"/>
          </p:nvPr>
        </p:nvSpPr>
        <p:spPr>
          <a:xfrm>
            <a:off x="933602" y="6328178"/>
            <a:ext cx="158750" cy="18478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2" type="sldNum"/>
          </p:nvPr>
        </p:nvSpPr>
        <p:spPr>
          <a:xfrm>
            <a:off x="933602" y="6328178"/>
            <a:ext cx="158750" cy="18478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p:nvPr/>
        </p:nvSpPr>
        <p:spPr>
          <a:xfrm>
            <a:off x="955547" y="1940051"/>
            <a:ext cx="2133600" cy="4445"/>
          </a:xfrm>
          <a:custGeom>
            <a:rect b="b" l="l" r="r" t="t"/>
            <a:pathLst>
              <a:path extrusionOk="0" h="4444" w="2133600">
                <a:moveTo>
                  <a:pt x="0" y="0"/>
                </a:moveTo>
                <a:lnTo>
                  <a:pt x="2133600" y="3937"/>
                </a:lnTo>
              </a:path>
            </a:pathLst>
          </a:custGeom>
          <a:noFill/>
          <a:ln cap="flat" cmpd="sng" w="100575">
            <a:solidFill>
              <a:srgbClr val="7BA65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5"/>
          <p:cNvSpPr/>
          <p:nvPr/>
        </p:nvSpPr>
        <p:spPr>
          <a:xfrm>
            <a:off x="10518648" y="1091183"/>
            <a:ext cx="1673860" cy="2231390"/>
          </a:xfrm>
          <a:custGeom>
            <a:rect b="b" l="l" r="r" t="t"/>
            <a:pathLst>
              <a:path extrusionOk="0" h="2231390" w="1673859">
                <a:moveTo>
                  <a:pt x="559434" y="0"/>
                </a:moveTo>
                <a:lnTo>
                  <a:pt x="0" y="559053"/>
                </a:lnTo>
                <a:lnTo>
                  <a:pt x="1673350" y="2231136"/>
                </a:lnTo>
                <a:lnTo>
                  <a:pt x="1673350" y="1113155"/>
                </a:lnTo>
                <a:lnTo>
                  <a:pt x="559434" y="0"/>
                </a:lnTo>
                <a:close/>
              </a:path>
            </a:pathLst>
          </a:custGeom>
          <a:solidFill>
            <a:srgbClr val="4494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5"/>
          <p:cNvSpPr/>
          <p:nvPr/>
        </p:nvSpPr>
        <p:spPr>
          <a:xfrm>
            <a:off x="11107801" y="889"/>
            <a:ext cx="1084580" cy="1084580"/>
          </a:xfrm>
          <a:custGeom>
            <a:rect b="b" l="l" r="r" t="t"/>
            <a:pathLst>
              <a:path extrusionOk="0" h="1084580" w="1084579">
                <a:moveTo>
                  <a:pt x="1084197" y="0"/>
                </a:moveTo>
                <a:lnTo>
                  <a:pt x="0" y="0"/>
                </a:lnTo>
                <a:lnTo>
                  <a:pt x="1084197" y="1084197"/>
                </a:lnTo>
                <a:lnTo>
                  <a:pt x="1084197" y="0"/>
                </a:lnTo>
                <a:close/>
              </a:path>
            </a:pathLst>
          </a:custGeom>
          <a:solidFill>
            <a:srgbClr val="7BA6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5"/>
          <p:cNvSpPr/>
          <p:nvPr/>
        </p:nvSpPr>
        <p:spPr>
          <a:xfrm>
            <a:off x="8869680" y="889"/>
            <a:ext cx="2182495" cy="1090295"/>
          </a:xfrm>
          <a:custGeom>
            <a:rect b="b" l="l" r="r" t="t"/>
            <a:pathLst>
              <a:path extrusionOk="0" h="1090295" w="2182495">
                <a:moveTo>
                  <a:pt x="2182368" y="0"/>
                </a:moveTo>
                <a:lnTo>
                  <a:pt x="0" y="0"/>
                </a:lnTo>
                <a:lnTo>
                  <a:pt x="1090676" y="1090294"/>
                </a:lnTo>
                <a:lnTo>
                  <a:pt x="2182368" y="0"/>
                </a:lnTo>
                <a:close/>
              </a:path>
            </a:pathLst>
          </a:custGeom>
          <a:solidFill>
            <a:srgbClr val="F8D3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5"/>
          <p:cNvSpPr txBox="1"/>
          <p:nvPr>
            <p:ph type="title"/>
          </p:nvPr>
        </p:nvSpPr>
        <p:spPr>
          <a:xfrm>
            <a:off x="480060" y="227838"/>
            <a:ext cx="11231879" cy="11233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1024077" y="2100350"/>
            <a:ext cx="10459720" cy="45491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933602" y="6328178"/>
            <a:ext cx="158750" cy="184784"/>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1"/>
          <p:cNvGrpSpPr/>
          <p:nvPr/>
        </p:nvGrpSpPr>
        <p:grpSpPr>
          <a:xfrm>
            <a:off x="76200" y="731943"/>
            <a:ext cx="7975091" cy="6097779"/>
            <a:chOff x="0" y="758951"/>
            <a:chExt cx="7975091" cy="6097779"/>
          </a:xfrm>
        </p:grpSpPr>
        <p:sp>
          <p:nvSpPr>
            <p:cNvPr id="48" name="Google Shape;48;p1"/>
            <p:cNvSpPr/>
            <p:nvPr/>
          </p:nvSpPr>
          <p:spPr>
            <a:xfrm>
              <a:off x="0" y="758951"/>
              <a:ext cx="3072765" cy="4097020"/>
            </a:xfrm>
            <a:custGeom>
              <a:rect b="b" l="l" r="r" t="t"/>
              <a:pathLst>
                <a:path extrusionOk="0" h="4097020" w="3072765">
                  <a:moveTo>
                    <a:pt x="0" y="0"/>
                  </a:moveTo>
                  <a:lnTo>
                    <a:pt x="0" y="2050034"/>
                  </a:lnTo>
                  <a:lnTo>
                    <a:pt x="2047113" y="4096512"/>
                  </a:lnTo>
                  <a:lnTo>
                    <a:pt x="3072384" y="3071495"/>
                  </a:lnTo>
                  <a:lnTo>
                    <a:pt x="0" y="0"/>
                  </a:lnTo>
                  <a:close/>
                </a:path>
              </a:pathLst>
            </a:custGeom>
            <a:solidFill>
              <a:srgbClr val="4494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0" y="4861560"/>
              <a:ext cx="1995170" cy="1995170"/>
            </a:xfrm>
            <a:custGeom>
              <a:rect b="b" l="l" r="r" t="t"/>
              <a:pathLst>
                <a:path extrusionOk="0" h="1995170" w="1995170">
                  <a:moveTo>
                    <a:pt x="0" y="0"/>
                  </a:moveTo>
                  <a:lnTo>
                    <a:pt x="0" y="1994721"/>
                  </a:lnTo>
                  <a:lnTo>
                    <a:pt x="1994662" y="1994721"/>
                  </a:lnTo>
                  <a:lnTo>
                    <a:pt x="0" y="0"/>
                  </a:lnTo>
                  <a:close/>
                </a:path>
              </a:pathLst>
            </a:custGeom>
            <a:solidFill>
              <a:srgbClr val="7BA6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
            <p:cNvSpPr/>
            <p:nvPr/>
          </p:nvSpPr>
          <p:spPr>
            <a:xfrm>
              <a:off x="2097023" y="4855463"/>
              <a:ext cx="4002404" cy="2000885"/>
            </a:xfrm>
            <a:custGeom>
              <a:rect b="b" l="l" r="r" t="t"/>
              <a:pathLst>
                <a:path extrusionOk="0" h="2000884" w="4002404">
                  <a:moveTo>
                    <a:pt x="2001901" y="0"/>
                  </a:moveTo>
                  <a:lnTo>
                    <a:pt x="0" y="2000816"/>
                  </a:lnTo>
                  <a:lnTo>
                    <a:pt x="4002024" y="2000816"/>
                  </a:lnTo>
                  <a:lnTo>
                    <a:pt x="2001901" y="0"/>
                  </a:lnTo>
                  <a:close/>
                </a:path>
              </a:pathLst>
            </a:custGeom>
            <a:solidFill>
              <a:srgbClr val="F8D3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
            <p:cNvSpPr/>
            <p:nvPr/>
          </p:nvSpPr>
          <p:spPr>
            <a:xfrm>
              <a:off x="5841491" y="5786628"/>
              <a:ext cx="2133600" cy="4445"/>
            </a:xfrm>
            <a:custGeom>
              <a:rect b="b" l="l" r="r" t="t"/>
              <a:pathLst>
                <a:path extrusionOk="0" h="4445" w="2133600">
                  <a:moveTo>
                    <a:pt x="0" y="0"/>
                  </a:moveTo>
                  <a:lnTo>
                    <a:pt x="2133600" y="3987"/>
                  </a:lnTo>
                </a:path>
              </a:pathLst>
            </a:custGeom>
            <a:noFill/>
            <a:ln cap="flat" cmpd="sng" w="100575">
              <a:solidFill>
                <a:srgbClr val="7BA65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2" name="Google Shape;52;p1"/>
          <p:cNvSpPr txBox="1"/>
          <p:nvPr>
            <p:ph type="title"/>
          </p:nvPr>
        </p:nvSpPr>
        <p:spPr>
          <a:xfrm>
            <a:off x="480060" y="21146"/>
            <a:ext cx="11231879" cy="1123315"/>
          </a:xfrm>
          <a:prstGeom prst="rect">
            <a:avLst/>
          </a:prstGeom>
          <a:noFill/>
          <a:ln>
            <a:noFill/>
          </a:ln>
        </p:spPr>
        <p:txBody>
          <a:bodyPr anchorCtr="0" anchor="t" bIns="0" lIns="0" spcFirstLastPara="1" rIns="0" wrap="square" tIns="12700">
            <a:spAutoFit/>
          </a:bodyPr>
          <a:lstStyle/>
          <a:p>
            <a:pPr indent="-1106805" lvl="0" marL="6012815" marR="5080" rtl="0" algn="l">
              <a:lnSpc>
                <a:spcPct val="100000"/>
              </a:lnSpc>
              <a:spcBef>
                <a:spcPts val="0"/>
              </a:spcBef>
              <a:spcAft>
                <a:spcPts val="0"/>
              </a:spcAft>
              <a:buSzPts val="1400"/>
              <a:buNone/>
            </a:pPr>
            <a:r>
              <a:rPr lang="en-US"/>
              <a:t>Basic Details of the Team and  Problem Statement</a:t>
            </a:r>
            <a:endParaRPr/>
          </a:p>
        </p:txBody>
      </p:sp>
      <p:sp>
        <p:nvSpPr>
          <p:cNvPr id="53" name="Google Shape;53;p1"/>
          <p:cNvSpPr txBox="1"/>
          <p:nvPr/>
        </p:nvSpPr>
        <p:spPr>
          <a:xfrm>
            <a:off x="6096000" y="1891400"/>
            <a:ext cx="5749200" cy="6195900"/>
          </a:xfrm>
          <a:prstGeom prst="rect">
            <a:avLst/>
          </a:prstGeom>
          <a:noFill/>
          <a:ln>
            <a:noFill/>
          </a:ln>
        </p:spPr>
        <p:txBody>
          <a:bodyPr anchorCtr="0" anchor="t" bIns="0" lIns="0" spcFirstLastPara="1" rIns="0" wrap="square" tIns="12700">
            <a:spAutoFit/>
          </a:bodyPr>
          <a:lstStyle/>
          <a:p>
            <a:pPr indent="0" lvl="0" marL="12700" marR="0" rtl="0" algn="l">
              <a:lnSpc>
                <a:spcPct val="113888"/>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Ministry: Central</a:t>
            </a:r>
            <a:r>
              <a:rPr b="0" i="0" lang="en-US" sz="1800" u="none" cap="none" strike="noStrike">
                <a:solidFill>
                  <a:schemeClr val="dk1"/>
                </a:solidFill>
                <a:latin typeface="Arial"/>
                <a:ea typeface="Arial"/>
                <a:cs typeface="Arial"/>
                <a:sym typeface="Arial"/>
              </a:rPr>
              <a:t> </a:t>
            </a:r>
            <a:r>
              <a:rPr b="1" i="0" lang="en-US" sz="1800" u="none" cap="none" strike="noStrike">
                <a:solidFill>
                  <a:srgbClr val="7BA654"/>
                </a:solidFill>
                <a:latin typeface="Arial"/>
                <a:ea typeface="Arial"/>
                <a:cs typeface="Arial"/>
                <a:sym typeface="Arial"/>
              </a:rPr>
              <a:t>Water Commission (CWC), Ministry of Jal Shakti</a:t>
            </a:r>
            <a:endParaRPr b="0" i="0" sz="1800" u="none" cap="none" strike="noStrike">
              <a:solidFill>
                <a:schemeClr val="dk1"/>
              </a:solidFill>
              <a:latin typeface="Arial"/>
              <a:ea typeface="Arial"/>
              <a:cs typeface="Arial"/>
              <a:sym typeface="Arial"/>
            </a:endParaRPr>
          </a:p>
          <a:p>
            <a:pPr indent="0" lvl="0" marL="12700" marR="0" rtl="0" algn="l">
              <a:lnSpc>
                <a:spcPct val="100000"/>
              </a:lnSpc>
              <a:spcBef>
                <a:spcPts val="1425"/>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12700" marR="0" rtl="0" algn="l">
              <a:lnSpc>
                <a:spcPct val="100000"/>
              </a:lnSpc>
              <a:spcBef>
                <a:spcPts val="1425"/>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PS Code: RK1112</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2550"/>
              <a:buFont typeface="Arial"/>
              <a:buNone/>
            </a:pPr>
            <a:r>
              <a:t/>
            </a:r>
            <a:endParaRPr b="0" i="0" sz="2550" u="none" cap="none" strike="noStrike">
              <a:solidFill>
                <a:schemeClr val="dk1"/>
              </a:solidFill>
              <a:latin typeface="Arial"/>
              <a:ea typeface="Arial"/>
              <a:cs typeface="Arial"/>
              <a:sym typeface="Arial"/>
            </a:endParaRPr>
          </a:p>
          <a:p>
            <a:pPr indent="0" lvl="0" marL="12700" marR="767715" rtl="0" algn="l">
              <a:lnSpc>
                <a:spcPct val="107722"/>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Problem Statement Title:Drought Information and  Management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0" lvl="0" marL="12700" marR="0" rtl="0" algn="l">
              <a:lnSpc>
                <a:spcPct val="100000"/>
              </a:lnSpc>
              <a:spcBef>
                <a:spcPts val="5"/>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Team Name: Jal Doot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2350"/>
              <a:buFont typeface="Arial"/>
              <a:buNone/>
            </a:pPr>
            <a:r>
              <a:t/>
            </a:r>
            <a:endParaRPr b="0" i="0" sz="235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Team Leader Name: Shivam Thakkar</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10"/>
              </a:spcBef>
              <a:spcAft>
                <a:spcPts val="0"/>
              </a:spcAft>
              <a:buClr>
                <a:srgbClr val="000000"/>
              </a:buClr>
              <a:buSzPts val="2350"/>
              <a:buFont typeface="Arial"/>
              <a:buNone/>
            </a:pPr>
            <a:r>
              <a:t/>
            </a:r>
            <a:endParaRPr b="0" i="0" sz="2350" u="none" cap="none" strike="noStrike">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Institute Code: C212</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0"/>
              </a:spcBef>
              <a:spcAft>
                <a:spcPts val="0"/>
              </a:spcAft>
              <a:buClr>
                <a:srgbClr val="000000"/>
              </a:buClr>
              <a:buSzPts val="2350"/>
              <a:buFont typeface="Arial"/>
              <a:buNone/>
            </a:pPr>
            <a:r>
              <a:t/>
            </a:r>
            <a:endParaRPr b="0" i="0" sz="2350" u="none" cap="none" strike="noStrik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Institute Name: L.D. College Of Engineering</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12700" marR="0" rtl="0" algn="l">
              <a:lnSpc>
                <a:spcPct val="100000"/>
              </a:lnSpc>
              <a:spcBef>
                <a:spcPts val="1425"/>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Theme Name: Agriculture Foodtech &amp; Rural Development</a:t>
            </a:r>
            <a:endParaRPr b="0" i="0" sz="1800" u="none" cap="none" strike="noStrike">
              <a:solidFill>
                <a:schemeClr val="dk1"/>
              </a:solidFill>
              <a:latin typeface="Arial"/>
              <a:ea typeface="Arial"/>
              <a:cs typeface="Arial"/>
              <a:sym typeface="Arial"/>
            </a:endParaRPr>
          </a:p>
        </p:txBody>
      </p:sp>
      <p:sp>
        <p:nvSpPr>
          <p:cNvPr id="54" name="Google Shape;54;p1"/>
          <p:cNvSpPr/>
          <p:nvPr/>
        </p:nvSpPr>
        <p:spPr>
          <a:xfrm>
            <a:off x="1036319" y="252984"/>
            <a:ext cx="3432048" cy="14721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grpSp>
        <p:nvGrpSpPr>
          <p:cNvPr id="59" name="Google Shape;59;p2"/>
          <p:cNvGrpSpPr/>
          <p:nvPr/>
        </p:nvGrpSpPr>
        <p:grpSpPr>
          <a:xfrm>
            <a:off x="834" y="3901440"/>
            <a:ext cx="2959027" cy="2957068"/>
            <a:chOff x="834" y="3901440"/>
            <a:chExt cx="2959027" cy="2957068"/>
          </a:xfrm>
        </p:grpSpPr>
        <p:sp>
          <p:nvSpPr>
            <p:cNvPr id="60" name="Google Shape;60;p2"/>
            <p:cNvSpPr/>
            <p:nvPr/>
          </p:nvSpPr>
          <p:spPr>
            <a:xfrm>
              <a:off x="972311" y="5367528"/>
              <a:ext cx="1987550" cy="1490980"/>
            </a:xfrm>
            <a:custGeom>
              <a:rect b="b" l="l" r="r" t="t"/>
              <a:pathLst>
                <a:path extrusionOk="0" h="1490979" w="1987550">
                  <a:moveTo>
                    <a:pt x="497204" y="0"/>
                  </a:moveTo>
                  <a:lnTo>
                    <a:pt x="0" y="497382"/>
                  </a:lnTo>
                  <a:lnTo>
                    <a:pt x="992758" y="1490471"/>
                  </a:lnTo>
                  <a:lnTo>
                    <a:pt x="1987295" y="1490471"/>
                  </a:lnTo>
                  <a:lnTo>
                    <a:pt x="497204" y="0"/>
                  </a:lnTo>
                  <a:close/>
                </a:path>
              </a:pathLst>
            </a:custGeom>
            <a:solidFill>
              <a:srgbClr val="F8D3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834" y="5892609"/>
              <a:ext cx="969010" cy="965835"/>
            </a:xfrm>
            <a:custGeom>
              <a:rect b="b" l="l" r="r" t="t"/>
              <a:pathLst>
                <a:path extrusionOk="0" h="965834" w="969010">
                  <a:moveTo>
                    <a:pt x="0" y="0"/>
                  </a:moveTo>
                  <a:lnTo>
                    <a:pt x="0" y="965389"/>
                  </a:lnTo>
                  <a:lnTo>
                    <a:pt x="968429" y="965389"/>
                  </a:lnTo>
                  <a:lnTo>
                    <a:pt x="0" y="0"/>
                  </a:lnTo>
                  <a:close/>
                </a:path>
              </a:pathLst>
            </a:custGeom>
            <a:solidFill>
              <a:srgbClr val="7BA6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834" y="3901440"/>
              <a:ext cx="971550" cy="1941830"/>
            </a:xfrm>
            <a:custGeom>
              <a:rect b="b" l="l" r="r" t="t"/>
              <a:pathLst>
                <a:path extrusionOk="0" h="1941829" w="971550">
                  <a:moveTo>
                    <a:pt x="0" y="0"/>
                  </a:moveTo>
                  <a:lnTo>
                    <a:pt x="0" y="1941576"/>
                  </a:lnTo>
                  <a:lnTo>
                    <a:pt x="971477" y="970407"/>
                  </a:lnTo>
                  <a:lnTo>
                    <a:pt x="0" y="0"/>
                  </a:lnTo>
                  <a:close/>
                </a:path>
              </a:pathLst>
            </a:custGeom>
            <a:solidFill>
              <a:srgbClr val="4494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3" name="Google Shape;63;p2"/>
          <p:cNvSpPr/>
          <p:nvPr/>
        </p:nvSpPr>
        <p:spPr>
          <a:xfrm>
            <a:off x="969844" y="1254961"/>
            <a:ext cx="2133600" cy="4445"/>
          </a:xfrm>
          <a:custGeom>
            <a:rect b="b" l="l" r="r" t="t"/>
            <a:pathLst>
              <a:path extrusionOk="0" h="4444" w="2133600">
                <a:moveTo>
                  <a:pt x="0" y="0"/>
                </a:moveTo>
                <a:lnTo>
                  <a:pt x="2133600" y="3937"/>
                </a:lnTo>
              </a:path>
            </a:pathLst>
          </a:custGeom>
          <a:noFill/>
          <a:ln cap="flat" cmpd="sng" w="100575">
            <a:solidFill>
              <a:srgbClr val="7BA65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txBox="1"/>
          <p:nvPr>
            <p:ph type="title"/>
          </p:nvPr>
        </p:nvSpPr>
        <p:spPr>
          <a:xfrm>
            <a:off x="933602" y="377825"/>
            <a:ext cx="533971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SzPts val="1400"/>
              <a:buNone/>
            </a:pPr>
            <a:r>
              <a:rPr lang="en-US" sz="4000"/>
              <a:t>Idea/Approach Details</a:t>
            </a:r>
            <a:endParaRPr sz="4000"/>
          </a:p>
        </p:txBody>
      </p:sp>
      <p:sp>
        <p:nvSpPr>
          <p:cNvPr id="65" name="Google Shape;65;p2"/>
          <p:cNvSpPr txBox="1"/>
          <p:nvPr/>
        </p:nvSpPr>
        <p:spPr>
          <a:xfrm>
            <a:off x="933602" y="1489832"/>
            <a:ext cx="5543398" cy="2003112"/>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17222"/>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Describe your idea/Solution/Prototype here:</a:t>
            </a:r>
            <a:endParaRPr b="0" i="0" sz="1800" u="none" cap="none" strike="noStrike">
              <a:solidFill>
                <a:schemeClr val="dk1"/>
              </a:solidFill>
              <a:latin typeface="Arial"/>
              <a:ea typeface="Arial"/>
              <a:cs typeface="Arial"/>
              <a:sym typeface="Arial"/>
            </a:endParaRPr>
          </a:p>
          <a:p>
            <a:pPr indent="-284480" lvl="0" marL="284480" marR="477519" rtl="0" algn="just">
              <a:lnSpc>
                <a:spcPct val="100000"/>
              </a:lnSpc>
              <a:spcBef>
                <a:spcPts val="990"/>
              </a:spcBef>
              <a:spcAft>
                <a:spcPts val="0"/>
              </a:spcAft>
              <a:buClr>
                <a:schemeClr val="dk1"/>
              </a:buClr>
              <a:buSzPts val="1600"/>
              <a:buFont typeface="Noto Sans Symbols"/>
              <a:buChar char="⮚"/>
            </a:pPr>
            <a:r>
              <a:rPr b="0" i="0" lang="en-US" sz="1600" u="none" cap="none" strike="noStrike">
                <a:solidFill>
                  <a:schemeClr val="dk1"/>
                </a:solidFill>
                <a:latin typeface="Trebuchet MS"/>
                <a:ea typeface="Trebuchet MS"/>
                <a:cs typeface="Trebuchet MS"/>
                <a:sym typeface="Trebuchet MS"/>
              </a:rPr>
              <a:t>Our idea is to design easily accessible stand-alone App  which can generate location specific notifications to the  common user.</a:t>
            </a:r>
            <a:endParaRPr b="0" i="0" sz="1600" u="none" cap="none" strike="noStrike">
              <a:solidFill>
                <a:schemeClr val="dk1"/>
              </a:solidFill>
              <a:latin typeface="Trebuchet MS"/>
              <a:ea typeface="Trebuchet MS"/>
              <a:cs typeface="Trebuchet MS"/>
              <a:sym typeface="Trebuchet MS"/>
            </a:endParaRPr>
          </a:p>
          <a:p>
            <a:pPr indent="-284480" lvl="0" marL="284480" marR="146685" rtl="0" algn="just">
              <a:lnSpc>
                <a:spcPct val="100000"/>
              </a:lnSpc>
              <a:spcBef>
                <a:spcPts val="1015"/>
              </a:spcBef>
              <a:spcAft>
                <a:spcPts val="0"/>
              </a:spcAft>
              <a:buClr>
                <a:schemeClr val="dk1"/>
              </a:buClr>
              <a:buSzPts val="1600"/>
              <a:buFont typeface="Noto Sans Symbols"/>
              <a:buChar char="⮚"/>
            </a:pPr>
            <a:r>
              <a:rPr b="0" i="0" lang="en-US" sz="1600" u="none" cap="none" strike="noStrike">
                <a:solidFill>
                  <a:schemeClr val="dk1"/>
                </a:solidFill>
                <a:latin typeface="Trebuchet MS"/>
                <a:ea typeface="Trebuchet MS"/>
                <a:cs typeface="Trebuchet MS"/>
                <a:sym typeface="Trebuchet MS"/>
              </a:rPr>
              <a:t>It will aid in better monitoring and management of portents  of drought by different agency and department to related to  water and drought management.</a:t>
            </a:r>
            <a:endParaRPr b="0" i="0" sz="1600" u="none" cap="none" strike="noStrike">
              <a:solidFill>
                <a:schemeClr val="dk1"/>
              </a:solidFill>
              <a:latin typeface="Trebuchet MS"/>
              <a:ea typeface="Trebuchet MS"/>
              <a:cs typeface="Trebuchet MS"/>
              <a:sym typeface="Trebuchet MS"/>
            </a:endParaRPr>
          </a:p>
        </p:txBody>
      </p:sp>
      <p:sp>
        <p:nvSpPr>
          <p:cNvPr id="66" name="Google Shape;66;p2"/>
          <p:cNvSpPr txBox="1"/>
          <p:nvPr/>
        </p:nvSpPr>
        <p:spPr>
          <a:xfrm>
            <a:off x="7380731" y="3823715"/>
            <a:ext cx="4572000" cy="2526333"/>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Describe your Technology stack here</a:t>
            </a:r>
            <a:r>
              <a:rPr b="0" i="0" lang="en-US" sz="1600" u="none" cap="none" strike="noStrike">
                <a:solidFill>
                  <a:schemeClr val="dk1"/>
                </a:solidFill>
                <a:latin typeface="Trebuchet MS"/>
                <a:ea typeface="Trebuchet MS"/>
                <a:cs typeface="Trebuchet MS"/>
                <a:sym typeface="Trebuchet MS"/>
              </a:rPr>
              <a:t>:</a:t>
            </a:r>
            <a:endParaRPr b="0" i="0" sz="1600" u="none" cap="none" strike="noStrike">
              <a:solidFill>
                <a:schemeClr val="dk1"/>
              </a:solidFill>
              <a:latin typeface="Trebuchet MS"/>
              <a:ea typeface="Trebuchet MS"/>
              <a:cs typeface="Trebuchet MS"/>
              <a:sym typeface="Trebuchet MS"/>
            </a:endParaRPr>
          </a:p>
          <a:p>
            <a:pPr indent="-285750" lvl="0" marL="285750" marR="196215" rtl="0" algn="l">
              <a:lnSpc>
                <a:spcPct val="100000"/>
              </a:lnSpc>
              <a:spcBef>
                <a:spcPts val="994"/>
              </a:spcBef>
              <a:spcAft>
                <a:spcPts val="0"/>
              </a:spcAft>
              <a:buClr>
                <a:schemeClr val="dk1"/>
              </a:buClr>
              <a:buSzPts val="1600"/>
              <a:buFont typeface="Noto Sans Symbols"/>
              <a:buChar char="⮚"/>
            </a:pPr>
            <a:r>
              <a:rPr b="0" i="0" lang="en-US" sz="1600" u="none" cap="none" strike="noStrike">
                <a:solidFill>
                  <a:schemeClr val="dk1"/>
                </a:solidFill>
                <a:latin typeface="Trebuchet MS"/>
                <a:ea typeface="Trebuchet MS"/>
                <a:cs typeface="Trebuchet MS"/>
                <a:sym typeface="Trebuchet MS"/>
              </a:rPr>
              <a:t>Geospatial software tools (GIS) are used for  creating, viewing, managing, analyzing, and  utilizing geospatial data. </a:t>
            </a:r>
            <a:endParaRPr b="0" i="0" sz="1600" u="none" cap="none" strike="noStrike">
              <a:solidFill>
                <a:schemeClr val="dk1"/>
              </a:solidFill>
              <a:latin typeface="Trebuchet MS"/>
              <a:ea typeface="Trebuchet MS"/>
              <a:cs typeface="Trebuchet MS"/>
              <a:sym typeface="Trebuchet MS"/>
            </a:endParaRPr>
          </a:p>
          <a:p>
            <a:pPr indent="-285750" lvl="0" marL="285750" marR="196215" rtl="0" algn="l">
              <a:lnSpc>
                <a:spcPct val="100000"/>
              </a:lnSpc>
              <a:spcBef>
                <a:spcPts val="994"/>
              </a:spcBef>
              <a:spcAft>
                <a:spcPts val="0"/>
              </a:spcAft>
              <a:buClr>
                <a:schemeClr val="dk1"/>
              </a:buClr>
              <a:buSzPts val="1600"/>
              <a:buFont typeface="Noto Sans Symbols"/>
              <a:buChar char="⮚"/>
            </a:pPr>
            <a:r>
              <a:rPr b="0" i="0" lang="en-US" sz="1600" u="none" cap="none" strike="noStrike">
                <a:solidFill>
                  <a:schemeClr val="dk1"/>
                </a:solidFill>
                <a:latin typeface="Trebuchet MS"/>
                <a:ea typeface="Trebuchet MS"/>
                <a:cs typeface="Trebuchet MS"/>
                <a:sym typeface="Trebuchet MS"/>
              </a:rPr>
              <a:t>Geospatial data can include socio-economic, environmental,  geophysical, and technical data about the  Earth and societal infrastructure and it is pivotal in environmental modeling and management  (EMM).</a:t>
            </a:r>
            <a:endParaRPr b="0" i="0" sz="1600" u="none" cap="none" strike="noStrike">
              <a:solidFill>
                <a:schemeClr val="dk1"/>
              </a:solidFill>
              <a:latin typeface="Trebuchet MS"/>
              <a:ea typeface="Trebuchet MS"/>
              <a:cs typeface="Trebuchet MS"/>
              <a:sym typeface="Trebuchet MS"/>
            </a:endParaRPr>
          </a:p>
        </p:txBody>
      </p:sp>
      <p:sp>
        <p:nvSpPr>
          <p:cNvPr id="67" name="Google Shape;67;p2"/>
          <p:cNvSpPr txBox="1"/>
          <p:nvPr>
            <p:ph idx="12" type="sldNum"/>
          </p:nvPr>
        </p:nvSpPr>
        <p:spPr>
          <a:xfrm>
            <a:off x="933602" y="6328178"/>
            <a:ext cx="158750" cy="184784"/>
          </a:xfrm>
          <a:prstGeom prst="rect">
            <a:avLst/>
          </a:prstGeom>
          <a:noFill/>
          <a:ln>
            <a:noFill/>
          </a:ln>
        </p:spPr>
        <p:txBody>
          <a:bodyPr anchorCtr="0" anchor="t" bIns="0" lIns="0" spcFirstLastPara="1" rIns="0" wrap="square" tIns="125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id="68" name="Google Shape;68;p2"/>
          <p:cNvPicPr preferRelativeResize="0"/>
          <p:nvPr/>
        </p:nvPicPr>
        <p:blipFill rotWithShape="1">
          <a:blip r:embed="rId3">
            <a:alphaModFix/>
          </a:blip>
          <a:srcRect b="0" l="0" r="0" t="0"/>
          <a:stretch/>
        </p:blipFill>
        <p:spPr>
          <a:xfrm>
            <a:off x="7696200" y="172036"/>
            <a:ext cx="3853365" cy="3536029"/>
          </a:xfrm>
          <a:prstGeom prst="rect">
            <a:avLst/>
          </a:prstGeom>
          <a:noFill/>
          <a:ln>
            <a:noFill/>
          </a:ln>
        </p:spPr>
      </p:pic>
      <p:pic>
        <p:nvPicPr>
          <p:cNvPr id="69" name="Google Shape;69;p2"/>
          <p:cNvPicPr preferRelativeResize="0"/>
          <p:nvPr/>
        </p:nvPicPr>
        <p:blipFill rotWithShape="1">
          <a:blip r:embed="rId4">
            <a:alphaModFix/>
          </a:blip>
          <a:srcRect b="0" l="0" r="0" t="0"/>
          <a:stretch/>
        </p:blipFill>
        <p:spPr>
          <a:xfrm>
            <a:off x="0" y="3901442"/>
            <a:ext cx="4568559" cy="3174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940104" y="1070610"/>
            <a:ext cx="5337175" cy="63627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4000"/>
              <a:t>Idea/Approach Details</a:t>
            </a:r>
            <a:endParaRPr sz="4000"/>
          </a:p>
        </p:txBody>
      </p:sp>
      <p:sp>
        <p:nvSpPr>
          <p:cNvPr id="75" name="Google Shape;75;p3"/>
          <p:cNvSpPr txBox="1"/>
          <p:nvPr>
            <p:ph idx="12" type="sldNum"/>
          </p:nvPr>
        </p:nvSpPr>
        <p:spPr>
          <a:xfrm>
            <a:off x="933602" y="6328178"/>
            <a:ext cx="158750" cy="184784"/>
          </a:xfrm>
          <a:prstGeom prst="rect">
            <a:avLst/>
          </a:prstGeom>
          <a:noFill/>
          <a:ln>
            <a:noFill/>
          </a:ln>
        </p:spPr>
        <p:txBody>
          <a:bodyPr anchorCtr="0" anchor="t" bIns="0" lIns="0" spcFirstLastPara="1" rIns="0" wrap="square" tIns="1250">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76" name="Google Shape;76;p3"/>
          <p:cNvSpPr txBox="1"/>
          <p:nvPr/>
        </p:nvSpPr>
        <p:spPr>
          <a:xfrm>
            <a:off x="1031544" y="2286761"/>
            <a:ext cx="29902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Describe your Use Cases here</a:t>
            </a:r>
            <a:endParaRPr b="0" i="0" sz="1800" u="none" cap="none" strike="noStrike">
              <a:solidFill>
                <a:schemeClr val="dk1"/>
              </a:solidFill>
              <a:latin typeface="Arial"/>
              <a:ea typeface="Arial"/>
              <a:cs typeface="Arial"/>
              <a:sym typeface="Arial"/>
            </a:endParaRPr>
          </a:p>
        </p:txBody>
      </p:sp>
      <p:sp>
        <p:nvSpPr>
          <p:cNvPr id="77" name="Google Shape;77;p3"/>
          <p:cNvSpPr txBox="1"/>
          <p:nvPr/>
        </p:nvSpPr>
        <p:spPr>
          <a:xfrm>
            <a:off x="952500" y="2659379"/>
            <a:ext cx="4840605" cy="353584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8100">
            <a:spAutoFit/>
          </a:bodyPr>
          <a:lstStyle/>
          <a:p>
            <a:pPr indent="-287020" lvl="0" marL="377825" marR="773430" rtl="0" algn="l">
              <a:lnSpc>
                <a:spcPct val="901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Careful monitoring of the symptoms of  drought and early warning are key to  effective management of the calamity</a:t>
            </a:r>
            <a:endParaRPr b="0" i="0" sz="1800" u="none" cap="none" strike="noStrike">
              <a:solidFill>
                <a:schemeClr val="dk1"/>
              </a:solidFill>
              <a:latin typeface="Trebuchet MS"/>
              <a:ea typeface="Trebuchet MS"/>
              <a:cs typeface="Trebuchet MS"/>
              <a:sym typeface="Trebuchet MS"/>
            </a:endParaRPr>
          </a:p>
          <a:p>
            <a:pPr indent="-287020" lvl="0" marL="377825" marR="279400" rtl="0" algn="l">
              <a:lnSpc>
                <a:spcPct val="90000"/>
              </a:lnSpc>
              <a:spcBef>
                <a:spcPts val="985"/>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Provide accurate and timely information on  rainfall, crop sown area, data on soil  moisture (wherever possible), stream flow,  groundwater, lake and reservoir storage at  the relevant spatial scale at the State /  district / sub-district levels.</a:t>
            </a:r>
            <a:endParaRPr b="0" i="0" sz="1800" u="none" cap="none" strike="noStrike">
              <a:solidFill>
                <a:schemeClr val="dk1"/>
              </a:solidFill>
              <a:latin typeface="Trebuchet MS"/>
              <a:ea typeface="Trebuchet MS"/>
              <a:cs typeface="Trebuchet MS"/>
              <a:sym typeface="Trebuchet MS"/>
            </a:endParaRPr>
          </a:p>
          <a:p>
            <a:pPr indent="-287020" lvl="0" marL="377825" marR="221615" rtl="0" algn="l">
              <a:lnSpc>
                <a:spcPct val="90000"/>
              </a:lnSpc>
              <a:spcBef>
                <a:spcPts val="101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Detect drought conditions as early as  possible in order to implement District  Agriculture Contingency Plans and the Crisis  Management Plan.</a:t>
            </a:r>
            <a:endParaRPr b="0" i="0" sz="1800" u="none" cap="none" strike="noStrike">
              <a:solidFill>
                <a:schemeClr val="dk1"/>
              </a:solidFill>
              <a:latin typeface="Trebuchet MS"/>
              <a:ea typeface="Trebuchet MS"/>
              <a:cs typeface="Trebuchet MS"/>
              <a:sym typeface="Trebuchet MS"/>
            </a:endParaRPr>
          </a:p>
        </p:txBody>
      </p:sp>
      <p:sp>
        <p:nvSpPr>
          <p:cNvPr id="78" name="Google Shape;78;p3"/>
          <p:cNvSpPr txBox="1"/>
          <p:nvPr/>
        </p:nvSpPr>
        <p:spPr>
          <a:xfrm>
            <a:off x="6176264" y="2286761"/>
            <a:ext cx="49676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7BA654"/>
                </a:solidFill>
                <a:latin typeface="Arial"/>
                <a:ea typeface="Arial"/>
                <a:cs typeface="Arial"/>
                <a:sym typeface="Arial"/>
              </a:rPr>
              <a:t>Describe your Dependencies /Show stopper here</a:t>
            </a:r>
            <a:endParaRPr b="0" i="0" sz="1800" u="none" cap="none" strike="noStrike">
              <a:solidFill>
                <a:schemeClr val="dk1"/>
              </a:solidFill>
              <a:latin typeface="Arial"/>
              <a:ea typeface="Arial"/>
              <a:cs typeface="Arial"/>
              <a:sym typeface="Arial"/>
            </a:endParaRPr>
          </a:p>
        </p:txBody>
      </p:sp>
      <p:sp>
        <p:nvSpPr>
          <p:cNvPr id="79" name="Google Shape;79;p3"/>
          <p:cNvSpPr txBox="1"/>
          <p:nvPr/>
        </p:nvSpPr>
        <p:spPr>
          <a:xfrm>
            <a:off x="6249923" y="2659379"/>
            <a:ext cx="4840605" cy="3066224"/>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6825">
            <a:spAutoFit/>
          </a:bodyPr>
          <a:lstStyle/>
          <a:p>
            <a:pPr indent="-344805" lvl="0" marL="435609" marR="249554" rtl="0" algn="l">
              <a:lnSpc>
                <a:spcPct val="901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The available information and forecast  by agencies on rainfall, soil moisture,  surface and groundwater levels, colour  coded areas may be generated using  google maps for display of vulnerability  magnitude for the whole country at  district/sub-district level.</a:t>
            </a:r>
            <a:endParaRPr b="0" i="0" sz="2000" u="none" cap="none" strike="noStrike">
              <a:solidFill>
                <a:schemeClr val="dk1"/>
              </a:solidFill>
              <a:latin typeface="Trebuchet MS"/>
              <a:ea typeface="Trebuchet MS"/>
              <a:cs typeface="Trebuchet MS"/>
              <a:sym typeface="Trebuchet MS"/>
            </a:endParaRPr>
          </a:p>
          <a:p>
            <a:pPr indent="-345440" lvl="0" marL="435609" marR="0" rtl="0" algn="l">
              <a:lnSpc>
                <a:spcPct val="100000"/>
              </a:lnSpc>
              <a:spcBef>
                <a:spcPts val="77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GIS and MIF</a:t>
            </a:r>
            <a:endParaRPr b="0" i="0" sz="2000" u="none" cap="none" strike="noStrike">
              <a:solidFill>
                <a:schemeClr val="dk1"/>
              </a:solidFill>
              <a:latin typeface="Trebuchet MS"/>
              <a:ea typeface="Trebuchet MS"/>
              <a:cs typeface="Trebuchet MS"/>
              <a:sym typeface="Trebuchet MS"/>
            </a:endParaRPr>
          </a:p>
          <a:p>
            <a:pPr indent="-345440" lvl="0" marL="435609" marR="0" rtl="0" algn="l">
              <a:lnSpc>
                <a:spcPct val="114000"/>
              </a:lnSpc>
              <a:spcBef>
                <a:spcPts val="745"/>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Indian meteorological department, ministry of earth science</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4"/>
          <p:cNvSpPr/>
          <p:nvPr/>
        </p:nvSpPr>
        <p:spPr>
          <a:xfrm>
            <a:off x="955547" y="1940051"/>
            <a:ext cx="2133600" cy="4445"/>
          </a:xfrm>
          <a:custGeom>
            <a:rect b="b" l="l" r="r" t="t"/>
            <a:pathLst>
              <a:path extrusionOk="0" h="4444" w="2133600">
                <a:moveTo>
                  <a:pt x="0" y="0"/>
                </a:moveTo>
                <a:lnTo>
                  <a:pt x="2133600" y="3937"/>
                </a:lnTo>
              </a:path>
            </a:pathLst>
          </a:custGeom>
          <a:noFill/>
          <a:ln cap="flat" cmpd="sng" w="100575">
            <a:solidFill>
              <a:srgbClr val="7BA65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85" name="Google Shape;85;p4"/>
          <p:cNvGrpSpPr/>
          <p:nvPr/>
        </p:nvGrpSpPr>
        <p:grpSpPr>
          <a:xfrm>
            <a:off x="8869680" y="889"/>
            <a:ext cx="3322828" cy="3321684"/>
            <a:chOff x="8869680" y="889"/>
            <a:chExt cx="3322828" cy="3321684"/>
          </a:xfrm>
        </p:grpSpPr>
        <p:sp>
          <p:nvSpPr>
            <p:cNvPr id="86" name="Google Shape;86;p4"/>
            <p:cNvSpPr/>
            <p:nvPr/>
          </p:nvSpPr>
          <p:spPr>
            <a:xfrm>
              <a:off x="10518648" y="1091183"/>
              <a:ext cx="1673860" cy="2231390"/>
            </a:xfrm>
            <a:custGeom>
              <a:rect b="b" l="l" r="r" t="t"/>
              <a:pathLst>
                <a:path extrusionOk="0" h="2231390" w="1673859">
                  <a:moveTo>
                    <a:pt x="559434" y="0"/>
                  </a:moveTo>
                  <a:lnTo>
                    <a:pt x="0" y="559053"/>
                  </a:lnTo>
                  <a:lnTo>
                    <a:pt x="1673350" y="2231136"/>
                  </a:lnTo>
                  <a:lnTo>
                    <a:pt x="1673350" y="1113155"/>
                  </a:lnTo>
                  <a:lnTo>
                    <a:pt x="559434" y="0"/>
                  </a:lnTo>
                  <a:close/>
                </a:path>
              </a:pathLst>
            </a:custGeom>
            <a:solidFill>
              <a:srgbClr val="4494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4"/>
            <p:cNvSpPr/>
            <p:nvPr/>
          </p:nvSpPr>
          <p:spPr>
            <a:xfrm>
              <a:off x="11107801" y="889"/>
              <a:ext cx="1084580" cy="1084580"/>
            </a:xfrm>
            <a:custGeom>
              <a:rect b="b" l="l" r="r" t="t"/>
              <a:pathLst>
                <a:path extrusionOk="0" h="1084580" w="1084579">
                  <a:moveTo>
                    <a:pt x="1084197" y="0"/>
                  </a:moveTo>
                  <a:lnTo>
                    <a:pt x="0" y="0"/>
                  </a:lnTo>
                  <a:lnTo>
                    <a:pt x="1084197" y="1084197"/>
                  </a:lnTo>
                  <a:lnTo>
                    <a:pt x="1084197" y="0"/>
                  </a:lnTo>
                  <a:close/>
                </a:path>
              </a:pathLst>
            </a:custGeom>
            <a:solidFill>
              <a:srgbClr val="7BA6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4"/>
            <p:cNvSpPr/>
            <p:nvPr/>
          </p:nvSpPr>
          <p:spPr>
            <a:xfrm>
              <a:off x="8869680" y="889"/>
              <a:ext cx="2182495" cy="1090295"/>
            </a:xfrm>
            <a:custGeom>
              <a:rect b="b" l="l" r="r" t="t"/>
              <a:pathLst>
                <a:path extrusionOk="0" h="1090295" w="2182495">
                  <a:moveTo>
                    <a:pt x="2182368" y="0"/>
                  </a:moveTo>
                  <a:lnTo>
                    <a:pt x="0" y="0"/>
                  </a:lnTo>
                  <a:lnTo>
                    <a:pt x="1090676" y="1090294"/>
                  </a:lnTo>
                  <a:lnTo>
                    <a:pt x="2182368" y="0"/>
                  </a:lnTo>
                  <a:close/>
                </a:path>
              </a:pathLst>
            </a:custGeom>
            <a:solidFill>
              <a:srgbClr val="F8D3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9" name="Google Shape;89;p4"/>
          <p:cNvSpPr txBox="1"/>
          <p:nvPr>
            <p:ph type="title"/>
          </p:nvPr>
        </p:nvSpPr>
        <p:spPr>
          <a:xfrm>
            <a:off x="951687" y="791667"/>
            <a:ext cx="5606415" cy="69532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4400"/>
              <a:t>Team Member Details</a:t>
            </a:r>
            <a:endParaRPr sz="4400"/>
          </a:p>
        </p:txBody>
      </p:sp>
      <p:graphicFrame>
        <p:nvGraphicFramePr>
          <p:cNvPr id="90" name="Google Shape;90;p4"/>
          <p:cNvGraphicFramePr/>
          <p:nvPr/>
        </p:nvGraphicFramePr>
        <p:xfrm>
          <a:off x="951687" y="2184665"/>
          <a:ext cx="3000000" cy="3000000"/>
        </p:xfrm>
        <a:graphic>
          <a:graphicData uri="http://schemas.openxmlformats.org/drawingml/2006/table">
            <a:tbl>
              <a:tblPr bandRow="1" firstRow="1">
                <a:noFill/>
                <a:tableStyleId>{A31FB0D5-3819-4AF0-9EA5-E35F2319FDCE}</a:tableStyleId>
              </a:tblPr>
              <a:tblGrid>
                <a:gridCol w="3873500"/>
                <a:gridCol w="3838575"/>
                <a:gridCol w="2747650"/>
              </a:tblGrid>
              <a:tr h="412975">
                <a:tc>
                  <a:txBody>
                    <a:bodyPr/>
                    <a:lstStyle/>
                    <a:p>
                      <a:pPr indent="0" lvl="0" marL="31750" marR="0" rtl="0" algn="l">
                        <a:lnSpc>
                          <a:spcPct val="111666"/>
                        </a:lnSpc>
                        <a:spcBef>
                          <a:spcPts val="0"/>
                        </a:spcBef>
                        <a:spcAft>
                          <a:spcPts val="0"/>
                        </a:spcAft>
                        <a:buClr>
                          <a:srgbClr val="000000"/>
                        </a:buClr>
                        <a:buSzPts val="1200"/>
                        <a:buFont typeface="Arial"/>
                        <a:buNone/>
                      </a:pPr>
                      <a:r>
                        <a:rPr lang="en-US" sz="1200" u="none" cap="none" strike="noStrike">
                          <a:solidFill>
                            <a:srgbClr val="5D7C40"/>
                          </a:solidFill>
                          <a:latin typeface="Trebuchet MS"/>
                          <a:ea typeface="Trebuchet MS"/>
                          <a:cs typeface="Trebuchet MS"/>
                          <a:sym typeface="Trebuchet MS"/>
                        </a:rPr>
                        <a:t>Team Leader Name: Shivam Thakkar</a:t>
                      </a:r>
                      <a:endParaRPr sz="1200" u="none" cap="none" strike="noStrike">
                        <a:latin typeface="Trebuchet MS"/>
                        <a:ea typeface="Trebuchet MS"/>
                        <a:cs typeface="Trebuchet MS"/>
                        <a:sym typeface="Trebuchet MS"/>
                      </a:endParaRPr>
                    </a:p>
                    <a:p>
                      <a:pPr indent="0" lvl="0" marL="31750" marR="0" rtl="0" algn="l">
                        <a:lnSpc>
                          <a:spcPct val="100000"/>
                        </a:lnSpc>
                        <a:spcBef>
                          <a:spcPts val="84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Branch: BE</a:t>
                      </a:r>
                      <a:endParaRPr sz="1200" u="none" cap="none" strike="noStrike">
                        <a:latin typeface="Trebuchet MS"/>
                        <a:ea typeface="Trebuchet MS"/>
                        <a:cs typeface="Trebuchet MS"/>
                        <a:sym typeface="Trebuchet MS"/>
                      </a:endParaRPr>
                    </a:p>
                  </a:txBody>
                  <a:tcPr marT="0" marB="0" marR="0" marL="0"/>
                </a:tc>
                <a:tc>
                  <a:txBody>
                    <a:bodyPr/>
                    <a:lstStyle/>
                    <a:p>
                      <a:pPr indent="0" lvl="0" marL="0" marR="0" rtl="0" algn="l">
                        <a:lnSpc>
                          <a:spcPct val="100000"/>
                        </a:lnSpc>
                        <a:spcBef>
                          <a:spcPts val="0"/>
                        </a:spcBef>
                        <a:spcAft>
                          <a:spcPts val="0"/>
                        </a:spcAft>
                        <a:buClr>
                          <a:srgbClr val="000000"/>
                        </a:buClr>
                        <a:buSzPts val="1850"/>
                        <a:buFont typeface="Arial"/>
                        <a:buNone/>
                      </a:pPr>
                      <a:r>
                        <a:t/>
                      </a:r>
                      <a:endParaRPr sz="1850" u="none" cap="none" strike="noStrike">
                        <a:latin typeface="Times New Roman"/>
                        <a:ea typeface="Times New Roman"/>
                        <a:cs typeface="Times New Roman"/>
                        <a:sym typeface="Times New Roman"/>
                      </a:endParaRPr>
                    </a:p>
                    <a:p>
                      <a:pPr indent="0" lvl="0" marL="73088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Stream: IT</a:t>
                      </a:r>
                      <a:endParaRPr sz="1200" u="none" cap="none" strike="noStrike">
                        <a:latin typeface="Trebuchet MS"/>
                        <a:ea typeface="Trebuchet MS"/>
                        <a:cs typeface="Trebuchet MS"/>
                        <a:sym typeface="Trebuchet MS"/>
                      </a:endParaRPr>
                    </a:p>
                  </a:txBody>
                  <a:tcPr marT="6350" marB="0" marR="0" marL="0"/>
                </a:tc>
                <a:tc>
                  <a:txBody>
                    <a:bodyPr/>
                    <a:lstStyle/>
                    <a:p>
                      <a:pPr indent="0" lvl="0" marL="0" marR="0" rtl="0" algn="l">
                        <a:lnSpc>
                          <a:spcPct val="100000"/>
                        </a:lnSpc>
                        <a:spcBef>
                          <a:spcPts val="0"/>
                        </a:spcBef>
                        <a:spcAft>
                          <a:spcPts val="0"/>
                        </a:spcAft>
                        <a:buClr>
                          <a:srgbClr val="000000"/>
                        </a:buClr>
                        <a:buSzPts val="1850"/>
                        <a:buFont typeface="Arial"/>
                        <a:buNone/>
                      </a:pPr>
                      <a:r>
                        <a:t/>
                      </a:r>
                      <a:endParaRPr sz="1850" u="none" cap="none" strike="noStrike">
                        <a:latin typeface="Times New Roman"/>
                        <a:ea typeface="Times New Roman"/>
                        <a:cs typeface="Times New Roman"/>
                        <a:sym typeface="Times New Roman"/>
                      </a:endParaRPr>
                    </a:p>
                    <a:p>
                      <a:pPr indent="0" lvl="0" marL="55054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Year: II YEAR</a:t>
                      </a:r>
                      <a:endParaRPr sz="1200" u="none" cap="none" strike="noStrike">
                        <a:latin typeface="Trebuchet MS"/>
                        <a:ea typeface="Trebuchet MS"/>
                        <a:cs typeface="Trebuchet MS"/>
                        <a:sym typeface="Trebuchet MS"/>
                      </a:endParaRPr>
                    </a:p>
                  </a:txBody>
                  <a:tcPr marT="6350" marB="0" marR="0" marL="0"/>
                </a:tc>
              </a:tr>
              <a:tr h="292700">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solidFill>
                            <a:srgbClr val="5D7C40"/>
                          </a:solidFill>
                          <a:latin typeface="Trebuchet MS"/>
                          <a:ea typeface="Trebuchet MS"/>
                          <a:cs typeface="Trebuchet MS"/>
                          <a:sym typeface="Trebuchet MS"/>
                        </a:rPr>
                        <a:t>Team Member 1 Name: Mauli Timani</a:t>
                      </a:r>
                      <a:endParaRPr sz="1200" u="none" cap="none" strike="noStrike">
                        <a:latin typeface="Trebuchet MS"/>
                        <a:ea typeface="Trebuchet MS"/>
                        <a:cs typeface="Trebuchet MS"/>
                        <a:sym typeface="Trebuchet MS"/>
                      </a:endParaRPr>
                    </a:p>
                  </a:txBody>
                  <a:tcPr marT="47000" marB="0" marR="0" marL="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r>
              <a:tr h="582425">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Branch: BE</a:t>
                      </a:r>
                      <a:endParaRPr sz="1200" u="none" cap="none" strike="noStrike">
                        <a:latin typeface="Trebuchet MS"/>
                        <a:ea typeface="Trebuchet MS"/>
                        <a:cs typeface="Trebuchet MS"/>
                        <a:sym typeface="Trebuchet MS"/>
                      </a:endParaRPr>
                    </a:p>
                    <a:p>
                      <a:pPr indent="0" lvl="0" marL="31750" marR="0" rtl="0" algn="l">
                        <a:lnSpc>
                          <a:spcPct val="100000"/>
                        </a:lnSpc>
                        <a:spcBef>
                          <a:spcPts val="840"/>
                        </a:spcBef>
                        <a:spcAft>
                          <a:spcPts val="0"/>
                        </a:spcAft>
                        <a:buClr>
                          <a:srgbClr val="000000"/>
                        </a:buClr>
                        <a:buSzPts val="1200"/>
                        <a:buFont typeface="Arial"/>
                        <a:buNone/>
                      </a:pPr>
                      <a:r>
                        <a:rPr lang="en-US" sz="1200" u="none" cap="none" strike="noStrike">
                          <a:solidFill>
                            <a:srgbClr val="5D7C40"/>
                          </a:solidFill>
                          <a:latin typeface="Trebuchet MS"/>
                          <a:ea typeface="Trebuchet MS"/>
                          <a:cs typeface="Trebuchet MS"/>
                          <a:sym typeface="Trebuchet MS"/>
                        </a:rPr>
                        <a:t>Team Member 2 Name: Jeel Patel</a:t>
                      </a:r>
                      <a:endParaRPr sz="1200" u="none" cap="none" strike="noStrike">
                        <a:latin typeface="Trebuchet MS"/>
                        <a:ea typeface="Trebuchet MS"/>
                        <a:cs typeface="Trebuchet MS"/>
                        <a:sym typeface="Trebuchet MS"/>
                      </a:endParaRPr>
                    </a:p>
                  </a:txBody>
                  <a:tcPr marT="47000" marB="0" marR="0" marL="0"/>
                </a:tc>
                <a:tc>
                  <a:txBody>
                    <a:bodyPr/>
                    <a:lstStyle/>
                    <a:p>
                      <a:pPr indent="0" lvl="0" marL="73088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Stream: Civil Engineering</a:t>
                      </a:r>
                      <a:endParaRPr sz="1200" u="none" cap="none" strike="noStrike">
                        <a:latin typeface="Trebuchet MS"/>
                        <a:ea typeface="Trebuchet MS"/>
                        <a:cs typeface="Trebuchet MS"/>
                        <a:sym typeface="Trebuchet MS"/>
                      </a:endParaRPr>
                    </a:p>
                  </a:txBody>
                  <a:tcPr marT="47000" marB="0" marR="0" marL="0"/>
                </a:tc>
                <a:tc>
                  <a:txBody>
                    <a:bodyPr/>
                    <a:lstStyle/>
                    <a:p>
                      <a:pPr indent="0" lvl="0" marL="55054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Year: II YEAR</a:t>
                      </a:r>
                      <a:endParaRPr sz="1200" u="none" cap="none" strike="noStrike">
                        <a:latin typeface="Trebuchet MS"/>
                        <a:ea typeface="Trebuchet MS"/>
                        <a:cs typeface="Trebuchet MS"/>
                        <a:sym typeface="Trebuchet MS"/>
                      </a:endParaRPr>
                    </a:p>
                  </a:txBody>
                  <a:tcPr marT="47000" marB="0" marR="0" marL="0"/>
                </a:tc>
              </a:tr>
              <a:tr h="292475">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Branch: BE</a:t>
                      </a:r>
                      <a:endParaRPr sz="1200" u="none" cap="none" strike="noStrike">
                        <a:latin typeface="Trebuchet MS"/>
                        <a:ea typeface="Trebuchet MS"/>
                        <a:cs typeface="Trebuchet MS"/>
                        <a:sym typeface="Trebuchet MS"/>
                      </a:endParaRPr>
                    </a:p>
                  </a:txBody>
                  <a:tcPr marT="47000" marB="0" marR="0" marL="0"/>
                </a:tc>
                <a:tc>
                  <a:txBody>
                    <a:bodyPr/>
                    <a:lstStyle/>
                    <a:p>
                      <a:pPr indent="0" lvl="0" marL="73088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Stream: IT</a:t>
                      </a:r>
                      <a:endParaRPr sz="1200" u="none" cap="none" strike="noStrike">
                        <a:latin typeface="Trebuchet MS"/>
                        <a:ea typeface="Trebuchet MS"/>
                        <a:cs typeface="Trebuchet MS"/>
                        <a:sym typeface="Trebuchet MS"/>
                      </a:endParaRPr>
                    </a:p>
                  </a:txBody>
                  <a:tcPr marT="47000" marB="0" marR="0" marL="0"/>
                </a:tc>
                <a:tc>
                  <a:txBody>
                    <a:bodyPr/>
                    <a:lstStyle/>
                    <a:p>
                      <a:pPr indent="0" lvl="0" marL="55054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Year: II YEAR</a:t>
                      </a:r>
                      <a:endParaRPr sz="1200" u="none" cap="none" strike="noStrike">
                        <a:latin typeface="Trebuchet MS"/>
                        <a:ea typeface="Trebuchet MS"/>
                        <a:cs typeface="Trebuchet MS"/>
                        <a:sym typeface="Trebuchet MS"/>
                      </a:endParaRPr>
                    </a:p>
                  </a:txBody>
                  <a:tcPr marT="47000" marB="0" marR="0" marL="0"/>
                </a:tc>
              </a:tr>
              <a:tr h="582550">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solidFill>
                            <a:srgbClr val="5D7C40"/>
                          </a:solidFill>
                          <a:latin typeface="Trebuchet MS"/>
                          <a:ea typeface="Trebuchet MS"/>
                          <a:cs typeface="Trebuchet MS"/>
                          <a:sym typeface="Trebuchet MS"/>
                        </a:rPr>
                        <a:t>Team Member 3 Name: Kartik Suthar</a:t>
                      </a:r>
                      <a:endParaRPr sz="1200" u="none" cap="none" strike="noStrike">
                        <a:latin typeface="Trebuchet MS"/>
                        <a:ea typeface="Trebuchet MS"/>
                        <a:cs typeface="Trebuchet MS"/>
                        <a:sym typeface="Trebuchet MS"/>
                      </a:endParaRPr>
                    </a:p>
                    <a:p>
                      <a:pPr indent="0" lvl="0" marL="31750" marR="0" rtl="0" algn="l">
                        <a:lnSpc>
                          <a:spcPct val="100000"/>
                        </a:lnSpc>
                        <a:spcBef>
                          <a:spcPts val="844"/>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Branch: BE</a:t>
                      </a:r>
                      <a:endParaRPr sz="1200" u="none" cap="none" strike="noStrike">
                        <a:latin typeface="Trebuchet MS"/>
                        <a:ea typeface="Trebuchet MS"/>
                        <a:cs typeface="Trebuchet MS"/>
                        <a:sym typeface="Trebuchet MS"/>
                      </a:endParaRPr>
                    </a:p>
                  </a:txBody>
                  <a:tcPr marT="47000" marB="0" marR="0" marL="0"/>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p>
                      <a:pPr indent="0" lvl="0" marL="730885" marR="0" rtl="0" algn="l">
                        <a:lnSpc>
                          <a:spcPct val="100000"/>
                        </a:lnSpc>
                        <a:spcBef>
                          <a:spcPts val="116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Stream: Civil Engineering</a:t>
                      </a:r>
                      <a:endParaRPr sz="1200" u="none" cap="none" strike="noStrike">
                        <a:latin typeface="Trebuchet MS"/>
                        <a:ea typeface="Trebuchet MS"/>
                        <a:cs typeface="Trebuchet MS"/>
                        <a:sym typeface="Trebuchet MS"/>
                      </a:endParaRPr>
                    </a:p>
                  </a:txBody>
                  <a:tcPr marT="0" marB="0" marR="0" marL="0"/>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p>
                      <a:pPr indent="0" lvl="0" marL="550545" marR="0" rtl="0" algn="l">
                        <a:lnSpc>
                          <a:spcPct val="100000"/>
                        </a:lnSpc>
                        <a:spcBef>
                          <a:spcPts val="116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Year: II YEAR</a:t>
                      </a:r>
                      <a:endParaRPr sz="1200" u="none" cap="none" strike="noStrike">
                        <a:latin typeface="Trebuchet MS"/>
                        <a:ea typeface="Trebuchet MS"/>
                        <a:cs typeface="Trebuchet MS"/>
                        <a:sym typeface="Trebuchet MS"/>
                      </a:endParaRPr>
                    </a:p>
                  </a:txBody>
                  <a:tcPr marT="0" marB="0" marR="0" marL="0"/>
                </a:tc>
              </a:tr>
              <a:tr h="292900">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solidFill>
                            <a:srgbClr val="5D7C40"/>
                          </a:solidFill>
                          <a:latin typeface="Trebuchet MS"/>
                          <a:ea typeface="Trebuchet MS"/>
                          <a:cs typeface="Trebuchet MS"/>
                          <a:sym typeface="Trebuchet MS"/>
                        </a:rPr>
                        <a:t>Team Member 4 Name:Jay Patel</a:t>
                      </a:r>
                      <a:endParaRPr sz="1200" u="none" cap="none" strike="noStrike">
                        <a:latin typeface="Trebuchet MS"/>
                        <a:ea typeface="Trebuchet MS"/>
                        <a:cs typeface="Trebuchet MS"/>
                        <a:sym typeface="Trebuchet MS"/>
                      </a:endParaRPr>
                    </a:p>
                  </a:txBody>
                  <a:tcPr marT="47000" marB="0" marR="0" marL="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r>
              <a:tr h="582450">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Branch: BE</a:t>
                      </a:r>
                      <a:endParaRPr sz="1200" u="none" cap="none" strike="noStrike">
                        <a:latin typeface="Trebuchet MS"/>
                        <a:ea typeface="Trebuchet MS"/>
                        <a:cs typeface="Trebuchet MS"/>
                        <a:sym typeface="Trebuchet MS"/>
                      </a:endParaRPr>
                    </a:p>
                    <a:p>
                      <a:pPr indent="0" lvl="0" marL="31750" marR="0" rtl="0" algn="l">
                        <a:lnSpc>
                          <a:spcPct val="100000"/>
                        </a:lnSpc>
                        <a:spcBef>
                          <a:spcPts val="840"/>
                        </a:spcBef>
                        <a:spcAft>
                          <a:spcPts val="0"/>
                        </a:spcAft>
                        <a:buClr>
                          <a:srgbClr val="000000"/>
                        </a:buClr>
                        <a:buSzPts val="1200"/>
                        <a:buFont typeface="Arial"/>
                        <a:buNone/>
                      </a:pPr>
                      <a:r>
                        <a:rPr lang="en-US" sz="1200" u="none" cap="none" strike="noStrike">
                          <a:solidFill>
                            <a:srgbClr val="5D7C40"/>
                          </a:solidFill>
                          <a:latin typeface="Trebuchet MS"/>
                          <a:ea typeface="Trebuchet MS"/>
                          <a:cs typeface="Trebuchet MS"/>
                          <a:sym typeface="Trebuchet MS"/>
                        </a:rPr>
                        <a:t>Team Member 5 Name: Shubham Patel</a:t>
                      </a:r>
                      <a:endParaRPr sz="1200" u="none" cap="none" strike="noStrike">
                        <a:latin typeface="Trebuchet MS"/>
                        <a:ea typeface="Trebuchet MS"/>
                        <a:cs typeface="Trebuchet MS"/>
                        <a:sym typeface="Trebuchet MS"/>
                      </a:endParaRPr>
                    </a:p>
                  </a:txBody>
                  <a:tcPr marT="47000" marB="0" marR="0" marL="0"/>
                </a:tc>
                <a:tc>
                  <a:txBody>
                    <a:bodyPr/>
                    <a:lstStyle/>
                    <a:p>
                      <a:pPr indent="0" lvl="0" marL="73088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Stream: Civil Engineering</a:t>
                      </a:r>
                      <a:endParaRPr sz="1200" u="none" cap="none" strike="noStrike">
                        <a:latin typeface="Trebuchet MS"/>
                        <a:ea typeface="Trebuchet MS"/>
                        <a:cs typeface="Trebuchet MS"/>
                        <a:sym typeface="Trebuchet MS"/>
                      </a:endParaRPr>
                    </a:p>
                  </a:txBody>
                  <a:tcPr marT="47000" marB="0" marR="0" marL="0"/>
                </a:tc>
                <a:tc>
                  <a:txBody>
                    <a:bodyPr/>
                    <a:lstStyle/>
                    <a:p>
                      <a:pPr indent="0" lvl="0" marL="55054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Year: II YEAR</a:t>
                      </a:r>
                      <a:endParaRPr sz="1200" u="none" cap="none" strike="noStrike">
                        <a:latin typeface="Trebuchet MS"/>
                        <a:ea typeface="Trebuchet MS"/>
                        <a:cs typeface="Trebuchet MS"/>
                        <a:sym typeface="Trebuchet MS"/>
                      </a:endParaRPr>
                    </a:p>
                  </a:txBody>
                  <a:tcPr marT="47000" marB="0" marR="0" marL="0"/>
                </a:tc>
              </a:tr>
              <a:tr h="292775">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Branch: BE</a:t>
                      </a:r>
                      <a:endParaRPr sz="1200" u="none" cap="none" strike="noStrike">
                        <a:latin typeface="Trebuchet MS"/>
                        <a:ea typeface="Trebuchet MS"/>
                        <a:cs typeface="Trebuchet MS"/>
                        <a:sym typeface="Trebuchet MS"/>
                      </a:endParaRPr>
                    </a:p>
                  </a:txBody>
                  <a:tcPr marT="47000" marB="0" marR="0" marL="0"/>
                </a:tc>
                <a:tc>
                  <a:txBody>
                    <a:bodyPr/>
                    <a:lstStyle/>
                    <a:p>
                      <a:pPr indent="0" lvl="0" marL="73088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Stream: IT</a:t>
                      </a:r>
                      <a:endParaRPr sz="1200" u="none" cap="none" strike="noStrike">
                        <a:latin typeface="Trebuchet MS"/>
                        <a:ea typeface="Trebuchet MS"/>
                        <a:cs typeface="Trebuchet MS"/>
                        <a:sym typeface="Trebuchet MS"/>
                      </a:endParaRPr>
                    </a:p>
                  </a:txBody>
                  <a:tcPr marT="47000" marB="0" marR="0" marL="0"/>
                </a:tc>
                <a:tc>
                  <a:txBody>
                    <a:bodyPr/>
                    <a:lstStyle/>
                    <a:p>
                      <a:pPr indent="0" lvl="0" marL="550545" marR="0" rtl="0" algn="l">
                        <a:lnSpc>
                          <a:spcPct val="100000"/>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Year: II YEAR</a:t>
                      </a:r>
                      <a:endParaRPr sz="1200" u="none" cap="none" strike="noStrike">
                        <a:latin typeface="Trebuchet MS"/>
                        <a:ea typeface="Trebuchet MS"/>
                        <a:cs typeface="Trebuchet MS"/>
                        <a:sym typeface="Trebuchet MS"/>
                      </a:endParaRPr>
                    </a:p>
                  </a:txBody>
                  <a:tcPr marT="47000" marB="0" marR="0" marL="0"/>
                </a:tc>
              </a:tr>
              <a:tr h="582450">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solidFill>
                            <a:srgbClr val="804160"/>
                          </a:solidFill>
                          <a:latin typeface="Trebuchet MS"/>
                          <a:ea typeface="Trebuchet MS"/>
                          <a:cs typeface="Trebuchet MS"/>
                          <a:sym typeface="Trebuchet MS"/>
                        </a:rPr>
                        <a:t>Team Mentor 1 Name: Sudhanshu Dixit</a:t>
                      </a:r>
                      <a:endParaRPr sz="1200" u="none" cap="none" strike="noStrike">
                        <a:latin typeface="Trebuchet MS"/>
                        <a:ea typeface="Trebuchet MS"/>
                        <a:cs typeface="Trebuchet MS"/>
                        <a:sym typeface="Trebuchet MS"/>
                      </a:endParaRPr>
                    </a:p>
                    <a:p>
                      <a:pPr indent="0" lvl="0" marL="31750" marR="0" rtl="0" algn="l">
                        <a:lnSpc>
                          <a:spcPct val="100000"/>
                        </a:lnSpc>
                        <a:spcBef>
                          <a:spcPts val="84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Category: Academic</a:t>
                      </a:r>
                      <a:endParaRPr sz="1200" u="none" cap="none" strike="noStrike">
                        <a:latin typeface="Trebuchet MS"/>
                        <a:ea typeface="Trebuchet MS"/>
                        <a:cs typeface="Trebuchet MS"/>
                        <a:sym typeface="Trebuchet MS"/>
                      </a:endParaRPr>
                    </a:p>
                  </a:txBody>
                  <a:tcPr marT="47000" marB="0" marR="0" marL="0"/>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p>
                      <a:pPr indent="0" lvl="0" marL="730885" marR="0" rtl="0" algn="l">
                        <a:lnSpc>
                          <a:spcPct val="100000"/>
                        </a:lnSpc>
                        <a:spcBef>
                          <a:spcPts val="1155"/>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Expertise : Water Resources Engg</a:t>
                      </a:r>
                      <a:endParaRPr sz="1200" u="none" cap="none" strike="noStrike">
                        <a:latin typeface="Trebuchet MS"/>
                        <a:ea typeface="Trebuchet MS"/>
                        <a:cs typeface="Trebuchet MS"/>
                        <a:sym typeface="Trebuchet MS"/>
                      </a:endParaRPr>
                    </a:p>
                  </a:txBody>
                  <a:tcPr marT="0" marB="0" marR="0" marL="0"/>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Times New Roman"/>
                        <a:ea typeface="Times New Roman"/>
                        <a:cs typeface="Times New Roman"/>
                        <a:sym typeface="Times New Roman"/>
                      </a:endParaRPr>
                    </a:p>
                    <a:p>
                      <a:pPr indent="0" lvl="0" marL="550545" marR="0" rtl="0" algn="l">
                        <a:lnSpc>
                          <a:spcPct val="100000"/>
                        </a:lnSpc>
                        <a:spcBef>
                          <a:spcPts val="1155"/>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Domain Experience (in years): 07</a:t>
                      </a:r>
                      <a:endParaRPr sz="1200" u="none" cap="none" strike="noStrike">
                        <a:latin typeface="Trebuchet MS"/>
                        <a:ea typeface="Trebuchet MS"/>
                        <a:cs typeface="Trebuchet MS"/>
                        <a:sym typeface="Trebuchet MS"/>
                      </a:endParaRPr>
                    </a:p>
                  </a:txBody>
                  <a:tcPr marT="0" marB="0" marR="0" marL="0"/>
                </a:tc>
              </a:tr>
              <a:tr h="292475">
                <a:tc>
                  <a:txBody>
                    <a:bodyPr/>
                    <a:lstStyle/>
                    <a:p>
                      <a:pPr indent="0" lvl="0" marL="31750" marR="0" rtl="0" algn="l">
                        <a:lnSpc>
                          <a:spcPct val="100000"/>
                        </a:lnSpc>
                        <a:spcBef>
                          <a:spcPts val="0"/>
                        </a:spcBef>
                        <a:spcAft>
                          <a:spcPts val="0"/>
                        </a:spcAft>
                        <a:buClr>
                          <a:srgbClr val="000000"/>
                        </a:buClr>
                        <a:buSzPts val="1200"/>
                        <a:buFont typeface="Arial"/>
                        <a:buNone/>
                      </a:pPr>
                      <a:r>
                        <a:rPr lang="en-US" sz="1200" u="none" cap="none" strike="noStrike">
                          <a:solidFill>
                            <a:srgbClr val="804160"/>
                          </a:solidFill>
                          <a:latin typeface="Trebuchet MS"/>
                          <a:ea typeface="Trebuchet MS"/>
                          <a:cs typeface="Trebuchet MS"/>
                          <a:sym typeface="Trebuchet MS"/>
                        </a:rPr>
                        <a:t>Team Mentor 2 Name: Vidisha Thakkar</a:t>
                      </a:r>
                      <a:endParaRPr sz="1200" u="none" cap="none" strike="noStrike">
                        <a:latin typeface="Trebuchet MS"/>
                        <a:ea typeface="Trebuchet MS"/>
                        <a:cs typeface="Trebuchet MS"/>
                        <a:sym typeface="Trebuchet MS"/>
                      </a:endParaRPr>
                    </a:p>
                  </a:txBody>
                  <a:tcPr marT="47000" marB="0" marR="0" marL="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r>
              <a:tr h="232900">
                <a:tc>
                  <a:txBody>
                    <a:bodyPr/>
                    <a:lstStyle/>
                    <a:p>
                      <a:pPr indent="0" lvl="0" marL="31750" marR="0" rtl="0" algn="l">
                        <a:lnSpc>
                          <a:spcPct val="113333"/>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Category: Academic</a:t>
                      </a:r>
                      <a:endParaRPr sz="1200" u="none" cap="none" strike="noStrike">
                        <a:latin typeface="Trebuchet MS"/>
                        <a:ea typeface="Trebuchet MS"/>
                        <a:cs typeface="Trebuchet MS"/>
                        <a:sym typeface="Trebuchet MS"/>
                      </a:endParaRPr>
                    </a:p>
                  </a:txBody>
                  <a:tcPr marT="47000" marB="0" marR="0" marL="0"/>
                </a:tc>
                <a:tc>
                  <a:txBody>
                    <a:bodyPr/>
                    <a:lstStyle/>
                    <a:p>
                      <a:pPr indent="0" lvl="0" marL="730885" marR="0" rtl="0" algn="l">
                        <a:lnSpc>
                          <a:spcPct val="113333"/>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Expertise : Data Analytics, Big Data and Associate fields</a:t>
                      </a:r>
                      <a:endParaRPr sz="1200" u="none" cap="none" strike="noStrike">
                        <a:latin typeface="Trebuchet MS"/>
                        <a:ea typeface="Trebuchet MS"/>
                        <a:cs typeface="Trebuchet MS"/>
                        <a:sym typeface="Trebuchet MS"/>
                      </a:endParaRPr>
                    </a:p>
                  </a:txBody>
                  <a:tcPr marT="47000" marB="0" marR="0" marL="0"/>
                </a:tc>
                <a:tc>
                  <a:txBody>
                    <a:bodyPr/>
                    <a:lstStyle/>
                    <a:p>
                      <a:pPr indent="0" lvl="0" marL="550545" marR="0" rtl="0" algn="l">
                        <a:lnSpc>
                          <a:spcPct val="113333"/>
                        </a:lnSpc>
                        <a:spcBef>
                          <a:spcPts val="0"/>
                        </a:spcBef>
                        <a:spcAft>
                          <a:spcPts val="0"/>
                        </a:spcAft>
                        <a:buClr>
                          <a:srgbClr val="000000"/>
                        </a:buClr>
                        <a:buSzPts val="1200"/>
                        <a:buFont typeface="Arial"/>
                        <a:buNone/>
                      </a:pPr>
                      <a:r>
                        <a:rPr lang="en-US" sz="1200" u="none" cap="none" strike="noStrike">
                          <a:latin typeface="Trebuchet MS"/>
                          <a:ea typeface="Trebuchet MS"/>
                          <a:cs typeface="Trebuchet MS"/>
                          <a:sym typeface="Trebuchet MS"/>
                        </a:rPr>
                        <a:t>Domain Experience (in years): 07</a:t>
                      </a:r>
                      <a:endParaRPr sz="1200" u="none" cap="none" strike="noStrike">
                        <a:latin typeface="Trebuchet MS"/>
                        <a:ea typeface="Trebuchet MS"/>
                        <a:cs typeface="Trebuchet MS"/>
                        <a:sym typeface="Trebuchet MS"/>
                      </a:endParaRPr>
                    </a:p>
                  </a:txBody>
                  <a:tcPr marT="47000" marB="0" marR="0" marL="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2022-03-28T11:49:17Z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2022-03-17T00:00:00Z</vt:filetime>
  </property>
  <property fmtid="{D5CDD505-2E9C-101B-9397-08002B2CF9AE}" pid="3" name="Creator">
    <vt:lpwstr>Microsoft® PowerPoint® 2016</vt:lpwstr>
  </property>
  <property fmtid="{D5CDD505-2E9C-101B-9397-08002B2CF9AE}" pid="4" name="LastSaved">
    <vt:filetime>2022-03-28T00:00:00Z</vt:filetime>
  </property>
</Properties>
</file>