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A81FACCC-3B16-4B59-B802-B3D0D83C48D1}" type="datetimeFigureOut">
              <a:rPr lang="en-IN" smtClean="0"/>
              <a:t>23-10-2021</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637D8018-0036-483B-8C79-AA7A2345453D}" type="slidenum">
              <a:rPr lang="en-IN" smtClean="0"/>
              <a:t>‹#›</a:t>
            </a:fld>
            <a:endParaRPr lang="en-IN"/>
          </a:p>
        </p:txBody>
      </p:sp>
    </p:spTree>
    <p:extLst>
      <p:ext uri="{BB962C8B-B14F-4D97-AF65-F5344CB8AC3E}">
        <p14:creationId xmlns:p14="http://schemas.microsoft.com/office/powerpoint/2010/main" val="1107174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1FACCC-3B16-4B59-B802-B3D0D83C48D1}" type="datetimeFigureOut">
              <a:rPr lang="en-IN" smtClean="0"/>
              <a:t>23-10-2021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7D8018-0036-483B-8C79-AA7A2345453D}" type="slidenum">
              <a:rPr lang="en-IN" smtClean="0"/>
              <a:t>‹#›</a:t>
            </a:fld>
            <a:endParaRPr lang="en-IN"/>
          </a:p>
        </p:txBody>
      </p:sp>
    </p:spTree>
    <p:extLst>
      <p:ext uri="{BB962C8B-B14F-4D97-AF65-F5344CB8AC3E}">
        <p14:creationId xmlns:p14="http://schemas.microsoft.com/office/powerpoint/2010/main" val="1895565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A81FACCC-3B16-4B59-B802-B3D0D83C48D1}" type="datetimeFigureOut">
              <a:rPr lang="en-IN" smtClean="0"/>
              <a:t>23-10-2021</a:t>
            </a:fld>
            <a:endParaRPr lang="en-IN"/>
          </a:p>
        </p:txBody>
      </p:sp>
      <p:sp>
        <p:nvSpPr>
          <p:cNvPr id="5" name="Footer Placeholder 4"/>
          <p:cNvSpPr>
            <a:spLocks noGrp="1"/>
          </p:cNvSpPr>
          <p:nvPr>
            <p:ph type="ftr" sz="quarter" idx="11"/>
          </p:nvPr>
        </p:nvSpPr>
        <p:spPr>
          <a:xfrm>
            <a:off x="804672" y="6227064"/>
            <a:ext cx="10588752" cy="320040"/>
          </a:xfrm>
        </p:spPr>
        <p:txBody>
          <a:body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637D8018-0036-483B-8C79-AA7A2345453D}" type="slidenum">
              <a:rPr lang="en-IN" smtClean="0"/>
              <a:t>‹#›</a:t>
            </a:fld>
            <a:endParaRPr lang="en-IN"/>
          </a:p>
        </p:txBody>
      </p:sp>
    </p:spTree>
    <p:extLst>
      <p:ext uri="{BB962C8B-B14F-4D97-AF65-F5344CB8AC3E}">
        <p14:creationId xmlns:p14="http://schemas.microsoft.com/office/powerpoint/2010/main" val="2932379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1FACCC-3B16-4B59-B802-B3D0D83C48D1}" type="datetimeFigureOut">
              <a:rPr lang="en-IN" smtClean="0"/>
              <a:t>23-10-2021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7D8018-0036-483B-8C79-AA7A2345453D}" type="slidenum">
              <a:rPr lang="en-IN" smtClean="0"/>
              <a:t>‹#›</a:t>
            </a:fld>
            <a:endParaRPr lang="en-IN"/>
          </a:p>
        </p:txBody>
      </p:sp>
    </p:spTree>
    <p:extLst>
      <p:ext uri="{BB962C8B-B14F-4D97-AF65-F5344CB8AC3E}">
        <p14:creationId xmlns:p14="http://schemas.microsoft.com/office/powerpoint/2010/main" val="401612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A81FACCC-3B16-4B59-B802-B3D0D83C48D1}" type="datetimeFigureOut">
              <a:rPr lang="en-IN" smtClean="0"/>
              <a:t>23-10-2021</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637D8018-0036-483B-8C79-AA7A2345453D}" type="slidenum">
              <a:rPr lang="en-IN" smtClean="0"/>
              <a:t>‹#›</a:t>
            </a:fld>
            <a:endParaRPr lang="en-IN"/>
          </a:p>
        </p:txBody>
      </p:sp>
    </p:spTree>
    <p:extLst>
      <p:ext uri="{BB962C8B-B14F-4D97-AF65-F5344CB8AC3E}">
        <p14:creationId xmlns:p14="http://schemas.microsoft.com/office/powerpoint/2010/main" val="2225520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A81FACCC-3B16-4B59-B802-B3D0D83C48D1}" type="datetimeFigureOut">
              <a:rPr lang="en-IN" smtClean="0"/>
              <a:t>23-10-2021</a:t>
            </a:fld>
            <a:endParaRPr lang="en-IN"/>
          </a:p>
        </p:txBody>
      </p:sp>
      <p:sp>
        <p:nvSpPr>
          <p:cNvPr id="6" name="Footer Placeholder 5"/>
          <p:cNvSpPr>
            <a:spLocks noGrp="1"/>
          </p:cNvSpPr>
          <p:nvPr>
            <p:ph type="ftr" sz="quarter" idx="11"/>
          </p:nvPr>
        </p:nvSpPr>
        <p:spPr>
          <a:xfrm>
            <a:off x="804672" y="6227064"/>
            <a:ext cx="10588752" cy="320040"/>
          </a:xfrm>
        </p:spPr>
        <p:txBody>
          <a:bodyPr/>
          <a:lstStyle/>
          <a:p>
            <a:endParaRPr lang="en-IN"/>
          </a:p>
        </p:txBody>
      </p:sp>
      <p:sp>
        <p:nvSpPr>
          <p:cNvPr id="7" name="Slide Number Placeholder 6"/>
          <p:cNvSpPr>
            <a:spLocks noGrp="1"/>
          </p:cNvSpPr>
          <p:nvPr>
            <p:ph type="sldNum" sz="quarter" idx="12"/>
          </p:nvPr>
        </p:nvSpPr>
        <p:spPr>
          <a:xfrm>
            <a:off x="10469880" y="320040"/>
            <a:ext cx="914400" cy="320040"/>
          </a:xfrm>
        </p:spPr>
        <p:txBody>
          <a:bodyPr/>
          <a:lstStyle/>
          <a:p>
            <a:fld id="{637D8018-0036-483B-8C79-AA7A2345453D}" type="slidenum">
              <a:rPr lang="en-IN" smtClean="0"/>
              <a:t>‹#›</a:t>
            </a:fld>
            <a:endParaRPr lang="en-IN"/>
          </a:p>
        </p:txBody>
      </p:sp>
    </p:spTree>
    <p:extLst>
      <p:ext uri="{BB962C8B-B14F-4D97-AF65-F5344CB8AC3E}">
        <p14:creationId xmlns:p14="http://schemas.microsoft.com/office/powerpoint/2010/main" val="2340501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A81FACCC-3B16-4B59-B802-B3D0D83C48D1}" type="datetimeFigureOut">
              <a:rPr lang="en-IN" smtClean="0"/>
              <a:t>23-10-2021</a:t>
            </a:fld>
            <a:endParaRPr lang="en-IN"/>
          </a:p>
        </p:txBody>
      </p:sp>
      <p:sp>
        <p:nvSpPr>
          <p:cNvPr id="8" name="Footer Placeholder 7"/>
          <p:cNvSpPr>
            <a:spLocks noGrp="1"/>
          </p:cNvSpPr>
          <p:nvPr>
            <p:ph type="ftr" sz="quarter" idx="11"/>
          </p:nvPr>
        </p:nvSpPr>
        <p:spPr>
          <a:xfrm>
            <a:off x="804672" y="6227064"/>
            <a:ext cx="10588752" cy="320040"/>
          </a:xfrm>
        </p:spPr>
        <p:txBody>
          <a:bodyPr/>
          <a:lstStyle/>
          <a:p>
            <a:endParaRPr lang="en-IN"/>
          </a:p>
        </p:txBody>
      </p:sp>
      <p:sp>
        <p:nvSpPr>
          <p:cNvPr id="9" name="Slide Number Placeholder 8"/>
          <p:cNvSpPr>
            <a:spLocks noGrp="1"/>
          </p:cNvSpPr>
          <p:nvPr>
            <p:ph type="sldNum" sz="quarter" idx="12"/>
          </p:nvPr>
        </p:nvSpPr>
        <p:spPr>
          <a:xfrm>
            <a:off x="10469880" y="320040"/>
            <a:ext cx="914400" cy="320040"/>
          </a:xfrm>
        </p:spPr>
        <p:txBody>
          <a:bodyPr/>
          <a:lstStyle/>
          <a:p>
            <a:fld id="{637D8018-0036-483B-8C79-AA7A2345453D}" type="slidenum">
              <a:rPr lang="en-IN" smtClean="0"/>
              <a:t>‹#›</a:t>
            </a:fld>
            <a:endParaRPr lang="en-IN"/>
          </a:p>
        </p:txBody>
      </p:sp>
    </p:spTree>
    <p:extLst>
      <p:ext uri="{BB962C8B-B14F-4D97-AF65-F5344CB8AC3E}">
        <p14:creationId xmlns:p14="http://schemas.microsoft.com/office/powerpoint/2010/main" val="2156878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1FACCC-3B16-4B59-B802-B3D0D83C48D1}" type="datetimeFigureOut">
              <a:rPr lang="en-IN" smtClean="0"/>
              <a:t>23-10-2021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7D8018-0036-483B-8C79-AA7A2345453D}" type="slidenum">
              <a:rPr lang="en-IN" smtClean="0"/>
              <a:t>‹#›</a:t>
            </a:fld>
            <a:endParaRPr lang="en-IN"/>
          </a:p>
        </p:txBody>
      </p:sp>
    </p:spTree>
    <p:extLst>
      <p:ext uri="{BB962C8B-B14F-4D97-AF65-F5344CB8AC3E}">
        <p14:creationId xmlns:p14="http://schemas.microsoft.com/office/powerpoint/2010/main" val="1575287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A81FACCC-3B16-4B59-B802-B3D0D83C48D1}" type="datetimeFigureOut">
              <a:rPr lang="en-IN" smtClean="0"/>
              <a:t>23-10-2021</a:t>
            </a:fld>
            <a:endParaRPr lang="en-IN"/>
          </a:p>
        </p:txBody>
      </p:sp>
      <p:sp>
        <p:nvSpPr>
          <p:cNvPr id="3" name="Footer Placeholder 2"/>
          <p:cNvSpPr>
            <a:spLocks noGrp="1"/>
          </p:cNvSpPr>
          <p:nvPr>
            <p:ph type="ftr" sz="quarter" idx="11"/>
          </p:nvPr>
        </p:nvSpPr>
        <p:spPr>
          <a:xfrm>
            <a:off x="804672" y="6227064"/>
            <a:ext cx="10588752" cy="320040"/>
          </a:xfrm>
        </p:spPr>
        <p:txBody>
          <a:bodyPr/>
          <a:lstStyle/>
          <a:p>
            <a:endParaRPr lang="en-IN"/>
          </a:p>
        </p:txBody>
      </p:sp>
      <p:sp>
        <p:nvSpPr>
          <p:cNvPr id="4" name="Slide Number Placeholder 3"/>
          <p:cNvSpPr>
            <a:spLocks noGrp="1"/>
          </p:cNvSpPr>
          <p:nvPr>
            <p:ph type="sldNum" sz="quarter" idx="12"/>
          </p:nvPr>
        </p:nvSpPr>
        <p:spPr>
          <a:xfrm>
            <a:off x="10469880" y="320040"/>
            <a:ext cx="914400" cy="320040"/>
          </a:xfrm>
        </p:spPr>
        <p:txBody>
          <a:bodyPr/>
          <a:lstStyle/>
          <a:p>
            <a:fld id="{637D8018-0036-483B-8C79-AA7A2345453D}" type="slidenum">
              <a:rPr lang="en-IN" smtClean="0"/>
              <a:t>‹#›</a:t>
            </a:fld>
            <a:endParaRPr lang="en-IN"/>
          </a:p>
        </p:txBody>
      </p:sp>
    </p:spTree>
    <p:extLst>
      <p:ext uri="{BB962C8B-B14F-4D97-AF65-F5344CB8AC3E}">
        <p14:creationId xmlns:p14="http://schemas.microsoft.com/office/powerpoint/2010/main" val="4109432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1FACCC-3B16-4B59-B802-B3D0D83C48D1}" type="datetimeFigureOut">
              <a:rPr lang="en-IN" smtClean="0"/>
              <a:t>23-10-2021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7D8018-0036-483B-8C79-AA7A2345453D}" type="slidenum">
              <a:rPr lang="en-IN" smtClean="0"/>
              <a:t>‹#›</a:t>
            </a:fld>
            <a:endParaRPr lang="en-IN"/>
          </a:p>
        </p:txBody>
      </p:sp>
    </p:spTree>
    <p:extLst>
      <p:ext uri="{BB962C8B-B14F-4D97-AF65-F5344CB8AC3E}">
        <p14:creationId xmlns:p14="http://schemas.microsoft.com/office/powerpoint/2010/main" val="3328982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A81FACCC-3B16-4B59-B802-B3D0D83C48D1}" type="datetimeFigureOut">
              <a:rPr lang="en-IN" smtClean="0"/>
              <a:t>23-10-2021</a:t>
            </a:fld>
            <a:endParaRPr lang="en-IN"/>
          </a:p>
        </p:txBody>
      </p:sp>
      <p:sp>
        <p:nvSpPr>
          <p:cNvPr id="6" name="Footer Placeholder 5"/>
          <p:cNvSpPr>
            <a:spLocks noGrp="1"/>
          </p:cNvSpPr>
          <p:nvPr>
            <p:ph type="ftr" sz="quarter" idx="11"/>
          </p:nvPr>
        </p:nvSpPr>
        <p:spPr>
          <a:xfrm>
            <a:off x="804672" y="6227064"/>
            <a:ext cx="5942203" cy="320040"/>
          </a:xfrm>
        </p:spPr>
        <p:txBody>
          <a:bodyPr/>
          <a:lstStyle/>
          <a:p>
            <a:endParaRPr lang="en-IN"/>
          </a:p>
        </p:txBody>
      </p:sp>
      <p:sp>
        <p:nvSpPr>
          <p:cNvPr id="7" name="Slide Number Placeholder 6"/>
          <p:cNvSpPr>
            <a:spLocks noGrp="1"/>
          </p:cNvSpPr>
          <p:nvPr>
            <p:ph type="sldNum" sz="quarter" idx="12"/>
          </p:nvPr>
        </p:nvSpPr>
        <p:spPr>
          <a:xfrm>
            <a:off x="5828377" y="320040"/>
            <a:ext cx="914400" cy="320040"/>
          </a:xfrm>
        </p:spPr>
        <p:txBody>
          <a:bodyPr/>
          <a:lstStyle/>
          <a:p>
            <a:fld id="{637D8018-0036-483B-8C79-AA7A2345453D}" type="slidenum">
              <a:rPr lang="en-IN" smtClean="0"/>
              <a:t>‹#›</a:t>
            </a:fld>
            <a:endParaRPr lang="en-IN"/>
          </a:p>
        </p:txBody>
      </p:sp>
    </p:spTree>
    <p:extLst>
      <p:ext uri="{BB962C8B-B14F-4D97-AF65-F5344CB8AC3E}">
        <p14:creationId xmlns:p14="http://schemas.microsoft.com/office/powerpoint/2010/main" val="3212191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A81FACCC-3B16-4B59-B802-B3D0D83C48D1}" type="datetimeFigureOut">
              <a:rPr lang="en-IN" smtClean="0"/>
              <a:t>23-10-2021</a:t>
            </a:fld>
            <a:endParaRPr lang="en-IN"/>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37D8018-0036-483B-8C79-AA7A2345453D}" type="slidenum">
              <a:rPr lang="en-IN" smtClean="0"/>
              <a:t>‹#›</a:t>
            </a:fld>
            <a:endParaRPr lang="en-IN"/>
          </a:p>
        </p:txBody>
      </p:sp>
    </p:spTree>
    <p:extLst>
      <p:ext uri="{BB962C8B-B14F-4D97-AF65-F5344CB8AC3E}">
        <p14:creationId xmlns:p14="http://schemas.microsoft.com/office/powerpoint/2010/main" val="18173682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7853E-5823-423F-AF2B-C230D1DAD1BD}"/>
              </a:ext>
            </a:extLst>
          </p:cNvPr>
          <p:cNvSpPr>
            <a:spLocks noGrp="1"/>
          </p:cNvSpPr>
          <p:nvPr>
            <p:ph type="ctrTitle"/>
          </p:nvPr>
        </p:nvSpPr>
        <p:spPr/>
        <p:txBody>
          <a:bodyPr>
            <a:noAutofit/>
          </a:bodyPr>
          <a:lstStyle/>
          <a:p>
            <a:pPr>
              <a:spcBef>
                <a:spcPts val="0"/>
              </a:spcBef>
            </a:pPr>
            <a:r>
              <a:rPr lang="en-US" sz="4800" b="1" dirty="0">
                <a:solidFill>
                  <a:schemeClr val="lt1"/>
                </a:solidFill>
                <a:latin typeface="Times New Roman" panose="02020603050405020304" pitchFamily="18" charset="0"/>
                <a:ea typeface="Merriweather" panose="00000500000000000000"/>
                <a:cs typeface="Times New Roman" panose="02020603050405020304" pitchFamily="18" charset="0"/>
                <a:sym typeface="Merriweather" panose="00000500000000000000"/>
              </a:rPr>
              <a:t>Topic: Applications Of Fuzzy Logic</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B3180E3-11EA-4C70-BD9A-036E7E24FC8D}"/>
              </a:ext>
            </a:extLst>
          </p:cNvPr>
          <p:cNvSpPr>
            <a:spLocks noGrp="1"/>
          </p:cNvSpPr>
          <p:nvPr>
            <p:ph type="subTitle" idx="1"/>
          </p:nvPr>
        </p:nvSpPr>
        <p:spPr/>
        <p:txBody>
          <a:bodyPr>
            <a:normAutofit fontScale="92500" lnSpcReduction="10000"/>
          </a:bodyPr>
          <a:lstStyle/>
          <a:p>
            <a:pPr algn="l"/>
            <a:r>
              <a:rPr lang="en-US" sz="2400" b="1" dirty="0">
                <a:solidFill>
                  <a:schemeClr val="lt1"/>
                </a:solidFill>
                <a:latin typeface="Times New Roman" panose="02020603050405020304"/>
                <a:ea typeface="Times New Roman" panose="02020603050405020304"/>
                <a:cs typeface="Times New Roman" panose="02020603050405020304"/>
                <a:sym typeface="Times New Roman" panose="02020603050405020304"/>
              </a:rPr>
              <a:t>Name: Shivam Tawari</a:t>
            </a:r>
            <a:br>
              <a:rPr lang="en-US" sz="2400" b="1" dirty="0">
                <a:solidFill>
                  <a:schemeClr val="lt1"/>
                </a:solidFill>
                <a:latin typeface="Times New Roman" panose="02020603050405020304"/>
                <a:ea typeface="Times New Roman" panose="02020603050405020304"/>
                <a:cs typeface="Times New Roman" panose="02020603050405020304"/>
                <a:sym typeface="Times New Roman" panose="02020603050405020304"/>
              </a:rPr>
            </a:br>
            <a:r>
              <a:rPr lang="en-US" sz="2400" b="1" dirty="0">
                <a:solidFill>
                  <a:schemeClr val="lt1"/>
                </a:solidFill>
                <a:latin typeface="Times New Roman" panose="02020603050405020304"/>
                <a:ea typeface="Times New Roman" panose="02020603050405020304"/>
                <a:cs typeface="Times New Roman" panose="02020603050405020304"/>
                <a:sym typeface="Times New Roman" panose="02020603050405020304"/>
              </a:rPr>
              <a:t>Roll Number: 58</a:t>
            </a:r>
            <a:br>
              <a:rPr lang="en-US" sz="2400" b="1" dirty="0">
                <a:solidFill>
                  <a:schemeClr val="lt1"/>
                </a:solidFill>
                <a:latin typeface="Times New Roman" panose="02020603050405020304"/>
                <a:ea typeface="Times New Roman" panose="02020603050405020304"/>
                <a:cs typeface="Times New Roman" panose="02020603050405020304"/>
                <a:sym typeface="Times New Roman" panose="02020603050405020304"/>
              </a:rPr>
            </a:br>
            <a:r>
              <a:rPr lang="en-US" sz="2400" b="1" dirty="0">
                <a:solidFill>
                  <a:schemeClr val="lt1"/>
                </a:solidFill>
                <a:latin typeface="Times New Roman" panose="02020603050405020304"/>
                <a:ea typeface="Times New Roman" panose="02020603050405020304"/>
                <a:cs typeface="Times New Roman" panose="02020603050405020304"/>
                <a:sym typeface="Times New Roman" panose="02020603050405020304"/>
              </a:rPr>
              <a:t>Section: A</a:t>
            </a:r>
            <a:br>
              <a:rPr lang="en-US" sz="2400" b="1" dirty="0">
                <a:solidFill>
                  <a:schemeClr val="lt1"/>
                </a:solidFill>
                <a:latin typeface="Times New Roman" panose="02020603050405020304"/>
                <a:ea typeface="Times New Roman" panose="02020603050405020304"/>
                <a:cs typeface="Times New Roman" panose="02020603050405020304"/>
                <a:sym typeface="Times New Roman" panose="02020603050405020304"/>
              </a:rPr>
            </a:br>
            <a:r>
              <a:rPr lang="en-US" sz="2400" b="1" dirty="0">
                <a:solidFill>
                  <a:schemeClr val="lt1"/>
                </a:solidFill>
                <a:latin typeface="Times New Roman" panose="02020603050405020304"/>
                <a:ea typeface="Times New Roman" panose="02020603050405020304"/>
                <a:cs typeface="Times New Roman" panose="02020603050405020304"/>
                <a:sym typeface="Times New Roman" panose="02020603050405020304"/>
              </a:rPr>
              <a:t>Semester: 5th</a:t>
            </a:r>
            <a:endParaRPr lang="en-IN" sz="2400" dirty="0"/>
          </a:p>
        </p:txBody>
      </p:sp>
      <p:pic>
        <p:nvPicPr>
          <p:cNvPr id="4" name="Google Shape;115;p20">
            <a:extLst>
              <a:ext uri="{FF2B5EF4-FFF2-40B4-BE49-F238E27FC236}">
                <a16:creationId xmlns:a16="http://schemas.microsoft.com/office/drawing/2014/main" id="{A9BF8370-B245-4B8F-B6B1-E5289671E556}"/>
              </a:ext>
            </a:extLst>
          </p:cNvPr>
          <p:cNvPicPr preferRelativeResize="0"/>
          <p:nvPr/>
        </p:nvPicPr>
        <p:blipFill rotWithShape="1">
          <a:blip r:embed="rId2"/>
          <a:srcRect l="5482" r="3143"/>
          <a:stretch>
            <a:fillRect/>
          </a:stretch>
        </p:blipFill>
        <p:spPr>
          <a:xfrm>
            <a:off x="0" y="0"/>
            <a:ext cx="12192000" cy="1219200"/>
          </a:xfrm>
          <a:prstGeom prst="rect">
            <a:avLst/>
          </a:prstGeom>
          <a:noFill/>
          <a:ln>
            <a:noFill/>
          </a:ln>
        </p:spPr>
      </p:pic>
      <p:sp>
        <p:nvSpPr>
          <p:cNvPr id="6" name="TextBox 5">
            <a:extLst>
              <a:ext uri="{FF2B5EF4-FFF2-40B4-BE49-F238E27FC236}">
                <a16:creationId xmlns:a16="http://schemas.microsoft.com/office/drawing/2014/main" id="{A7FB9C6F-15B6-45B1-81C5-7EAE0FC55361}"/>
              </a:ext>
            </a:extLst>
          </p:cNvPr>
          <p:cNvSpPr txBox="1"/>
          <p:nvPr/>
        </p:nvSpPr>
        <p:spPr>
          <a:xfrm>
            <a:off x="0" y="1301233"/>
            <a:ext cx="12192000" cy="646331"/>
          </a:xfrm>
          <a:prstGeom prst="rect">
            <a:avLst/>
          </a:prstGeom>
          <a:noFill/>
        </p:spPr>
        <p:txBody>
          <a:bodyPr wrap="square">
            <a:spAutoFit/>
          </a:bodyPr>
          <a:lstStyle/>
          <a:p>
            <a:pPr marL="0" lvl="0" indent="0" algn="ctr" rtl="0">
              <a:spcBef>
                <a:spcPts val="0"/>
              </a:spcBef>
              <a:spcAft>
                <a:spcPts val="0"/>
              </a:spcAft>
              <a:buNone/>
            </a:pPr>
            <a:r>
              <a:rPr lang="en-IN" sz="3600" b="1" dirty="0">
                <a:solidFill>
                  <a:schemeClr val="bg1"/>
                </a:solidFill>
                <a:latin typeface="Times New Roman" panose="02020603050405020304"/>
                <a:ea typeface="Times New Roman" panose="02020603050405020304"/>
                <a:cs typeface="Times New Roman" panose="02020603050405020304"/>
                <a:sym typeface="Times New Roman" panose="02020603050405020304"/>
              </a:rPr>
              <a:t>TAE 2</a:t>
            </a:r>
          </a:p>
        </p:txBody>
      </p:sp>
    </p:spTree>
    <p:extLst>
      <p:ext uri="{BB962C8B-B14F-4D97-AF65-F5344CB8AC3E}">
        <p14:creationId xmlns:p14="http://schemas.microsoft.com/office/powerpoint/2010/main" val="1760874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526B4-E8FF-4103-B632-C9B5316E3C91}"/>
              </a:ext>
            </a:extLst>
          </p:cNvPr>
          <p:cNvSpPr>
            <a:spLocks noGrp="1"/>
          </p:cNvSpPr>
          <p:nvPr>
            <p:ph type="title"/>
          </p:nvPr>
        </p:nvSpPr>
        <p:spPr/>
        <p:txBody>
          <a:bodyPr/>
          <a:lstStyle/>
          <a:p>
            <a:r>
              <a:rPr lang="en-GB" b="1" dirty="0"/>
              <a:t> INTRODUCTION</a:t>
            </a:r>
            <a:endParaRPr lang="en-IN" dirty="0"/>
          </a:p>
        </p:txBody>
      </p:sp>
      <p:sp>
        <p:nvSpPr>
          <p:cNvPr id="3" name="Content Placeholder 2">
            <a:extLst>
              <a:ext uri="{FF2B5EF4-FFF2-40B4-BE49-F238E27FC236}">
                <a16:creationId xmlns:a16="http://schemas.microsoft.com/office/drawing/2014/main" id="{690EDEF0-3D38-403E-B7A8-C967FF18C149}"/>
              </a:ext>
            </a:extLst>
          </p:cNvPr>
          <p:cNvSpPr>
            <a:spLocks noGrp="1"/>
          </p:cNvSpPr>
          <p:nvPr>
            <p:ph idx="1"/>
          </p:nvPr>
        </p:nvSpPr>
        <p:spPr/>
        <p:txBody>
          <a:bodyPr>
            <a:normAutofit fontScale="92500"/>
          </a:bodyPr>
          <a:lstStyle/>
          <a:p>
            <a:r>
              <a:rPr lang="en-US" sz="3200" dirty="0"/>
              <a:t> </a:t>
            </a:r>
            <a:r>
              <a:rPr lang="en-US" sz="3200" dirty="0">
                <a:latin typeface="Times New Roman" panose="02020603050405020304"/>
                <a:ea typeface="Times New Roman" panose="02020603050405020304"/>
                <a:cs typeface="Times New Roman" panose="02020603050405020304"/>
                <a:sym typeface="Times New Roman" panose="02020603050405020304"/>
              </a:rPr>
              <a:t>Fuzzy Logic is an approach to variable processing that allows for multiple possible truth values to be processed through the same variable. Fuzzy logic attempts to solve problems with an open, imprecise spectrum of data and heuristics that makes it possible to obtain an array of accurate conclusions.</a:t>
            </a:r>
          </a:p>
        </p:txBody>
      </p:sp>
    </p:spTree>
    <p:extLst>
      <p:ext uri="{BB962C8B-B14F-4D97-AF65-F5344CB8AC3E}">
        <p14:creationId xmlns:p14="http://schemas.microsoft.com/office/powerpoint/2010/main" val="464874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48E01-4C9F-491D-8FD0-3094625255AD}"/>
              </a:ext>
            </a:extLst>
          </p:cNvPr>
          <p:cNvSpPr>
            <a:spLocks noGrp="1"/>
          </p:cNvSpPr>
          <p:nvPr>
            <p:ph type="title"/>
          </p:nvPr>
        </p:nvSpPr>
        <p:spPr/>
        <p:txBody>
          <a:bodyPr>
            <a:normAutofit/>
          </a:bodyPr>
          <a:lstStyle/>
          <a:p>
            <a:pPr marL="0" lvl="0" indent="0" rtl="0">
              <a:spcBef>
                <a:spcPts val="0"/>
              </a:spcBef>
              <a:spcAft>
                <a:spcPts val="0"/>
              </a:spcAft>
            </a:pPr>
            <a:r>
              <a:rPr lang="en-IN" b="1" dirty="0"/>
              <a:t>KEY POINTS</a:t>
            </a:r>
          </a:p>
        </p:txBody>
      </p:sp>
      <p:sp>
        <p:nvSpPr>
          <p:cNvPr id="3" name="Content Placeholder 2">
            <a:extLst>
              <a:ext uri="{FF2B5EF4-FFF2-40B4-BE49-F238E27FC236}">
                <a16:creationId xmlns:a16="http://schemas.microsoft.com/office/drawing/2014/main" id="{7CEFC3E3-4711-4AEC-B649-49748377D0C0}"/>
              </a:ext>
            </a:extLst>
          </p:cNvPr>
          <p:cNvSpPr>
            <a:spLocks noGrp="1"/>
          </p:cNvSpPr>
          <p:nvPr>
            <p:ph idx="1"/>
          </p:nvPr>
        </p:nvSpPr>
        <p:spPr/>
        <p:txBody>
          <a:bodyPr>
            <a:normAutofit fontScale="92500" lnSpcReduction="10000"/>
          </a:bodyPr>
          <a:lstStyle/>
          <a:p>
            <a:pPr marL="457200" lvl="0" indent="-317500" algn="l" rtl="0">
              <a:spcBef>
                <a:spcPts val="0"/>
              </a:spcBef>
              <a:spcAft>
                <a:spcPts val="0"/>
              </a:spcAft>
              <a:buSzPts val="1400"/>
              <a:buAutoNum type="alphaUcPeriod"/>
            </a:pPr>
            <a:r>
              <a:rPr lang="en-GB" sz="2400" dirty="0">
                <a:latin typeface="Times New Roman" panose="02020603050405020304" pitchFamily="18" charset="0"/>
                <a:cs typeface="Times New Roman" panose="02020603050405020304" pitchFamily="18" charset="0"/>
              </a:rPr>
              <a:t>Fuzzy logic is a heuristic approach that allows for more advanced decision-tree processing and better integration with rules-based programming.</a:t>
            </a:r>
          </a:p>
          <a:p>
            <a:pPr marL="457200" lvl="0" indent="-317500" algn="l" rtl="0">
              <a:spcBef>
                <a:spcPts val="0"/>
              </a:spcBef>
              <a:spcAft>
                <a:spcPts val="0"/>
              </a:spcAft>
              <a:buSzPts val="1400"/>
              <a:buAutoNum type="alphaUcPeriod"/>
            </a:pPr>
            <a:r>
              <a:rPr lang="en-GB" sz="2400" dirty="0">
                <a:latin typeface="Times New Roman" panose="02020603050405020304" pitchFamily="18" charset="0"/>
                <a:cs typeface="Times New Roman" panose="02020603050405020304" pitchFamily="18" charset="0"/>
              </a:rPr>
              <a:t>Fuzzy logic is a generalization from standard logic, in which all statements have a truth value of one or zero. In fuzzy logic, statements can have a value of partial truth, such as 0.9 or 0.5.</a:t>
            </a:r>
          </a:p>
          <a:p>
            <a:pPr marL="457200" lvl="0" indent="-317500" algn="l" rtl="0">
              <a:spcBef>
                <a:spcPts val="0"/>
              </a:spcBef>
              <a:spcAft>
                <a:spcPts val="0"/>
              </a:spcAft>
              <a:buSzPts val="1400"/>
              <a:buAutoNum type="alphaUcPeriod"/>
            </a:pPr>
            <a:r>
              <a:rPr lang="en-GB" sz="2400" dirty="0">
                <a:latin typeface="Times New Roman" panose="02020603050405020304" pitchFamily="18" charset="0"/>
                <a:cs typeface="Times New Roman" panose="02020603050405020304" pitchFamily="18" charset="0"/>
              </a:rPr>
              <a:t>Theoretically, this gives the approach more opportunity to mimic real-life circumstances, where statements of absolute truth or falsehood are rare.</a:t>
            </a:r>
          </a:p>
          <a:p>
            <a:pPr marL="457200" lvl="0" indent="-317500" algn="l" rtl="0">
              <a:spcBef>
                <a:spcPts val="0"/>
              </a:spcBef>
              <a:spcAft>
                <a:spcPts val="0"/>
              </a:spcAft>
              <a:buSzPts val="1400"/>
              <a:buAutoNum type="alphaUcPeriod"/>
            </a:pPr>
            <a:r>
              <a:rPr lang="en-GB" sz="2400" dirty="0">
                <a:latin typeface="Times New Roman" panose="02020603050405020304" pitchFamily="18" charset="0"/>
                <a:cs typeface="Times New Roman" panose="02020603050405020304" pitchFamily="18" charset="0"/>
              </a:rPr>
              <a:t>Fuzzy logic may be used by quantitative analysts to improve the execution of their algorithms.</a:t>
            </a:r>
          </a:p>
        </p:txBody>
      </p:sp>
    </p:spTree>
    <p:extLst>
      <p:ext uri="{BB962C8B-B14F-4D97-AF65-F5344CB8AC3E}">
        <p14:creationId xmlns:p14="http://schemas.microsoft.com/office/powerpoint/2010/main" val="1586404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3474C-615F-4823-8F04-E30E1397A4A9}"/>
              </a:ext>
            </a:extLst>
          </p:cNvPr>
          <p:cNvSpPr>
            <a:spLocks noGrp="1"/>
          </p:cNvSpPr>
          <p:nvPr>
            <p:ph type="title"/>
          </p:nvPr>
        </p:nvSpPr>
        <p:spPr/>
        <p:txBody>
          <a:bodyPr>
            <a:normAutofit/>
          </a:bodyPr>
          <a:lstStyle/>
          <a:p>
            <a:pPr marL="0" lvl="0" indent="0" rtl="0">
              <a:spcBef>
                <a:spcPts val="0"/>
              </a:spcBef>
              <a:spcAft>
                <a:spcPts val="0"/>
              </a:spcAft>
            </a:pPr>
            <a:r>
              <a:rPr lang="en-IN" sz="4000" b="1" dirty="0">
                <a:ea typeface="Times New Roman" panose="02020603050405020304"/>
                <a:cs typeface="Times New Roman" panose="02020603050405020304"/>
                <a:sym typeface="Times New Roman" panose="02020603050405020304"/>
              </a:rPr>
              <a:t>APPLICATIONS OF FUZZY LOGIC</a:t>
            </a:r>
            <a:endParaRPr lang="en-IN" b="1" dirty="0"/>
          </a:p>
        </p:txBody>
      </p:sp>
      <p:sp>
        <p:nvSpPr>
          <p:cNvPr id="3" name="Content Placeholder 2">
            <a:extLst>
              <a:ext uri="{FF2B5EF4-FFF2-40B4-BE49-F238E27FC236}">
                <a16:creationId xmlns:a16="http://schemas.microsoft.com/office/drawing/2014/main" id="{FBCB08B7-5A91-48F9-8D7E-0277D0F15156}"/>
              </a:ext>
            </a:extLst>
          </p:cNvPr>
          <p:cNvSpPr>
            <a:spLocks noGrp="1"/>
          </p:cNvSpPr>
          <p:nvPr>
            <p:ph idx="1"/>
          </p:nvPr>
        </p:nvSpPr>
        <p:spPr/>
        <p:txBody>
          <a:bodyPr>
            <a:normAutofit fontScale="92500"/>
          </a:bodyPr>
          <a:lstStyle/>
          <a:p>
            <a:pPr>
              <a:spcBef>
                <a:spcPts val="0"/>
              </a:spcBef>
            </a:pPr>
            <a:r>
              <a:rPr lang="en-US" sz="24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Fuzzy logic is extremely useful for many people involved in research and development including engineers (electrical, mechanical, civil, chemical, aerospace, agricultural, biomedical, computer, environmental, geological, industrial, and mechatronics), mathematicians, computer software developers and researchers, natural scientists (biology, chemistry, earth science, and physics), medical researchers, social scientists (economics, management, political science, and psychology), public policy analysts, business analysts, and jurists.</a:t>
            </a:r>
          </a:p>
          <a:p>
            <a:endParaRPr lang="en-IN" sz="2400" dirty="0"/>
          </a:p>
        </p:txBody>
      </p:sp>
    </p:spTree>
    <p:extLst>
      <p:ext uri="{BB962C8B-B14F-4D97-AF65-F5344CB8AC3E}">
        <p14:creationId xmlns:p14="http://schemas.microsoft.com/office/powerpoint/2010/main" val="1065092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3474C-615F-4823-8F04-E30E1397A4A9}"/>
              </a:ext>
            </a:extLst>
          </p:cNvPr>
          <p:cNvSpPr>
            <a:spLocks noGrp="1"/>
          </p:cNvSpPr>
          <p:nvPr>
            <p:ph type="title"/>
          </p:nvPr>
        </p:nvSpPr>
        <p:spPr/>
        <p:txBody>
          <a:bodyPr>
            <a:normAutofit/>
          </a:bodyPr>
          <a:lstStyle/>
          <a:p>
            <a:pPr marL="0" lvl="0" indent="0" rtl="0">
              <a:spcBef>
                <a:spcPts val="0"/>
              </a:spcBef>
              <a:spcAft>
                <a:spcPts val="0"/>
              </a:spcAft>
            </a:pPr>
            <a:r>
              <a:rPr lang="en-IN" sz="4000" b="1" dirty="0">
                <a:ea typeface="Times New Roman" panose="02020603050405020304"/>
                <a:cs typeface="Times New Roman" panose="02020603050405020304"/>
                <a:sym typeface="Times New Roman" panose="02020603050405020304"/>
              </a:rPr>
              <a:t>APPLICATIONS OF FUZZY LOGIC</a:t>
            </a:r>
            <a:endParaRPr lang="en-IN" b="1" dirty="0"/>
          </a:p>
        </p:txBody>
      </p:sp>
      <p:sp>
        <p:nvSpPr>
          <p:cNvPr id="3" name="Content Placeholder 2">
            <a:extLst>
              <a:ext uri="{FF2B5EF4-FFF2-40B4-BE49-F238E27FC236}">
                <a16:creationId xmlns:a16="http://schemas.microsoft.com/office/drawing/2014/main" id="{FBCB08B7-5A91-48F9-8D7E-0277D0F15156}"/>
              </a:ext>
            </a:extLst>
          </p:cNvPr>
          <p:cNvSpPr>
            <a:spLocks noGrp="1"/>
          </p:cNvSpPr>
          <p:nvPr>
            <p:ph idx="1"/>
          </p:nvPr>
        </p:nvSpPr>
        <p:spPr/>
        <p:txBody>
          <a:bodyPr>
            <a:normAutofit fontScale="92500" lnSpcReduction="20000"/>
          </a:bodyPr>
          <a:lstStyle/>
          <a:p>
            <a:pPr>
              <a:spcBef>
                <a:spcPts val="0"/>
              </a:spcBef>
            </a:pPr>
            <a:r>
              <a:rPr lang="en-US" sz="24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Speech recognition, facial characteristics recognition are the important application of Fuzzy Logic.</a:t>
            </a:r>
          </a:p>
          <a:p>
            <a:pPr>
              <a:spcBef>
                <a:spcPts val="0"/>
              </a:spcBef>
            </a:pPr>
            <a:r>
              <a:rPr lang="en-US" sz="24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The pitch value of female is higher than the male. In most of the recent research works gender classification process is performed using the above mentioned condition. In some cases the pitch value of male is higher and also pitch of some female is low, in that case this classification does not produce the exact required result. By considering the aforementioned problem we have here proposed a new method for gender classification method which considers three features. The new method uses fuzzy logic and neural network to identify the gender of the speaker.</a:t>
            </a:r>
          </a:p>
        </p:txBody>
      </p:sp>
    </p:spTree>
    <p:extLst>
      <p:ext uri="{BB962C8B-B14F-4D97-AF65-F5344CB8AC3E}">
        <p14:creationId xmlns:p14="http://schemas.microsoft.com/office/powerpoint/2010/main" val="2630383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3474C-615F-4823-8F04-E30E1397A4A9}"/>
              </a:ext>
            </a:extLst>
          </p:cNvPr>
          <p:cNvSpPr>
            <a:spLocks noGrp="1"/>
          </p:cNvSpPr>
          <p:nvPr>
            <p:ph type="title"/>
          </p:nvPr>
        </p:nvSpPr>
        <p:spPr/>
        <p:txBody>
          <a:bodyPr>
            <a:normAutofit/>
          </a:bodyPr>
          <a:lstStyle/>
          <a:p>
            <a:pPr marL="0" lvl="0" indent="0" rtl="0">
              <a:spcBef>
                <a:spcPts val="0"/>
              </a:spcBef>
              <a:spcAft>
                <a:spcPts val="0"/>
              </a:spcAft>
            </a:pPr>
            <a:r>
              <a:rPr lang="en-IN" sz="4000" b="1" dirty="0">
                <a:ea typeface="Times New Roman" panose="02020603050405020304"/>
                <a:cs typeface="Times New Roman" panose="02020603050405020304"/>
                <a:sym typeface="Times New Roman" panose="02020603050405020304"/>
              </a:rPr>
              <a:t>APPLICATIONS OF FUZZY LOGIC</a:t>
            </a:r>
            <a:endParaRPr lang="en-IN" b="1" dirty="0"/>
          </a:p>
        </p:txBody>
      </p:sp>
      <p:sp>
        <p:nvSpPr>
          <p:cNvPr id="3" name="Content Placeholder 2">
            <a:extLst>
              <a:ext uri="{FF2B5EF4-FFF2-40B4-BE49-F238E27FC236}">
                <a16:creationId xmlns:a16="http://schemas.microsoft.com/office/drawing/2014/main" id="{FBCB08B7-5A91-48F9-8D7E-0277D0F15156}"/>
              </a:ext>
            </a:extLst>
          </p:cNvPr>
          <p:cNvSpPr>
            <a:spLocks noGrp="1"/>
          </p:cNvSpPr>
          <p:nvPr>
            <p:ph idx="1"/>
          </p:nvPr>
        </p:nvSpPr>
        <p:spPr/>
        <p:txBody>
          <a:bodyPr>
            <a:normAutofit fontScale="92500" lnSpcReduction="10000"/>
          </a:bodyPr>
          <a:lstStyle/>
          <a:p>
            <a:pPr>
              <a:spcBef>
                <a:spcPts val="0"/>
              </a:spcBef>
            </a:pPr>
            <a:r>
              <a:rPr lang="en-US" sz="24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Fuzzy Logic is used in the automotive industry</a:t>
            </a:r>
          </a:p>
          <a:p>
            <a:pPr>
              <a:spcBef>
                <a:spcPts val="0"/>
              </a:spcBef>
            </a:pPr>
            <a:r>
              <a:rPr lang="en-US" sz="24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Identifications and classifications of the drivers regarding fatigue, emotions and other human attributes, including the procedures of driver state recognition and forecasting through monitoring of various physiological parameters like electroencephalography-estimated brain activity, eye movement,</a:t>
            </a:r>
          </a:p>
          <a:p>
            <a:pPr>
              <a:spcBef>
                <a:spcPts val="0"/>
              </a:spcBef>
            </a:pPr>
            <a:r>
              <a:rPr lang="en-US" sz="24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Models of driver actions on vehicle controlling devices (brake and throttle pedals, steering wheel) for authentic simulation of vehicle maneuvers on driving simulators; controllers of pedal and steering wheel robots.</a:t>
            </a:r>
          </a:p>
        </p:txBody>
      </p:sp>
    </p:spTree>
    <p:extLst>
      <p:ext uri="{BB962C8B-B14F-4D97-AF65-F5344CB8AC3E}">
        <p14:creationId xmlns:p14="http://schemas.microsoft.com/office/powerpoint/2010/main" val="3855988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000+ Best Thank You Photos · 100% Free Download · Pexels Stock Photos">
            <a:extLst>
              <a:ext uri="{FF2B5EF4-FFF2-40B4-BE49-F238E27FC236}">
                <a16:creationId xmlns:a16="http://schemas.microsoft.com/office/drawing/2014/main" id="{F1B2474C-9A29-4D29-AA17-DB3820D332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9565" y="141334"/>
            <a:ext cx="9872870" cy="6575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9328988"/>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13</TotalTime>
  <Words>475</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 Light</vt:lpstr>
      <vt:lpstr>Rockwell</vt:lpstr>
      <vt:lpstr>Times New Roman</vt:lpstr>
      <vt:lpstr>Wingdings</vt:lpstr>
      <vt:lpstr>Atlas</vt:lpstr>
      <vt:lpstr>Topic: Applications Of Fuzzy Logic</vt:lpstr>
      <vt:lpstr> INTRODUCTION</vt:lpstr>
      <vt:lpstr>KEY POINTS</vt:lpstr>
      <vt:lpstr>APPLICATIONS OF FUZZY LOGIC</vt:lpstr>
      <vt:lpstr>APPLICATIONS OF FUZZY LOGIC</vt:lpstr>
      <vt:lpstr>APPLICATIONS OF FUZZY LOGIC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Applications Of Fuzzy Logic</dc:title>
  <dc:creator>Shivam Tawari</dc:creator>
  <cp:lastModifiedBy>Shivam Tawari</cp:lastModifiedBy>
  <cp:revision>4</cp:revision>
  <dcterms:created xsi:type="dcterms:W3CDTF">2021-10-23T13:40:09Z</dcterms:created>
  <dcterms:modified xsi:type="dcterms:W3CDTF">2021-10-23T13:53:17Z</dcterms:modified>
</cp:coreProperties>
</file>