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9cca14de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9cca14d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9cca14de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9cca14de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9cca14de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9cca14de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9cca14de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9cca14de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9cca14de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9cca14de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9cca14de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9cca14de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9cca14d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9cca14d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9cca14d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9cca14d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9cca14de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9cca14de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9cca14d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9cca14d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9cca14d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9cca14d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9cca14de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9cca14de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www.tutorialspoint.com/mongodb/mongodb_environment.htm" TargetMode="External"/><Relationship Id="rId4" Type="http://schemas.openxmlformats.org/officeDocument/2006/relationships/hyperlink" Target="https://www.tutorialspoint.com/mongodb/mongodb_environment.htm" TargetMode="External"/><Relationship Id="rId5" Type="http://schemas.openxmlformats.org/officeDocument/2006/relationships/hyperlink" Target="http://mongoosejs.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Express.js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presentation given by Shivam Thareja</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Static Files</a:t>
            </a:r>
            <a:endParaRPr sz="2400"/>
          </a:p>
        </p:txBody>
      </p:sp>
      <p:sp>
        <p:nvSpPr>
          <p:cNvPr id="132" name="Google Shape;132;p22"/>
          <p:cNvSpPr txBox="1"/>
          <p:nvPr>
            <p:ph idx="4294967295" type="title"/>
          </p:nvPr>
        </p:nvSpPr>
        <p:spPr>
          <a:xfrm>
            <a:off x="535775" y="1480150"/>
            <a:ext cx="7468200" cy="30675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Clr>
                <a:schemeClr val="dk2"/>
              </a:buClr>
              <a:buSzPts val="1100"/>
              <a:buFont typeface="Arial"/>
              <a:buNone/>
            </a:pPr>
            <a:r>
              <a:rPr b="0" lang="en" sz="1800">
                <a:latin typeface="Verdana"/>
                <a:ea typeface="Verdana"/>
                <a:cs typeface="Verdana"/>
                <a:sym typeface="Verdana"/>
              </a:rPr>
              <a:t>Static files are files that clients download as they are from the server. Create a new directory, public. Express, by default does not allow you to serve static files. You need to enable it using the following built-in middleware.</a:t>
            </a:r>
            <a:endParaRPr b="0" sz="1800">
              <a:latin typeface="Verdana"/>
              <a:ea typeface="Verdana"/>
              <a:cs typeface="Verdana"/>
              <a:sym typeface="Verdana"/>
            </a:endParaRPr>
          </a:p>
          <a:p>
            <a:pPr indent="0" lvl="0" marL="50800" marR="50800" rtl="0" algn="l">
              <a:lnSpc>
                <a:spcPct val="115000"/>
              </a:lnSpc>
              <a:spcBef>
                <a:spcPts val="700"/>
              </a:spcBef>
              <a:spcAft>
                <a:spcPts val="0"/>
              </a:spcAft>
              <a:buClr>
                <a:schemeClr val="dk2"/>
              </a:buClr>
              <a:buSzPts val="1100"/>
              <a:buFont typeface="Arial"/>
              <a:buNone/>
            </a:pPr>
            <a:r>
              <a:rPr b="0" lang="en" sz="1800">
                <a:solidFill>
                  <a:srgbClr val="313131"/>
                </a:solidFill>
                <a:highlight>
                  <a:srgbClr val="F1F1F1"/>
                </a:highlight>
                <a:latin typeface="Courier New"/>
                <a:ea typeface="Courier New"/>
                <a:cs typeface="Courier New"/>
                <a:sym typeface="Courier New"/>
              </a:rPr>
              <a:t>app.use(express.static('public'));</a:t>
            </a:r>
            <a:endParaRPr b="0" sz="1800">
              <a:solidFill>
                <a:srgbClr val="313131"/>
              </a:solidFill>
              <a:highlight>
                <a:srgbClr val="F1F1F1"/>
              </a:highlight>
              <a:latin typeface="Courier New"/>
              <a:ea typeface="Courier New"/>
              <a:cs typeface="Courier New"/>
              <a:sym typeface="Courier New"/>
            </a:endParaRPr>
          </a:p>
          <a:p>
            <a:pPr indent="0" lvl="0" marL="0" rtl="0" algn="l">
              <a:lnSpc>
                <a:spcPct val="115000"/>
              </a:lnSpc>
              <a:spcBef>
                <a:spcPts val="0"/>
              </a:spcBef>
              <a:spcAft>
                <a:spcPts val="1600"/>
              </a:spcAft>
              <a:buNone/>
            </a:pPr>
            <a:r>
              <a:t/>
            </a:r>
            <a:endParaRPr b="0" sz="11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Form Data</a:t>
            </a:r>
            <a:endParaRPr sz="2400"/>
          </a:p>
        </p:txBody>
      </p:sp>
      <p:sp>
        <p:nvSpPr>
          <p:cNvPr id="138" name="Google Shape;138;p23"/>
          <p:cNvSpPr txBox="1"/>
          <p:nvPr>
            <p:ph idx="4294967295" type="title"/>
          </p:nvPr>
        </p:nvSpPr>
        <p:spPr>
          <a:xfrm>
            <a:off x="535775" y="1874400"/>
            <a:ext cx="7752600" cy="30675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Clr>
                <a:schemeClr val="dk2"/>
              </a:buClr>
              <a:buSzPts val="1100"/>
              <a:buFont typeface="Arial"/>
              <a:buNone/>
            </a:pPr>
            <a:r>
              <a:rPr b="0" lang="en" sz="1400">
                <a:latin typeface="Verdana"/>
                <a:ea typeface="Verdana"/>
                <a:cs typeface="Verdana"/>
                <a:sym typeface="Verdana"/>
              </a:rPr>
              <a:t>Forms are an integral part of the web. Almost every website we visit offers us forms that submit or fetch some information for us. To get started with forms, we will first install the </a:t>
            </a:r>
            <a:r>
              <a:rPr b="0" i="1" lang="en" sz="1400">
                <a:latin typeface="Verdana"/>
                <a:ea typeface="Verdana"/>
                <a:cs typeface="Verdana"/>
                <a:sym typeface="Verdana"/>
              </a:rPr>
              <a:t>body-parser</a:t>
            </a:r>
            <a:r>
              <a:rPr b="0" lang="en" sz="1400">
                <a:latin typeface="Verdana"/>
                <a:ea typeface="Verdana"/>
                <a:cs typeface="Verdana"/>
                <a:sym typeface="Verdana"/>
              </a:rPr>
              <a:t>(for parsing JSON and url-encoded data) and multer(for parsing multipart/form data) middleware.</a:t>
            </a:r>
            <a:endParaRPr b="0" sz="1400">
              <a:latin typeface="Verdana"/>
              <a:ea typeface="Verdana"/>
              <a:cs typeface="Verdana"/>
              <a:sym typeface="Verdana"/>
            </a:endParaRPr>
          </a:p>
          <a:p>
            <a:pPr indent="0" lvl="0" marL="25400" marR="25400" rtl="0" algn="just">
              <a:lnSpc>
                <a:spcPct val="163636"/>
              </a:lnSpc>
              <a:spcBef>
                <a:spcPts val="700"/>
              </a:spcBef>
              <a:spcAft>
                <a:spcPts val="0"/>
              </a:spcAft>
              <a:buClr>
                <a:schemeClr val="dk2"/>
              </a:buClr>
              <a:buSzPts val="1100"/>
              <a:buFont typeface="Arial"/>
              <a:buNone/>
            </a:pPr>
            <a:r>
              <a:rPr b="0" lang="en" sz="1400">
                <a:latin typeface="Verdana"/>
                <a:ea typeface="Verdana"/>
                <a:cs typeface="Verdana"/>
                <a:sym typeface="Verdana"/>
              </a:rPr>
              <a:t>To install the </a:t>
            </a:r>
            <a:r>
              <a:rPr b="0" i="1" lang="en" sz="1400">
                <a:latin typeface="Verdana"/>
                <a:ea typeface="Verdana"/>
                <a:cs typeface="Verdana"/>
                <a:sym typeface="Verdana"/>
              </a:rPr>
              <a:t>body-parser</a:t>
            </a:r>
            <a:r>
              <a:rPr b="0" lang="en" sz="1400">
                <a:latin typeface="Verdana"/>
                <a:ea typeface="Verdana"/>
                <a:cs typeface="Verdana"/>
                <a:sym typeface="Verdana"/>
              </a:rPr>
              <a:t> and </a:t>
            </a:r>
            <a:r>
              <a:rPr b="0" i="1" lang="en" sz="1400">
                <a:latin typeface="Verdana"/>
                <a:ea typeface="Verdana"/>
                <a:cs typeface="Verdana"/>
                <a:sym typeface="Verdana"/>
              </a:rPr>
              <a:t>multer</a:t>
            </a:r>
            <a:r>
              <a:rPr b="0" lang="en" sz="1400">
                <a:latin typeface="Verdana"/>
                <a:ea typeface="Verdana"/>
                <a:cs typeface="Verdana"/>
                <a:sym typeface="Verdana"/>
              </a:rPr>
              <a:t>, go to your terminal and use −</a:t>
            </a:r>
            <a:endParaRPr b="0" sz="1400">
              <a:latin typeface="Verdana"/>
              <a:ea typeface="Verdana"/>
              <a:cs typeface="Verdana"/>
              <a:sym typeface="Verdana"/>
            </a:endParaRPr>
          </a:p>
          <a:p>
            <a:pPr indent="0" lvl="0" marL="50800" marR="50800" rtl="0" algn="l">
              <a:lnSpc>
                <a:spcPct val="115000"/>
              </a:lnSpc>
              <a:spcBef>
                <a:spcPts val="700"/>
              </a:spcBef>
              <a:spcAft>
                <a:spcPts val="0"/>
              </a:spcAft>
              <a:buClr>
                <a:schemeClr val="dk2"/>
              </a:buClr>
              <a:buSzPts val="1100"/>
              <a:buFont typeface="Arial"/>
              <a:buNone/>
            </a:pPr>
            <a:r>
              <a:rPr b="0" lang="en" sz="1400">
                <a:solidFill>
                  <a:srgbClr val="313131"/>
                </a:solidFill>
                <a:highlight>
                  <a:srgbClr val="F1F1F1"/>
                </a:highlight>
                <a:latin typeface="Courier New"/>
                <a:ea typeface="Courier New"/>
                <a:cs typeface="Courier New"/>
                <a:sym typeface="Courier New"/>
              </a:rPr>
              <a:t>npm install --save body-parser multer</a:t>
            </a:r>
            <a:endParaRPr b="0" sz="1400">
              <a:solidFill>
                <a:srgbClr val="313131"/>
              </a:solidFill>
              <a:highlight>
                <a:srgbClr val="F1F1F1"/>
              </a:highlight>
              <a:latin typeface="Courier New"/>
              <a:ea typeface="Courier New"/>
              <a:cs typeface="Courier New"/>
              <a:sym typeface="Courier New"/>
            </a:endParaRPr>
          </a:p>
          <a:p>
            <a:pPr indent="0" lvl="0" marL="25400" marR="25400" rtl="0" algn="just">
              <a:lnSpc>
                <a:spcPct val="163636"/>
              </a:lnSpc>
              <a:spcBef>
                <a:spcPts val="0"/>
              </a:spcBef>
              <a:spcAft>
                <a:spcPts val="0"/>
              </a:spcAft>
              <a:buClr>
                <a:schemeClr val="dk2"/>
              </a:buClr>
              <a:buSzPts val="1100"/>
              <a:buFont typeface="Arial"/>
              <a:buNone/>
            </a:pPr>
            <a:r>
              <a:t/>
            </a:r>
            <a:endParaRPr b="0" sz="1400">
              <a:highlight>
                <a:srgbClr val="FFFFFF"/>
              </a:highlight>
              <a:latin typeface="Verdana"/>
              <a:ea typeface="Verdana"/>
              <a:cs typeface="Verdana"/>
              <a:sym typeface="Verdana"/>
            </a:endParaRPr>
          </a:p>
          <a:p>
            <a:pPr indent="0" lvl="0" marL="0" rtl="0" algn="l">
              <a:lnSpc>
                <a:spcPct val="115000"/>
              </a:lnSpc>
              <a:spcBef>
                <a:spcPts val="700"/>
              </a:spcBef>
              <a:spcAft>
                <a:spcPts val="1600"/>
              </a:spcAft>
              <a:buNone/>
            </a:pPr>
            <a:r>
              <a:t/>
            </a:r>
            <a:endParaRPr b="0" sz="1150">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idx="4294967295" type="title"/>
          </p:nvPr>
        </p:nvSpPr>
        <p:spPr>
          <a:xfrm>
            <a:off x="464725" y="3656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Database</a:t>
            </a:r>
            <a:endParaRPr sz="2400"/>
          </a:p>
        </p:txBody>
      </p:sp>
      <p:sp>
        <p:nvSpPr>
          <p:cNvPr id="144" name="Google Shape;144;p24"/>
          <p:cNvSpPr txBox="1"/>
          <p:nvPr>
            <p:ph idx="4294967295" type="title"/>
          </p:nvPr>
        </p:nvSpPr>
        <p:spPr>
          <a:xfrm>
            <a:off x="544650" y="1258050"/>
            <a:ext cx="5197200" cy="30675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Clr>
                <a:schemeClr val="dk2"/>
              </a:buClr>
              <a:buSzPts val="1100"/>
              <a:buFont typeface="Arial"/>
              <a:buNone/>
            </a:pPr>
            <a:r>
              <a:rPr b="0" lang="en" sz="1100">
                <a:latin typeface="Verdana"/>
                <a:ea typeface="Verdana"/>
                <a:cs typeface="Verdana"/>
                <a:sym typeface="Verdana"/>
              </a:rPr>
              <a:t>We keep receiving requests, but end up not storing them anywhere. We need a Database to store the data. For this, we will make use of the NoSQL database called MongoDB.</a:t>
            </a:r>
            <a:endParaRPr b="0" sz="1100">
              <a:latin typeface="Verdana"/>
              <a:ea typeface="Verdana"/>
              <a:cs typeface="Verdana"/>
              <a:sym typeface="Verdana"/>
            </a:endParaRPr>
          </a:p>
          <a:p>
            <a:pPr indent="0" lvl="0" marL="25400" marR="241300" rtl="0" algn="just">
              <a:lnSpc>
                <a:spcPct val="163636"/>
              </a:lnSpc>
              <a:spcBef>
                <a:spcPts val="700"/>
              </a:spcBef>
              <a:spcAft>
                <a:spcPts val="0"/>
              </a:spcAft>
              <a:buClr>
                <a:schemeClr val="dk2"/>
              </a:buClr>
              <a:buSzPts val="1100"/>
              <a:buFont typeface="Arial"/>
              <a:buNone/>
            </a:pPr>
            <a:r>
              <a:rPr b="0" lang="en" sz="1100">
                <a:latin typeface="Verdana"/>
                <a:ea typeface="Verdana"/>
                <a:cs typeface="Verdana"/>
                <a:sym typeface="Verdana"/>
              </a:rPr>
              <a:t>To install and read about Mongo, follow </a:t>
            </a:r>
            <a:r>
              <a:rPr b="0" lang="en" sz="1100" u="sng">
                <a:solidFill>
                  <a:srgbClr val="313131"/>
                </a:solidFill>
                <a:latin typeface="Verdana"/>
                <a:ea typeface="Verdana"/>
                <a:cs typeface="Verdana"/>
                <a:sym typeface="Verdana"/>
                <a:hlinkClick r:id="rId3"/>
              </a:rPr>
              <a:t>this link.</a:t>
            </a:r>
            <a:endParaRPr b="0" sz="1100" u="sng">
              <a:solidFill>
                <a:srgbClr val="313131"/>
              </a:solidFill>
              <a:latin typeface="Verdana"/>
              <a:ea typeface="Verdana"/>
              <a:cs typeface="Verdana"/>
              <a:sym typeface="Verdana"/>
              <a:hlinkClick r:id="rId4"/>
            </a:endParaRPr>
          </a:p>
          <a:p>
            <a:pPr indent="0" lvl="0" marL="25400" marR="241300" rtl="0" algn="just">
              <a:lnSpc>
                <a:spcPct val="163636"/>
              </a:lnSpc>
              <a:spcBef>
                <a:spcPts val="700"/>
              </a:spcBef>
              <a:spcAft>
                <a:spcPts val="0"/>
              </a:spcAft>
              <a:buClr>
                <a:schemeClr val="dk2"/>
              </a:buClr>
              <a:buSzPts val="1100"/>
              <a:buFont typeface="Arial"/>
              <a:buNone/>
            </a:pPr>
            <a:r>
              <a:rPr b="0" lang="en" sz="1100">
                <a:latin typeface="Verdana"/>
                <a:ea typeface="Verdana"/>
                <a:cs typeface="Verdana"/>
                <a:sym typeface="Verdana"/>
              </a:rPr>
              <a:t>In order to use Mongo with Express, we need a client API for node. There are multiple options for us, but for this tutorial, we will stick to </a:t>
            </a:r>
            <a:r>
              <a:rPr b="0" lang="en" sz="1100" u="sng">
                <a:solidFill>
                  <a:srgbClr val="313131"/>
                </a:solidFill>
                <a:latin typeface="Verdana"/>
                <a:ea typeface="Verdana"/>
                <a:cs typeface="Verdana"/>
                <a:sym typeface="Verdana"/>
                <a:hlinkClick r:id="rId5"/>
              </a:rPr>
              <a:t>mongoose</a:t>
            </a:r>
            <a:r>
              <a:rPr b="0" lang="en" sz="1100">
                <a:latin typeface="Verdana"/>
                <a:ea typeface="Verdana"/>
                <a:cs typeface="Verdana"/>
                <a:sym typeface="Verdana"/>
              </a:rPr>
              <a:t>. Mongoose is used for document Modeling in Node for MongoDB. For document modeling, we create a Model (much like a class in document oriented programming), and then we produce documents using this Model (like we create documents of a class in OOP). All our processing will be done on these "documents", then finally, we will write these documents in our database.</a:t>
            </a:r>
            <a:endParaRPr b="0" sz="1100">
              <a:latin typeface="Verdana"/>
              <a:ea typeface="Verdana"/>
              <a:cs typeface="Verdana"/>
              <a:sym typeface="Verdana"/>
            </a:endParaRPr>
          </a:p>
          <a:p>
            <a:pPr indent="0" lvl="0" marL="0" marR="25400" rtl="0" algn="just">
              <a:lnSpc>
                <a:spcPct val="163636"/>
              </a:lnSpc>
              <a:spcBef>
                <a:spcPts val="700"/>
              </a:spcBef>
              <a:spcAft>
                <a:spcPts val="0"/>
              </a:spcAft>
              <a:buNone/>
            </a:pPr>
            <a:r>
              <a:t/>
            </a:r>
            <a:endParaRPr b="0" sz="1100">
              <a:latin typeface="Verdana"/>
              <a:ea typeface="Verdana"/>
              <a:cs typeface="Verdana"/>
              <a:sym typeface="Verdana"/>
            </a:endParaRPr>
          </a:p>
          <a:p>
            <a:pPr indent="0" lvl="0" marL="457200" rtl="0" algn="l">
              <a:lnSpc>
                <a:spcPct val="115000"/>
              </a:lnSpc>
              <a:spcBef>
                <a:spcPts val="70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idx="4294967295" type="title"/>
          </p:nvPr>
        </p:nvSpPr>
        <p:spPr>
          <a:xfrm>
            <a:off x="491350" y="1880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Cookies </a:t>
            </a:r>
            <a:endParaRPr sz="2400"/>
          </a:p>
        </p:txBody>
      </p:sp>
      <p:sp>
        <p:nvSpPr>
          <p:cNvPr id="150" name="Google Shape;150;p25"/>
          <p:cNvSpPr txBox="1"/>
          <p:nvPr>
            <p:ph idx="4294967295" type="title"/>
          </p:nvPr>
        </p:nvSpPr>
        <p:spPr>
          <a:xfrm>
            <a:off x="544650" y="867200"/>
            <a:ext cx="8543100" cy="40326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b="0" lang="en" sz="1800">
                <a:latin typeface="Verdana"/>
                <a:ea typeface="Verdana"/>
                <a:cs typeface="Verdana"/>
                <a:sym typeface="Verdana"/>
              </a:rPr>
              <a:t>Cookies are simple, small files/data that are sent to client with a server request and stored on the client side. Every time the user loads the website back, this cookie is sent with the request. This helps us keep track of the user’s actions.</a:t>
            </a:r>
            <a:endParaRPr b="0" sz="1800">
              <a:latin typeface="Verdana"/>
              <a:ea typeface="Verdana"/>
              <a:cs typeface="Verdana"/>
              <a:sym typeface="Verdana"/>
            </a:endParaRPr>
          </a:p>
          <a:p>
            <a:pPr indent="0" lvl="0" marL="25400" marR="25400" rtl="0" algn="just">
              <a:lnSpc>
                <a:spcPct val="163636"/>
              </a:lnSpc>
              <a:spcBef>
                <a:spcPts val="700"/>
              </a:spcBef>
              <a:spcAft>
                <a:spcPts val="0"/>
              </a:spcAft>
              <a:buNone/>
            </a:pPr>
            <a:r>
              <a:rPr b="0" lang="en" sz="1800">
                <a:latin typeface="Verdana"/>
                <a:ea typeface="Verdana"/>
                <a:cs typeface="Verdana"/>
                <a:sym typeface="Verdana"/>
              </a:rPr>
              <a:t>The following are the numerous uses of the HTTP Cookies −</a:t>
            </a:r>
            <a:endParaRPr b="0" sz="1800">
              <a:latin typeface="Verdana"/>
              <a:ea typeface="Verdana"/>
              <a:cs typeface="Verdana"/>
              <a:sym typeface="Verdana"/>
            </a:endParaRPr>
          </a:p>
          <a:p>
            <a:pPr indent="-342900" lvl="0" marL="457200" rtl="0" algn="l">
              <a:lnSpc>
                <a:spcPct val="171428"/>
              </a:lnSpc>
              <a:spcBef>
                <a:spcPts val="1100"/>
              </a:spcBef>
              <a:spcAft>
                <a:spcPts val="0"/>
              </a:spcAft>
              <a:buClr>
                <a:schemeClr val="dk2"/>
              </a:buClr>
              <a:buSzPts val="1800"/>
              <a:buFont typeface="Verdana"/>
              <a:buChar char="●"/>
            </a:pPr>
            <a:r>
              <a:rPr b="0" lang="en" sz="1800">
                <a:latin typeface="Verdana"/>
                <a:ea typeface="Verdana"/>
                <a:cs typeface="Verdana"/>
                <a:sym typeface="Verdana"/>
              </a:rPr>
              <a:t>Session management</a:t>
            </a:r>
            <a:endParaRPr b="0" sz="1800">
              <a:latin typeface="Verdana"/>
              <a:ea typeface="Verdana"/>
              <a:cs typeface="Verdana"/>
              <a:sym typeface="Verdana"/>
            </a:endParaRPr>
          </a:p>
          <a:p>
            <a:pPr indent="-342900" lvl="0" marL="457200" rtl="0" algn="l">
              <a:lnSpc>
                <a:spcPct val="171428"/>
              </a:lnSpc>
              <a:spcBef>
                <a:spcPts val="0"/>
              </a:spcBef>
              <a:spcAft>
                <a:spcPts val="0"/>
              </a:spcAft>
              <a:buClr>
                <a:schemeClr val="dk2"/>
              </a:buClr>
              <a:buSzPts val="1800"/>
              <a:buFont typeface="Verdana"/>
              <a:buChar char="●"/>
            </a:pPr>
            <a:r>
              <a:rPr b="0" lang="en" sz="1800">
                <a:latin typeface="Verdana"/>
                <a:ea typeface="Verdana"/>
                <a:cs typeface="Verdana"/>
                <a:sym typeface="Verdana"/>
              </a:rPr>
              <a:t>Personalization(Recommendation systems)</a:t>
            </a:r>
            <a:endParaRPr b="0" sz="1800">
              <a:latin typeface="Verdana"/>
              <a:ea typeface="Verdana"/>
              <a:cs typeface="Verdana"/>
              <a:sym typeface="Verdana"/>
            </a:endParaRPr>
          </a:p>
          <a:p>
            <a:pPr indent="-342900" lvl="0" marL="457200" rtl="0" algn="l">
              <a:lnSpc>
                <a:spcPct val="171428"/>
              </a:lnSpc>
              <a:spcBef>
                <a:spcPts val="0"/>
              </a:spcBef>
              <a:spcAft>
                <a:spcPts val="0"/>
              </a:spcAft>
              <a:buClr>
                <a:schemeClr val="dk2"/>
              </a:buClr>
              <a:buSzPts val="1800"/>
              <a:buFont typeface="Verdana"/>
              <a:buChar char="●"/>
            </a:pPr>
            <a:r>
              <a:rPr b="0" lang="en" sz="1800">
                <a:latin typeface="Verdana"/>
                <a:ea typeface="Verdana"/>
                <a:cs typeface="Verdana"/>
                <a:sym typeface="Verdana"/>
              </a:rPr>
              <a:t>User tracking</a:t>
            </a:r>
            <a:endParaRPr b="0" sz="1800">
              <a:latin typeface="Verdana"/>
              <a:ea typeface="Verdana"/>
              <a:cs typeface="Verdana"/>
              <a:sym typeface="Verdana"/>
            </a:endParaRPr>
          </a:p>
          <a:p>
            <a:pPr indent="0" lvl="0" marL="457200" rtl="0" algn="l">
              <a:lnSpc>
                <a:spcPct val="171428"/>
              </a:lnSpc>
              <a:spcBef>
                <a:spcPts val="1500"/>
              </a:spcBef>
              <a:spcAft>
                <a:spcPts val="0"/>
              </a:spcAft>
              <a:buNone/>
            </a:pPr>
            <a:r>
              <a:t/>
            </a:r>
            <a:endParaRPr b="0" sz="1100">
              <a:latin typeface="Verdana"/>
              <a:ea typeface="Verdana"/>
              <a:cs typeface="Verdana"/>
              <a:sym typeface="Verdana"/>
            </a:endParaRPr>
          </a:p>
          <a:p>
            <a:pPr indent="0" lvl="0" marL="457200" rtl="0" algn="l">
              <a:lnSpc>
                <a:spcPct val="115000"/>
              </a:lnSpc>
              <a:spcBef>
                <a:spcPts val="110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idx="4294967295" type="title"/>
          </p:nvPr>
        </p:nvSpPr>
        <p:spPr>
          <a:xfrm>
            <a:off x="535775" y="1436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Sessions</a:t>
            </a:r>
            <a:endParaRPr sz="2400"/>
          </a:p>
        </p:txBody>
      </p:sp>
      <p:sp>
        <p:nvSpPr>
          <p:cNvPr id="156" name="Google Shape;156;p26"/>
          <p:cNvSpPr txBox="1"/>
          <p:nvPr>
            <p:ph idx="4294967295" type="title"/>
          </p:nvPr>
        </p:nvSpPr>
        <p:spPr>
          <a:xfrm>
            <a:off x="535775" y="776450"/>
            <a:ext cx="7456200" cy="47433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b="0" lang="en" sz="1800">
                <a:highlight>
                  <a:srgbClr val="FFFFFF"/>
                </a:highlight>
                <a:latin typeface="Verdana"/>
                <a:ea typeface="Verdana"/>
                <a:cs typeface="Verdana"/>
                <a:sym typeface="Verdana"/>
              </a:rPr>
              <a:t>HTTP is stateless; in order to associate a request to any other request, you need a way to store user data between HTTP requests. Cookies and URL parameters are both suitable ways to transport data between the client and the server. But they are both readable and on the client side. Sessions solve exactly this problem. You assign the client an ID and it makes all further requests using that ID. Information associated with the client is stored on the server linked to this ID.</a:t>
            </a:r>
            <a:endParaRPr sz="1800">
              <a:latin typeface="Verdana"/>
              <a:ea typeface="Verdana"/>
              <a:cs typeface="Verdana"/>
              <a:sym typeface="Verdana"/>
            </a:endParaRPr>
          </a:p>
          <a:p>
            <a:pPr indent="0" lvl="0" marL="25400" marR="25400" rtl="0" algn="just">
              <a:lnSpc>
                <a:spcPct val="163636"/>
              </a:lnSpc>
              <a:spcBef>
                <a:spcPts val="700"/>
              </a:spcBef>
              <a:spcAft>
                <a:spcPts val="0"/>
              </a:spcAft>
              <a:buClr>
                <a:schemeClr val="dk2"/>
              </a:buClr>
              <a:buSzPts val="1100"/>
              <a:buFont typeface="Arial"/>
              <a:buNone/>
            </a:pPr>
            <a:r>
              <a:t/>
            </a:r>
            <a:endParaRPr b="0" sz="1100">
              <a:latin typeface="Verdana"/>
              <a:ea typeface="Verdana"/>
              <a:cs typeface="Verdana"/>
              <a:sym typeface="Verdana"/>
            </a:endParaRPr>
          </a:p>
          <a:p>
            <a:pPr indent="0" lvl="0" marL="0" rtl="0" algn="l">
              <a:lnSpc>
                <a:spcPct val="115000"/>
              </a:lnSpc>
              <a:spcBef>
                <a:spcPts val="700"/>
              </a:spcBef>
              <a:spcAft>
                <a:spcPts val="1600"/>
              </a:spcAft>
              <a:buNone/>
            </a:pPr>
            <a:r>
              <a:t/>
            </a:r>
            <a:endParaRPr b="0" sz="1150">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0" lang="en" sz="2900">
                <a:solidFill>
                  <a:schemeClr val="dk1"/>
                </a:solidFill>
                <a:latin typeface="Verdana"/>
                <a:ea typeface="Verdana"/>
                <a:cs typeface="Verdana"/>
                <a:sym typeface="Verdana"/>
              </a:rPr>
              <a:t>Error handling</a:t>
            </a:r>
            <a:endParaRPr sz="3600">
              <a:solidFill>
                <a:schemeClr val="dk1"/>
              </a:solidFill>
            </a:endParaRPr>
          </a:p>
        </p:txBody>
      </p:sp>
      <p:sp>
        <p:nvSpPr>
          <p:cNvPr id="162" name="Google Shape;162;p27"/>
          <p:cNvSpPr txBox="1"/>
          <p:nvPr>
            <p:ph idx="4294967295" type="title"/>
          </p:nvPr>
        </p:nvSpPr>
        <p:spPr>
          <a:xfrm>
            <a:off x="535775" y="1480150"/>
            <a:ext cx="6174300" cy="3067500"/>
          </a:xfrm>
          <a:prstGeom prst="rect">
            <a:avLst/>
          </a:prstGeom>
        </p:spPr>
        <p:txBody>
          <a:bodyPr anchorCtr="0" anchor="t" bIns="91425" lIns="91425" spcFirstLastPara="1" rIns="91425" wrap="square" tIns="91425">
            <a:noAutofit/>
          </a:bodyPr>
          <a:lstStyle/>
          <a:p>
            <a:pPr indent="0" lvl="0" marL="0" rtl="0" algn="l">
              <a:lnSpc>
                <a:spcPct val="171428"/>
              </a:lnSpc>
              <a:spcBef>
                <a:spcPts val="1100"/>
              </a:spcBef>
              <a:spcAft>
                <a:spcPts val="0"/>
              </a:spcAft>
              <a:buNone/>
            </a:pPr>
            <a:r>
              <a:rPr b="0" lang="en" sz="1800">
                <a:highlight>
                  <a:srgbClr val="FFFFFF"/>
                </a:highlight>
                <a:latin typeface="Verdana"/>
                <a:ea typeface="Verdana"/>
                <a:cs typeface="Verdana"/>
                <a:sym typeface="Verdana"/>
              </a:rPr>
              <a:t>Error handling in Express is done using middleware. But this middleware has special properties. The error handling middleware are defined in the same way as other middleware functions, except that error-handling functions MUST have four arguments instead of three – err, req, res, next. For example, to send a response on any error</a:t>
            </a:r>
            <a:endParaRPr b="0" sz="1800">
              <a:latin typeface="Verdana"/>
              <a:ea typeface="Verdana"/>
              <a:cs typeface="Verdana"/>
              <a:sym typeface="Verdana"/>
            </a:endParaRPr>
          </a:p>
          <a:p>
            <a:pPr indent="0" lvl="0" marL="457200" rtl="0" algn="l">
              <a:lnSpc>
                <a:spcPct val="115000"/>
              </a:lnSpc>
              <a:spcBef>
                <a:spcPts val="150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6" name="Shape 166"/>
        <p:cNvGrpSpPr/>
        <p:nvPr/>
      </p:nvGrpSpPr>
      <p:grpSpPr>
        <a:xfrm>
          <a:off x="0" y="0"/>
          <a:ext cx="0" cy="0"/>
          <a:chOff x="0" y="0"/>
          <a:chExt cx="0" cy="0"/>
        </a:xfrm>
      </p:grpSpPr>
      <p:pic>
        <p:nvPicPr>
          <p:cNvPr id="167" name="Google Shape;167;p2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8" name="Google Shape;168;p2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9" name="Google Shape;169;p28"/>
          <p:cNvSpPr txBox="1"/>
          <p:nvPr/>
        </p:nvSpPr>
        <p:spPr>
          <a:xfrm>
            <a:off x="2855550" y="20465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Thank You</a:t>
            </a:r>
            <a:endParaRPr b="1" sz="3000">
              <a:solidFill>
                <a:schemeClr val="lt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is Express.js</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150">
                <a:highlight>
                  <a:srgbClr val="FFFFFF"/>
                </a:highlight>
                <a:latin typeface="Verdana"/>
                <a:ea typeface="Verdana"/>
                <a:cs typeface="Verdana"/>
                <a:sym typeface="Verdana"/>
              </a:rPr>
              <a:t>Express is a minimal and flexible Node.js web application framework that provides a robust set of features for web and mobile applications. It is an open source framework developed and maintained by the Node.js foundation.</a:t>
            </a:r>
            <a:endParaRPr b="0" sz="11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Upcoming Slides</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Routing</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Http methods</a:t>
            </a:r>
            <a:endParaRPr b="1" sz="14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URL building</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Middleware</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Templating</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Static files</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Form Data</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Database</a:t>
            </a:r>
            <a:endParaRPr b="1" sz="1200">
              <a:solidFill>
                <a:schemeClr val="dk1"/>
              </a:solidFill>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3" name="Google Shape;93;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4" name="Google Shape;94;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More</a:t>
            </a:r>
            <a:endParaRPr b="1" sz="3000">
              <a:solidFill>
                <a:schemeClr val="lt2"/>
              </a:solidFill>
              <a:latin typeface="Raleway"/>
              <a:ea typeface="Raleway"/>
              <a:cs typeface="Raleway"/>
              <a:sym typeface="Raleway"/>
            </a:endParaRPr>
          </a:p>
        </p:txBody>
      </p:sp>
      <p:sp>
        <p:nvSpPr>
          <p:cNvPr id="95" name="Google Shape;95;p1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Cookies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Session</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Scafffolding</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Error handling</a:t>
            </a:r>
            <a:endParaRPr b="1" sz="1400">
              <a:solidFill>
                <a:schemeClr val="dk1"/>
              </a:solidFill>
              <a:latin typeface="Raleway"/>
              <a:ea typeface="Raleway"/>
              <a:cs typeface="Raleway"/>
              <a:sym typeface="Raleway"/>
            </a:endParaRPr>
          </a:p>
          <a:p>
            <a:pPr indent="0" lvl="0" marL="457200" rtl="0" algn="l">
              <a:spcBef>
                <a:spcPts val="1000"/>
              </a:spcBef>
              <a:spcAft>
                <a:spcPts val="0"/>
              </a:spcAft>
              <a:buNone/>
            </a:pPr>
            <a:r>
              <a:t/>
            </a:r>
            <a:endParaRPr b="1" sz="1200">
              <a:solidFill>
                <a:schemeClr val="dk1"/>
              </a:solidFill>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Routing</a:t>
            </a:r>
            <a:endParaRPr sz="2400"/>
          </a:p>
        </p:txBody>
      </p:sp>
      <p:sp>
        <p:nvSpPr>
          <p:cNvPr id="101" name="Google Shape;101;p17"/>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highlight>
                  <a:srgbClr val="FFFFFF"/>
                </a:highlight>
                <a:latin typeface="Arial"/>
                <a:ea typeface="Arial"/>
                <a:cs typeface="Arial"/>
                <a:sym typeface="Arial"/>
              </a:rPr>
              <a:t>Routers are very helpful in separating concerns and keep relevant portions of our code together. They help in building maintainable code. You should define your routes relating to an entity in a single file and include it using the above method in your index.js file.</a:t>
            </a:r>
            <a:endParaRPr b="0" sz="1800">
              <a:solidFill>
                <a:srgbClr val="313131"/>
              </a:solidFill>
              <a:latin typeface="Arial"/>
              <a:ea typeface="Arial"/>
              <a:cs typeface="Arial"/>
              <a:sym typeface="Arial"/>
            </a:endParaRPr>
          </a:p>
          <a:p>
            <a:pPr indent="0" lvl="0" marL="457200" rtl="0" algn="l">
              <a:lnSpc>
                <a:spcPct val="115000"/>
              </a:lnSpc>
              <a:spcBef>
                <a:spcPts val="0"/>
              </a:spcBef>
              <a:spcAft>
                <a:spcPts val="0"/>
              </a:spcAft>
              <a:buNone/>
            </a:pPr>
            <a:r>
              <a:t/>
            </a:r>
            <a:endParaRPr b="0" sz="1800">
              <a:highlight>
                <a:srgbClr val="FFFFFF"/>
              </a:highlight>
              <a:latin typeface="Arial"/>
              <a:ea typeface="Arial"/>
              <a:cs typeface="Arial"/>
              <a:sym typeface="Arial"/>
            </a:endParaRPr>
          </a:p>
          <a:p>
            <a:pPr indent="0" lvl="0" marL="0" rtl="0" algn="l">
              <a:lnSpc>
                <a:spcPct val="115000"/>
              </a:lnSpc>
              <a:spcBef>
                <a:spcPts val="0"/>
              </a:spcBef>
              <a:spcAft>
                <a:spcPts val="1600"/>
              </a:spcAft>
              <a:buNone/>
            </a:pPr>
            <a:r>
              <a:t/>
            </a:r>
            <a:endParaRPr b="0"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Http methods</a:t>
            </a:r>
            <a:endParaRPr sz="2400"/>
          </a:p>
        </p:txBody>
      </p:sp>
      <p:sp>
        <p:nvSpPr>
          <p:cNvPr id="107" name="Google Shape;107;p18"/>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313131"/>
              </a:buClr>
              <a:buSzPts val="1500"/>
              <a:buFont typeface="Arial"/>
              <a:buChar char="●"/>
            </a:pPr>
            <a:r>
              <a:rPr b="0" lang="en" sz="1500">
                <a:solidFill>
                  <a:srgbClr val="313131"/>
                </a:solidFill>
                <a:latin typeface="Arial"/>
                <a:ea typeface="Arial"/>
                <a:cs typeface="Arial"/>
                <a:sym typeface="Arial"/>
              </a:rPr>
              <a:t>Get</a:t>
            </a:r>
            <a:endParaRPr b="0" sz="1500">
              <a:solidFill>
                <a:srgbClr val="313131"/>
              </a:solidFill>
              <a:latin typeface="Arial"/>
              <a:ea typeface="Arial"/>
              <a:cs typeface="Arial"/>
              <a:sym typeface="Arial"/>
            </a:endParaRPr>
          </a:p>
          <a:p>
            <a:pPr indent="0" lvl="0" marL="457200" rtl="0" algn="l">
              <a:lnSpc>
                <a:spcPct val="115000"/>
              </a:lnSpc>
              <a:spcBef>
                <a:spcPts val="0"/>
              </a:spcBef>
              <a:spcAft>
                <a:spcPts val="0"/>
              </a:spcAft>
              <a:buNone/>
            </a:pPr>
            <a:r>
              <a:t/>
            </a:r>
            <a:endParaRPr b="0" sz="1500">
              <a:solidFill>
                <a:srgbClr val="313131"/>
              </a:solidFill>
              <a:latin typeface="Arial"/>
              <a:ea typeface="Arial"/>
              <a:cs typeface="Arial"/>
              <a:sym typeface="Arial"/>
            </a:endParaRPr>
          </a:p>
          <a:p>
            <a:pPr indent="-330200" lvl="0" marL="457200" rtl="0" algn="l">
              <a:lnSpc>
                <a:spcPct val="115000"/>
              </a:lnSpc>
              <a:spcBef>
                <a:spcPts val="0"/>
              </a:spcBef>
              <a:spcAft>
                <a:spcPts val="0"/>
              </a:spcAft>
              <a:buClr>
                <a:srgbClr val="313131"/>
              </a:buClr>
              <a:buSzPts val="1600"/>
              <a:buFont typeface="Arial"/>
              <a:buChar char="●"/>
            </a:pPr>
            <a:r>
              <a:rPr b="0" lang="en" sz="1600">
                <a:solidFill>
                  <a:srgbClr val="313131"/>
                </a:solidFill>
                <a:latin typeface="Arial"/>
                <a:ea typeface="Arial"/>
                <a:cs typeface="Arial"/>
                <a:sym typeface="Arial"/>
              </a:rPr>
              <a:t>Post</a:t>
            </a:r>
            <a:endParaRPr b="0" sz="1600">
              <a:solidFill>
                <a:srgbClr val="313131"/>
              </a:solidFill>
              <a:latin typeface="Arial"/>
              <a:ea typeface="Arial"/>
              <a:cs typeface="Arial"/>
              <a:sym typeface="Arial"/>
            </a:endParaRPr>
          </a:p>
          <a:p>
            <a:pPr indent="0" lvl="0" marL="457200" rtl="0" algn="l">
              <a:lnSpc>
                <a:spcPct val="115000"/>
              </a:lnSpc>
              <a:spcBef>
                <a:spcPts val="0"/>
              </a:spcBef>
              <a:spcAft>
                <a:spcPts val="0"/>
              </a:spcAft>
              <a:buNone/>
            </a:pPr>
            <a:r>
              <a:t/>
            </a:r>
            <a:endParaRPr b="0" sz="1600">
              <a:solidFill>
                <a:srgbClr val="313131"/>
              </a:solidFill>
              <a:latin typeface="Arial"/>
              <a:ea typeface="Arial"/>
              <a:cs typeface="Arial"/>
              <a:sym typeface="Arial"/>
            </a:endParaRPr>
          </a:p>
          <a:p>
            <a:pPr indent="-330200" lvl="0" marL="457200" rtl="0" algn="l">
              <a:lnSpc>
                <a:spcPct val="115000"/>
              </a:lnSpc>
              <a:spcBef>
                <a:spcPts val="0"/>
              </a:spcBef>
              <a:spcAft>
                <a:spcPts val="0"/>
              </a:spcAft>
              <a:buClr>
                <a:srgbClr val="313131"/>
              </a:buClr>
              <a:buSzPts val="1600"/>
              <a:buFont typeface="Arial"/>
              <a:buChar char="●"/>
            </a:pPr>
            <a:r>
              <a:rPr b="0" lang="en" sz="1600">
                <a:solidFill>
                  <a:srgbClr val="313131"/>
                </a:solidFill>
                <a:latin typeface="Arial"/>
                <a:ea typeface="Arial"/>
                <a:cs typeface="Arial"/>
                <a:sym typeface="Arial"/>
              </a:rPr>
              <a:t>Delete</a:t>
            </a:r>
            <a:endParaRPr b="0" sz="1600">
              <a:solidFill>
                <a:srgbClr val="313131"/>
              </a:solidFill>
              <a:latin typeface="Arial"/>
              <a:ea typeface="Arial"/>
              <a:cs typeface="Arial"/>
              <a:sym typeface="Arial"/>
            </a:endParaRPr>
          </a:p>
          <a:p>
            <a:pPr indent="0" lvl="0" marL="457200" rtl="0" algn="l">
              <a:lnSpc>
                <a:spcPct val="115000"/>
              </a:lnSpc>
              <a:spcBef>
                <a:spcPts val="0"/>
              </a:spcBef>
              <a:spcAft>
                <a:spcPts val="0"/>
              </a:spcAft>
              <a:buNone/>
            </a:pPr>
            <a:r>
              <a:t/>
            </a:r>
            <a:endParaRPr b="0" sz="1600">
              <a:solidFill>
                <a:srgbClr val="313131"/>
              </a:solidFill>
              <a:latin typeface="Arial"/>
              <a:ea typeface="Arial"/>
              <a:cs typeface="Arial"/>
              <a:sym typeface="Arial"/>
            </a:endParaRPr>
          </a:p>
          <a:p>
            <a:pPr indent="-330200" lvl="0" marL="457200" rtl="0" algn="l">
              <a:lnSpc>
                <a:spcPct val="115000"/>
              </a:lnSpc>
              <a:spcBef>
                <a:spcPts val="0"/>
              </a:spcBef>
              <a:spcAft>
                <a:spcPts val="0"/>
              </a:spcAft>
              <a:buClr>
                <a:srgbClr val="313131"/>
              </a:buClr>
              <a:buSzPts val="1600"/>
              <a:buFont typeface="Arial"/>
              <a:buChar char="●"/>
            </a:pPr>
            <a:r>
              <a:rPr b="0" lang="en" sz="1600">
                <a:solidFill>
                  <a:srgbClr val="313131"/>
                </a:solidFill>
                <a:latin typeface="Arial"/>
                <a:ea typeface="Arial"/>
                <a:cs typeface="Arial"/>
                <a:sym typeface="Arial"/>
              </a:rPr>
              <a:t>Update</a:t>
            </a:r>
            <a:endParaRPr b="0" sz="1600">
              <a:solidFill>
                <a:srgbClr val="313131"/>
              </a:solidFill>
              <a:latin typeface="Arial"/>
              <a:ea typeface="Arial"/>
              <a:cs typeface="Arial"/>
              <a:sym typeface="Arial"/>
            </a:endParaRPr>
          </a:p>
          <a:p>
            <a:pPr indent="0" lvl="0" marL="0" rtl="0" algn="l">
              <a:lnSpc>
                <a:spcPct val="115000"/>
              </a:lnSpc>
              <a:spcBef>
                <a:spcPts val="0"/>
              </a:spcBef>
              <a:spcAft>
                <a:spcPts val="0"/>
              </a:spcAft>
              <a:buNone/>
            </a:pPr>
            <a:r>
              <a:t/>
            </a:r>
            <a:endParaRPr b="0" sz="1600">
              <a:solidFill>
                <a:srgbClr val="313131"/>
              </a:solidFill>
              <a:latin typeface="Arial"/>
              <a:ea typeface="Arial"/>
              <a:cs typeface="Arial"/>
              <a:sym typeface="Arial"/>
            </a:endParaRPr>
          </a:p>
          <a:p>
            <a:pPr indent="0" lvl="0" marL="0" rtl="0" algn="l">
              <a:lnSpc>
                <a:spcPct val="115000"/>
              </a:lnSpc>
              <a:spcBef>
                <a:spcPts val="0"/>
              </a:spcBef>
              <a:spcAft>
                <a:spcPts val="0"/>
              </a:spcAft>
              <a:buNone/>
            </a:pPr>
            <a:r>
              <a:t/>
            </a:r>
            <a:endParaRPr b="0" sz="1600">
              <a:solidFill>
                <a:srgbClr val="313131"/>
              </a:solidFill>
              <a:latin typeface="Arial"/>
              <a:ea typeface="Arial"/>
              <a:cs typeface="Arial"/>
              <a:sym typeface="Arial"/>
            </a:endParaRPr>
          </a:p>
          <a:p>
            <a:pPr indent="0" lvl="0" marL="0" rtl="0" algn="l">
              <a:lnSpc>
                <a:spcPct val="115000"/>
              </a:lnSpc>
              <a:spcBef>
                <a:spcPts val="0"/>
              </a:spcBef>
              <a:spcAft>
                <a:spcPts val="1600"/>
              </a:spcAft>
              <a:buNone/>
            </a:pPr>
            <a:r>
              <a:t/>
            </a:r>
            <a:endParaRPr b="0" sz="1150">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URl building</a:t>
            </a:r>
            <a:endParaRPr sz="2400"/>
          </a:p>
        </p:txBody>
      </p:sp>
      <p:sp>
        <p:nvSpPr>
          <p:cNvPr id="113" name="Google Shape;113;p19"/>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highlight>
                  <a:srgbClr val="FFFFFF"/>
                </a:highlight>
                <a:latin typeface="Verdana"/>
                <a:ea typeface="Verdana"/>
                <a:cs typeface="Verdana"/>
                <a:sym typeface="Verdana"/>
              </a:rPr>
              <a:t>We can now define routes, but those are static or fixed. To use the dynamic routes, we SHOULD provide different types of routes. Using dynamic routes allows us to pass parameters and process based on them.</a:t>
            </a:r>
            <a:endParaRPr b="0" sz="1800">
              <a:highlight>
                <a:srgbClr val="FFFFFF"/>
              </a:highlight>
              <a:latin typeface="Verdana"/>
              <a:ea typeface="Verdana"/>
              <a:cs typeface="Verdana"/>
              <a:sym typeface="Verdana"/>
            </a:endParaRPr>
          </a:p>
          <a:p>
            <a:pPr indent="0" lvl="0" marL="0" rtl="0" algn="l">
              <a:lnSpc>
                <a:spcPct val="115000"/>
              </a:lnSpc>
              <a:spcBef>
                <a:spcPts val="1600"/>
              </a:spcBef>
              <a:spcAft>
                <a:spcPts val="1600"/>
              </a:spcAft>
              <a:buNone/>
            </a:pPr>
            <a:r>
              <a:rPr b="0" lang="en" sz="1800">
                <a:highlight>
                  <a:srgbClr val="FFFFFF"/>
                </a:highlight>
                <a:latin typeface="Verdana"/>
                <a:ea typeface="Verdana"/>
                <a:cs typeface="Verdana"/>
                <a:sym typeface="Verdana"/>
              </a:rPr>
              <a:t>** Pattern matching routes **</a:t>
            </a:r>
            <a:endParaRPr b="0" sz="1800">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Middleware</a:t>
            </a:r>
            <a:endParaRPr sz="2400"/>
          </a:p>
        </p:txBody>
      </p:sp>
      <p:sp>
        <p:nvSpPr>
          <p:cNvPr id="119" name="Google Shape;119;p20"/>
          <p:cNvSpPr txBox="1"/>
          <p:nvPr>
            <p:ph idx="4294967295" type="title"/>
          </p:nvPr>
        </p:nvSpPr>
        <p:spPr>
          <a:xfrm>
            <a:off x="535775" y="1480163"/>
            <a:ext cx="3567300" cy="30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highlight>
                  <a:srgbClr val="FFFFFF"/>
                </a:highlight>
                <a:latin typeface="Verdana"/>
                <a:ea typeface="Verdana"/>
                <a:cs typeface="Verdana"/>
                <a:sym typeface="Verdana"/>
              </a:rPr>
              <a:t>Middleware functions are functions that have access to the request object (req), the response object (res), and the next middleware function in the application’s request-response cycle. These functions are used to modify reqand res objects for tasks like parsing request bodies, adding response headers, etc.</a:t>
            </a:r>
            <a:endParaRPr sz="1800"/>
          </a:p>
        </p:txBody>
      </p:sp>
      <p:pic>
        <p:nvPicPr>
          <p:cNvPr id="120" name="Google Shape;120;p20"/>
          <p:cNvPicPr preferRelativeResize="0"/>
          <p:nvPr/>
        </p:nvPicPr>
        <p:blipFill>
          <a:blip r:embed="rId3">
            <a:alphaModFix/>
          </a:blip>
          <a:stretch>
            <a:fillRect/>
          </a:stretch>
        </p:blipFill>
        <p:spPr>
          <a:xfrm>
            <a:off x="4162425" y="1408296"/>
            <a:ext cx="4981575" cy="321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Templating </a:t>
            </a:r>
            <a:endParaRPr sz="1800"/>
          </a:p>
        </p:txBody>
      </p:sp>
      <p:sp>
        <p:nvSpPr>
          <p:cNvPr id="126" name="Google Shape;126;p21"/>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highlight>
                  <a:srgbClr val="FFFFFF"/>
                </a:highlight>
                <a:latin typeface="Verdana"/>
                <a:ea typeface="Verdana"/>
                <a:cs typeface="Verdana"/>
                <a:sym typeface="Verdana"/>
              </a:rPr>
              <a:t>Pug is a templating engine for Express. Templating engines are used to remove the cluttering of our server code with HTML, concatenating strings wildly to existing HTML templates. Pug is a very powerful templating engine which has a variety of features including filters, includes, inheritance, interpolation, etc. There is a lot of ground to cover on this.</a:t>
            </a:r>
            <a:endParaRPr b="0" sz="1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