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0916662-98B8-4F23-8E8B-4C8BF551A953}">
  <a:tblStyle styleId="{90916662-98B8-4F23-8E8B-4C8BF551A95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Raleway-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9cca14d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9cca14d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9cca14de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9cca14d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cca14de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cca14de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59cca14de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9cca14de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9cca14de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9cca14de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9cca14de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9cca14de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9cca14de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9cca14de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9cca14de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9cca14de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9cca14de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9cca14de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9cca14d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9cca14d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573010d41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73010d41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573010d41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573010d41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9cca14d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9cca14d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9cca14de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9cca14d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9cca14de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9cca14de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9cca14de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9cca14d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9cca14de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9cca14de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59cca14de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9cca14de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hyperlink" Target="https://www.tutorialspoint.com/nodejs/nodejs_path_module.htm" TargetMode="External"/><Relationship Id="rId4" Type="http://schemas.openxmlformats.org/officeDocument/2006/relationships/hyperlink" Target="https://www.tutorialspoint.com/nodejs/nodejs_path_module.htm" TargetMode="External"/><Relationship Id="rId5" Type="http://schemas.openxmlformats.org/officeDocument/2006/relationships/hyperlink" Target="https://www.tutorialspoint.com/nodejs/nodejs_net_module.htm" TargetMode="External"/><Relationship Id="rId6" Type="http://schemas.openxmlformats.org/officeDocument/2006/relationships/hyperlink" Target="https://www.tutorialspoint.com/nodejs/nodejs_net_module.htm" TargetMode="External"/><Relationship Id="rId7" Type="http://schemas.openxmlformats.org/officeDocument/2006/relationships/hyperlink" Target="https://www.tutorialspoint.com/nodejs/nodejs_dns_module.htm" TargetMode="External"/><Relationship Id="rId8" Type="http://schemas.openxmlformats.org/officeDocument/2006/relationships/hyperlink" Target="https://www.tutorialspoint.com/nodejs/nodejs_dns_module.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earch.nodejs.org/" TargetMode="External"/><Relationship Id="rId4" Type="http://schemas.openxmlformats.org/officeDocument/2006/relationships/hyperlink" Target="https://search.nodejs.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Node.js</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A presentation given by Shivam Thareja</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Callback concept</a:t>
            </a:r>
            <a:endParaRPr sz="2400"/>
          </a:p>
        </p:txBody>
      </p:sp>
      <p:sp>
        <p:nvSpPr>
          <p:cNvPr id="131" name="Google Shape;131;p22"/>
          <p:cNvSpPr txBox="1"/>
          <p:nvPr>
            <p:ph idx="4294967295" type="title"/>
          </p:nvPr>
        </p:nvSpPr>
        <p:spPr>
          <a:xfrm>
            <a:off x="535775" y="1480150"/>
            <a:ext cx="7468200" cy="3067500"/>
          </a:xfrm>
          <a:prstGeom prst="rect">
            <a:avLst/>
          </a:prstGeom>
        </p:spPr>
        <p:txBody>
          <a:bodyPr anchorCtr="0" anchor="t" bIns="91425" lIns="91425" spcFirstLastPara="1" rIns="91425" wrap="square" tIns="91425">
            <a:noAutofit/>
          </a:bodyPr>
          <a:lstStyle/>
          <a:p>
            <a:pPr indent="-298450" lvl="0" marL="457200" marR="25400" rtl="0" algn="just">
              <a:lnSpc>
                <a:spcPct val="163636"/>
              </a:lnSpc>
              <a:spcBef>
                <a:spcPts val="0"/>
              </a:spcBef>
              <a:spcAft>
                <a:spcPts val="0"/>
              </a:spcAft>
              <a:buSzPts val="1100"/>
              <a:buFont typeface="Verdana"/>
              <a:buChar char="●"/>
            </a:pPr>
            <a:r>
              <a:rPr b="0" lang="en" sz="1100">
                <a:latin typeface="Verdana"/>
                <a:ea typeface="Verdana"/>
                <a:cs typeface="Verdana"/>
                <a:sym typeface="Verdana"/>
              </a:rPr>
              <a:t>Callback is an asynchronous equivalent for a function. A callback function is called at the completion of a given task. Node makes heavy use of callbacks. All the APIs of Node are written in such a way that they support callbacks.</a:t>
            </a:r>
            <a:endParaRPr b="0" sz="1100">
              <a:latin typeface="Verdana"/>
              <a:ea typeface="Verdana"/>
              <a:cs typeface="Verdana"/>
              <a:sym typeface="Verdana"/>
            </a:endParaRPr>
          </a:p>
          <a:p>
            <a:pPr indent="0" lvl="0" marL="457200" marR="25400" rtl="0" algn="just">
              <a:lnSpc>
                <a:spcPct val="163636"/>
              </a:lnSpc>
              <a:spcBef>
                <a:spcPts val="700"/>
              </a:spcBef>
              <a:spcAft>
                <a:spcPts val="0"/>
              </a:spcAft>
              <a:buNone/>
            </a:pPr>
            <a:r>
              <a:t/>
            </a:r>
            <a:endParaRPr b="0" sz="1100">
              <a:latin typeface="Verdana"/>
              <a:ea typeface="Verdana"/>
              <a:cs typeface="Verdana"/>
              <a:sym typeface="Verdana"/>
            </a:endParaRPr>
          </a:p>
          <a:p>
            <a:pPr indent="-298450" lvl="0" marL="457200" marR="25400" rtl="0" algn="just">
              <a:lnSpc>
                <a:spcPct val="163636"/>
              </a:lnSpc>
              <a:spcBef>
                <a:spcPts val="700"/>
              </a:spcBef>
              <a:spcAft>
                <a:spcPts val="0"/>
              </a:spcAft>
              <a:buSzPts val="1100"/>
              <a:buFont typeface="Verdana"/>
              <a:buChar char="●"/>
            </a:pPr>
            <a:r>
              <a:rPr b="0" lang="en" sz="1100">
                <a:latin typeface="Verdana"/>
                <a:ea typeface="Verdana"/>
                <a:cs typeface="Verdana"/>
                <a:sym typeface="Verdana"/>
              </a:rPr>
              <a:t>For example, a function to read a file may start reading file and return the control to the execution environment immediately so that the next instruction can be executed. Once file I/O is complete, it will call the callback function while passing the callback function, the content of the file as a parameter. So there is no blocking or wait for File I/O. This makes Node.js highly scalable, as it can process a high number of requests without waiting for any function to return results.</a:t>
            </a:r>
            <a:endParaRPr b="0" sz="1100">
              <a:latin typeface="Verdana"/>
              <a:ea typeface="Verdana"/>
              <a:cs typeface="Verdana"/>
              <a:sym typeface="Verdana"/>
            </a:endParaRPr>
          </a:p>
          <a:p>
            <a:pPr indent="0" lvl="0" marL="457200" rtl="0" algn="l">
              <a:lnSpc>
                <a:spcPct val="115000"/>
              </a:lnSpc>
              <a:spcBef>
                <a:spcPts val="7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Events</a:t>
            </a:r>
            <a:endParaRPr sz="2400"/>
          </a:p>
        </p:txBody>
      </p:sp>
      <p:sp>
        <p:nvSpPr>
          <p:cNvPr id="137" name="Google Shape;137;p23"/>
          <p:cNvSpPr txBox="1"/>
          <p:nvPr>
            <p:ph idx="4294967295" type="title"/>
          </p:nvPr>
        </p:nvSpPr>
        <p:spPr>
          <a:xfrm>
            <a:off x="535775" y="1874400"/>
            <a:ext cx="77526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150">
                <a:highlight>
                  <a:srgbClr val="FFFFFF"/>
                </a:highlight>
                <a:latin typeface="Verdana"/>
                <a:ea typeface="Verdana"/>
                <a:cs typeface="Verdana"/>
                <a:sym typeface="Verdana"/>
              </a:rPr>
              <a:t>Node.js is a single-threaded application, but it can support concurrency via the concept of event and callbacks. Every API of Node.js is asynchronous and being single-threaded, they use async function calls to maintain concurrency. Node uses observer pattern.</a:t>
            </a:r>
            <a:endParaRPr b="0" sz="1150">
              <a:highlight>
                <a:srgbClr val="FFFFFF"/>
              </a:highlight>
              <a:latin typeface="Verdana"/>
              <a:ea typeface="Verdana"/>
              <a:cs typeface="Verdana"/>
              <a:sym typeface="Verdana"/>
            </a:endParaRPr>
          </a:p>
          <a:p>
            <a:pPr indent="0" lvl="0" marL="0" rtl="0" algn="l">
              <a:lnSpc>
                <a:spcPct val="115000"/>
              </a:lnSpc>
              <a:spcBef>
                <a:spcPts val="1600"/>
              </a:spcBef>
              <a:spcAft>
                <a:spcPts val="0"/>
              </a:spcAft>
              <a:buNone/>
            </a:pPr>
            <a:r>
              <a:rPr b="0" lang="en" sz="1150">
                <a:highlight>
                  <a:srgbClr val="FFFFFF"/>
                </a:highlight>
                <a:latin typeface="Verdana"/>
                <a:ea typeface="Verdana"/>
                <a:cs typeface="Verdana"/>
                <a:sym typeface="Verdana"/>
              </a:rPr>
              <a:t>N</a:t>
            </a:r>
            <a:r>
              <a:rPr b="0" lang="en" sz="1100">
                <a:latin typeface="Verdana"/>
                <a:ea typeface="Verdana"/>
                <a:cs typeface="Verdana"/>
                <a:sym typeface="Verdana"/>
              </a:rPr>
              <a:t>ode.js uses events heavily and it is also one of the reasons why Node.js is pretty fast compared to other similar technologies. As soon as Node starts its server, it simply initiates its variables, declares functions and then simply waits for the event to occur.</a:t>
            </a:r>
            <a:endParaRPr b="0" sz="1100">
              <a:latin typeface="Verdana"/>
              <a:ea typeface="Verdana"/>
              <a:cs typeface="Verdana"/>
              <a:sym typeface="Verdana"/>
            </a:endParaRPr>
          </a:p>
          <a:p>
            <a:pPr indent="0" lvl="0" marL="25400" marR="25400" rtl="0" algn="just">
              <a:lnSpc>
                <a:spcPct val="163636"/>
              </a:lnSpc>
              <a:spcBef>
                <a:spcPts val="1600"/>
              </a:spcBef>
              <a:spcAft>
                <a:spcPts val="0"/>
              </a:spcAft>
              <a:buNone/>
            </a:pPr>
            <a:r>
              <a:rPr b="0" lang="en" sz="1100">
                <a:latin typeface="Verdana"/>
                <a:ea typeface="Verdana"/>
                <a:cs typeface="Verdana"/>
                <a:sym typeface="Verdana"/>
              </a:rPr>
              <a:t>In an event-driven application, there is generally a main loop that listens for events, and then triggers a callback function when one of those events is detected.</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100">
                <a:latin typeface="Verdana"/>
                <a:ea typeface="Verdana"/>
                <a:cs typeface="Verdana"/>
                <a:sym typeface="Verdana"/>
              </a:rPr>
              <a:t>Methods used : </a:t>
            </a:r>
            <a:r>
              <a:rPr b="0" lang="en" sz="1150">
                <a:highlight>
                  <a:srgbClr val="FFFFFF"/>
                </a:highlight>
                <a:latin typeface="Verdana"/>
                <a:ea typeface="Verdana"/>
                <a:cs typeface="Verdana"/>
                <a:sym typeface="Verdana"/>
              </a:rPr>
              <a:t>addListener(event, listener) , on(event, listener) , once(event, listener) , removeListener(event, listener) , removeAllListeners([event]) , setMaxListeners(n) , listeners(event)</a:t>
            </a:r>
            <a:endParaRPr b="0" sz="1150">
              <a:highlight>
                <a:srgbClr val="FFFFFF"/>
              </a:highlight>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rPr b="0" lang="en" sz="1150">
                <a:highlight>
                  <a:srgbClr val="FFFFFF"/>
                </a:highlight>
                <a:latin typeface="Verdana"/>
                <a:ea typeface="Verdana"/>
                <a:cs typeface="Verdana"/>
                <a:sym typeface="Verdana"/>
              </a:rPr>
              <a:t>And emit(event, [arg1], [arg2], [...])</a:t>
            </a:r>
            <a:endParaRPr b="0" sz="1150">
              <a:highlight>
                <a:srgbClr val="FFFFFF"/>
              </a:highlight>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pic>
        <p:nvPicPr>
          <p:cNvPr id="138" name="Google Shape;138;p23"/>
          <p:cNvPicPr preferRelativeResize="0"/>
          <p:nvPr/>
        </p:nvPicPr>
        <p:blipFill>
          <a:blip r:embed="rId3">
            <a:alphaModFix/>
          </a:blip>
          <a:stretch>
            <a:fillRect/>
          </a:stretch>
        </p:blipFill>
        <p:spPr>
          <a:xfrm>
            <a:off x="3206925" y="124375"/>
            <a:ext cx="5315225" cy="1750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4"/>
          <p:cNvSpPr txBox="1"/>
          <p:nvPr>
            <p:ph idx="4294967295" type="title"/>
          </p:nvPr>
        </p:nvSpPr>
        <p:spPr>
          <a:xfrm>
            <a:off x="464725" y="36567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BUFFERS</a:t>
            </a:r>
            <a:endParaRPr sz="2400"/>
          </a:p>
        </p:txBody>
      </p:sp>
      <p:sp>
        <p:nvSpPr>
          <p:cNvPr id="144" name="Google Shape;144;p24"/>
          <p:cNvSpPr txBox="1"/>
          <p:nvPr>
            <p:ph idx="4294967295" type="title"/>
          </p:nvPr>
        </p:nvSpPr>
        <p:spPr>
          <a:xfrm>
            <a:off x="544650" y="1258050"/>
            <a:ext cx="5197200" cy="3067500"/>
          </a:xfrm>
          <a:prstGeom prst="rect">
            <a:avLst/>
          </a:prstGeom>
        </p:spPr>
        <p:txBody>
          <a:bodyPr anchorCtr="0" anchor="t" bIns="91425" lIns="91425" spcFirstLastPara="1" rIns="91425" wrap="square" tIns="91425">
            <a:noAutofit/>
          </a:bodyPr>
          <a:lstStyle/>
          <a:p>
            <a:pPr indent="-301625" lvl="0" marL="457200" marR="25400" rtl="0" algn="just">
              <a:lnSpc>
                <a:spcPct val="163636"/>
              </a:lnSpc>
              <a:spcBef>
                <a:spcPts val="0"/>
              </a:spcBef>
              <a:spcAft>
                <a:spcPts val="0"/>
              </a:spcAft>
              <a:buSzPts val="1150"/>
              <a:buFont typeface="Verdana"/>
              <a:buChar char="●"/>
            </a:pPr>
            <a:r>
              <a:rPr b="0" lang="en" sz="1100">
                <a:latin typeface="Verdana"/>
                <a:ea typeface="Verdana"/>
                <a:cs typeface="Verdana"/>
                <a:sym typeface="Verdana"/>
              </a:rPr>
              <a:t>Pure JavaScript is Unicode friendly, but it is not so for binary data. While dealing with TCP streams or the file system, it's necessary to handle octet streams. Node provides Buffer class which provides instances to store raw data similar to an array of integers but corresponds to a raw memory allocation outside the V8 heap.</a:t>
            </a:r>
            <a:endParaRPr b="0" sz="1100">
              <a:latin typeface="Verdana"/>
              <a:ea typeface="Verdana"/>
              <a:cs typeface="Verdana"/>
              <a:sym typeface="Verdana"/>
            </a:endParaRPr>
          </a:p>
          <a:p>
            <a:pPr indent="-301625" lvl="0" marL="457200" marR="25400" rtl="0" algn="just">
              <a:lnSpc>
                <a:spcPct val="163636"/>
              </a:lnSpc>
              <a:spcBef>
                <a:spcPts val="0"/>
              </a:spcBef>
              <a:spcAft>
                <a:spcPts val="0"/>
              </a:spcAft>
              <a:buSzPts val="1150"/>
              <a:buFont typeface="Verdana"/>
              <a:buChar char="●"/>
            </a:pPr>
            <a:r>
              <a:rPr b="0" lang="en" sz="1100">
                <a:latin typeface="Verdana"/>
                <a:ea typeface="Verdana"/>
                <a:cs typeface="Verdana"/>
                <a:sym typeface="Verdana"/>
              </a:rPr>
              <a:t>Buffer class is a global class that can be accessed in an application without importing the buffer module.</a:t>
            </a:r>
            <a:endParaRPr b="0" sz="1100">
              <a:latin typeface="Verdana"/>
              <a:ea typeface="Verdana"/>
              <a:cs typeface="Verdana"/>
              <a:sym typeface="Verdana"/>
            </a:endParaRPr>
          </a:p>
          <a:p>
            <a:pPr indent="0" lvl="0" marL="457200" rtl="0" algn="l">
              <a:lnSpc>
                <a:spcPct val="115000"/>
              </a:lnSpc>
              <a:spcBef>
                <a:spcPts val="7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5"/>
          <p:cNvSpPr txBox="1"/>
          <p:nvPr>
            <p:ph idx="4294967295" type="title"/>
          </p:nvPr>
        </p:nvSpPr>
        <p:spPr>
          <a:xfrm>
            <a:off x="491350" y="1880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STREAMS</a:t>
            </a:r>
            <a:endParaRPr sz="2400"/>
          </a:p>
        </p:txBody>
      </p:sp>
      <p:sp>
        <p:nvSpPr>
          <p:cNvPr id="150" name="Google Shape;150;p25"/>
          <p:cNvSpPr txBox="1"/>
          <p:nvPr>
            <p:ph idx="4294967295" type="title"/>
          </p:nvPr>
        </p:nvSpPr>
        <p:spPr>
          <a:xfrm>
            <a:off x="544650" y="867200"/>
            <a:ext cx="8543100" cy="40326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100">
                <a:latin typeface="Verdana"/>
                <a:ea typeface="Verdana"/>
                <a:cs typeface="Verdana"/>
                <a:sym typeface="Verdana"/>
              </a:rPr>
              <a:t>Streams are objects that let you read data from a source or write data to a destination in continuous fashion. In Node.js, there are four types of streams −</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Readable − Stream which is used for read operation.</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Writable − Stream which is used for write operation.</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Duplex − Stream which can be used for both read and write operation.</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Transform − A type of duplex stream where the output is computed based on input.</a:t>
            </a:r>
            <a:endParaRPr b="0" sz="1050">
              <a:latin typeface="Verdana"/>
              <a:ea typeface="Verdana"/>
              <a:cs typeface="Verdana"/>
              <a:sym typeface="Verdana"/>
            </a:endParaRPr>
          </a:p>
          <a:p>
            <a:pPr indent="0" lvl="0" marL="25400" marR="25400" rtl="0" algn="just">
              <a:lnSpc>
                <a:spcPct val="163636"/>
              </a:lnSpc>
              <a:spcBef>
                <a:spcPts val="1500"/>
              </a:spcBef>
              <a:spcAft>
                <a:spcPts val="0"/>
              </a:spcAft>
              <a:buNone/>
            </a:pPr>
            <a:r>
              <a:rPr b="0" lang="en" sz="1100">
                <a:latin typeface="Verdana"/>
                <a:ea typeface="Verdana"/>
                <a:cs typeface="Verdana"/>
                <a:sym typeface="Verdana"/>
              </a:rPr>
              <a:t>Each type of Stream is an EventEmitter instance and throws several events at different instance of times. For example, some of the commonly used events are −</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data − This event is fired when there is data is available to read.</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end − This event is fired when there is no more data to read.</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error − This event is fired when there is any error receiving or writing data.</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finish − This event is fired when all the data has been flushed to underlying system.</a:t>
            </a:r>
            <a:endParaRPr b="0" sz="1050">
              <a:latin typeface="Verdana"/>
              <a:ea typeface="Verdana"/>
              <a:cs typeface="Verdana"/>
              <a:sym typeface="Verdana"/>
            </a:endParaRPr>
          </a:p>
          <a:p>
            <a:pPr indent="0" lvl="0" marL="457200" rtl="0" algn="l">
              <a:lnSpc>
                <a:spcPct val="115000"/>
              </a:lnSpc>
              <a:spcBef>
                <a:spcPts val="15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idx="4294967295" type="title"/>
          </p:nvPr>
        </p:nvSpPr>
        <p:spPr>
          <a:xfrm>
            <a:off x="535775" y="14360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Some global objects</a:t>
            </a:r>
            <a:endParaRPr sz="2400"/>
          </a:p>
        </p:txBody>
      </p:sp>
      <p:sp>
        <p:nvSpPr>
          <p:cNvPr id="156" name="Google Shape;156;p26"/>
          <p:cNvSpPr txBox="1"/>
          <p:nvPr>
            <p:ph idx="4294967295" type="title"/>
          </p:nvPr>
        </p:nvSpPr>
        <p:spPr>
          <a:xfrm>
            <a:off x="597950" y="858300"/>
            <a:ext cx="8546100" cy="4743300"/>
          </a:xfrm>
          <a:prstGeom prst="rect">
            <a:avLst/>
          </a:prstGeom>
        </p:spPr>
        <p:txBody>
          <a:bodyPr anchorCtr="0" anchor="t" bIns="91425" lIns="91425" spcFirstLastPara="1" rIns="91425" wrap="square" tIns="91425">
            <a:noAutofit/>
          </a:bodyPr>
          <a:lstStyle/>
          <a:p>
            <a:pPr indent="0" lvl="0" marL="0" marR="38100" rtl="0" algn="l">
              <a:lnSpc>
                <a:spcPct val="150000"/>
              </a:lnSpc>
              <a:spcBef>
                <a:spcPts val="300"/>
              </a:spcBef>
              <a:spcAft>
                <a:spcPts val="0"/>
              </a:spcAft>
              <a:buClr>
                <a:schemeClr val="dk2"/>
              </a:buClr>
              <a:buSzPts val="1100"/>
              <a:buFont typeface="Arial"/>
              <a:buNone/>
            </a:pPr>
            <a:r>
              <a:rPr lang="en" sz="1000">
                <a:solidFill>
                  <a:srgbClr val="121214"/>
                </a:solidFill>
                <a:latin typeface="Verdana"/>
                <a:ea typeface="Verdana"/>
                <a:cs typeface="Verdana"/>
                <a:sym typeface="Verdana"/>
              </a:rPr>
              <a:t>__filename</a:t>
            </a:r>
            <a:endParaRPr sz="1000">
              <a:solidFill>
                <a:srgbClr val="121214"/>
              </a:solidFill>
              <a:latin typeface="Verdana"/>
              <a:ea typeface="Verdana"/>
              <a:cs typeface="Verdana"/>
              <a:sym typeface="Verdana"/>
            </a:endParaRPr>
          </a:p>
          <a:p>
            <a:pPr indent="0" lvl="0" marL="25400" marR="25400" rtl="0" algn="just">
              <a:lnSpc>
                <a:spcPct val="163636"/>
              </a:lnSpc>
              <a:spcBef>
                <a:spcPts val="300"/>
              </a:spcBef>
              <a:spcAft>
                <a:spcPts val="0"/>
              </a:spcAft>
              <a:buNone/>
            </a:pPr>
            <a:r>
              <a:rPr b="0" lang="en" sz="1000">
                <a:latin typeface="Verdana"/>
                <a:ea typeface="Verdana"/>
                <a:cs typeface="Verdana"/>
                <a:sym typeface="Verdana"/>
              </a:rPr>
              <a:t>The __filename represents the filename of the code being executed. This is the resolved absolute path of this code file.</a:t>
            </a:r>
            <a:endParaRPr b="0" sz="1000">
              <a:latin typeface="Verdana"/>
              <a:ea typeface="Verdana"/>
              <a:cs typeface="Verdana"/>
              <a:sym typeface="Verdana"/>
            </a:endParaRPr>
          </a:p>
          <a:p>
            <a:pPr indent="0" lvl="0" marL="25400" marR="25400" rtl="0" algn="just">
              <a:lnSpc>
                <a:spcPct val="163636"/>
              </a:lnSpc>
              <a:spcBef>
                <a:spcPts val="700"/>
              </a:spcBef>
              <a:spcAft>
                <a:spcPts val="0"/>
              </a:spcAft>
              <a:buNone/>
            </a:pPr>
            <a:r>
              <a:rPr lang="en" sz="1000">
                <a:latin typeface="Verdana"/>
                <a:ea typeface="Verdana"/>
                <a:cs typeface="Verdana"/>
                <a:sym typeface="Verdana"/>
              </a:rPr>
              <a:t>__dirname</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000">
                <a:latin typeface="Verdana"/>
                <a:ea typeface="Verdana"/>
                <a:cs typeface="Verdana"/>
                <a:sym typeface="Verdana"/>
              </a:rPr>
              <a:t>It returns the directory of the code being executed.</a:t>
            </a:r>
            <a:endParaRPr b="0" sz="1000">
              <a:latin typeface="Verdana"/>
              <a:ea typeface="Verdana"/>
              <a:cs typeface="Verdana"/>
              <a:sym typeface="Verdana"/>
            </a:endParaRPr>
          </a:p>
          <a:p>
            <a:pPr indent="0" lvl="0" marL="25400" marR="25400" rtl="0" algn="just">
              <a:lnSpc>
                <a:spcPct val="163636"/>
              </a:lnSpc>
              <a:spcBef>
                <a:spcPts val="700"/>
              </a:spcBef>
              <a:spcAft>
                <a:spcPts val="0"/>
              </a:spcAft>
              <a:buNone/>
            </a:pPr>
            <a:r>
              <a:rPr lang="en" sz="1000">
                <a:latin typeface="Verdana"/>
                <a:ea typeface="Verdana"/>
                <a:cs typeface="Verdana"/>
                <a:sym typeface="Verdana"/>
              </a:rPr>
              <a:t>setTimeout(cb,ms) </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000">
                <a:highlight>
                  <a:srgbClr val="FFFFFF"/>
                </a:highlight>
                <a:latin typeface="Verdana"/>
                <a:ea typeface="Verdana"/>
                <a:cs typeface="Verdana"/>
                <a:sym typeface="Verdana"/>
              </a:rPr>
              <a:t>The setTimeout(cb, ms) global function is used to run callback cb after at least ms milliseconds</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lang="en" sz="1000">
                <a:latin typeface="Verdana"/>
                <a:ea typeface="Verdana"/>
                <a:cs typeface="Verdana"/>
                <a:sym typeface="Verdana"/>
              </a:rPr>
              <a:t>setInterval()</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000">
                <a:highlight>
                  <a:srgbClr val="FFFFFF"/>
                </a:highlight>
                <a:latin typeface="Verdana"/>
                <a:ea typeface="Verdana"/>
                <a:cs typeface="Verdana"/>
                <a:sym typeface="Verdana"/>
              </a:rPr>
              <a:t>The setInterval(cb, ms) global function is used to run callback cb repeatedly after at least ms milliseconds. The actual delay depends on external factors like OS timer granularity and system load. A timer cannot span more than 24.8 days.</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lang="en" sz="1000">
                <a:latin typeface="Verdana"/>
                <a:ea typeface="Verdana"/>
                <a:cs typeface="Verdana"/>
                <a:sym typeface="Verdana"/>
              </a:rPr>
              <a:t>clearTimeout(t)</a:t>
            </a:r>
            <a:endParaRPr sz="10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000">
                <a:highlight>
                  <a:srgbClr val="FFFFFF"/>
                </a:highlight>
                <a:latin typeface="Verdana"/>
                <a:ea typeface="Verdana"/>
                <a:cs typeface="Verdana"/>
                <a:sym typeface="Verdana"/>
              </a:rPr>
              <a:t>The clearTimeout(t) global function is used to stop a timer that was previously created with setTimeout(). Here t is the timer returned by the setTimeout() function.</a:t>
            </a:r>
            <a:endParaRPr sz="1000">
              <a:latin typeface="Verdana"/>
              <a:ea typeface="Verdana"/>
              <a:cs typeface="Verdana"/>
              <a:sym typeface="Verdana"/>
            </a:endParaRPr>
          </a:p>
          <a:p>
            <a:pPr indent="0" lvl="0" marL="25400" marR="25400" rtl="0" algn="just">
              <a:lnSpc>
                <a:spcPct val="163636"/>
              </a:lnSpc>
              <a:spcBef>
                <a:spcPts val="700"/>
              </a:spcBef>
              <a:spcAft>
                <a:spcPts val="0"/>
              </a:spcAft>
              <a:buClr>
                <a:schemeClr val="dk2"/>
              </a:buClr>
              <a:buSzPts val="1100"/>
              <a:buFont typeface="Arial"/>
              <a:buNone/>
            </a:pPr>
            <a:r>
              <a:t/>
            </a:r>
            <a:endParaRPr b="0" sz="1100">
              <a:latin typeface="Verdana"/>
              <a:ea typeface="Verdana"/>
              <a:cs typeface="Verdana"/>
              <a:sym typeface="Verdana"/>
            </a:endParaRPr>
          </a:p>
          <a:p>
            <a:pPr indent="0" lvl="0" marL="0" rtl="0" algn="l">
              <a:lnSpc>
                <a:spcPct val="115000"/>
              </a:lnSpc>
              <a:spcBef>
                <a:spcPts val="70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idx="4294967295" type="title"/>
          </p:nvPr>
        </p:nvSpPr>
        <p:spPr>
          <a:xfrm>
            <a:off x="535775" y="-429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Utility Modules</a:t>
            </a:r>
            <a:endParaRPr sz="2400"/>
          </a:p>
        </p:txBody>
      </p:sp>
      <p:sp>
        <p:nvSpPr>
          <p:cNvPr id="162" name="Google Shape;162;p2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b="0" sz="1100">
              <a:latin typeface="Lato"/>
              <a:ea typeface="Lato"/>
              <a:cs typeface="Lato"/>
              <a:sym typeface="Lato"/>
            </a:endParaRPr>
          </a:p>
        </p:txBody>
      </p:sp>
      <p:graphicFrame>
        <p:nvGraphicFramePr>
          <p:cNvPr id="163" name="Google Shape;163;p27"/>
          <p:cNvGraphicFramePr/>
          <p:nvPr/>
        </p:nvGraphicFramePr>
        <p:xfrm>
          <a:off x="35550" y="671075"/>
          <a:ext cx="3000000" cy="3000000"/>
        </p:xfrm>
        <a:graphic>
          <a:graphicData uri="http://schemas.openxmlformats.org/drawingml/2006/table">
            <a:tbl>
              <a:tblPr>
                <a:noFill/>
                <a:tableStyleId>{90916662-98B8-4F23-8E8B-4C8BF551A953}</a:tableStyleId>
              </a:tblPr>
              <a:tblGrid>
                <a:gridCol w="1000850"/>
                <a:gridCol w="8143150"/>
              </a:tblGrid>
              <a:tr h="473775">
                <a:tc>
                  <a:txBody>
                    <a:bodyPr>
                      <a:noAutofit/>
                    </a:bodyPr>
                    <a:lstStyle/>
                    <a:p>
                      <a:pPr indent="0" lvl="0" marL="0" rtl="0" algn="ctr">
                        <a:lnSpc>
                          <a:spcPct val="142857"/>
                        </a:lnSpc>
                        <a:spcBef>
                          <a:spcPts val="0"/>
                        </a:spcBef>
                        <a:spcAft>
                          <a:spcPts val="1500"/>
                        </a:spcAft>
                        <a:buNone/>
                      </a:pPr>
                      <a:r>
                        <a:rPr b="1" lang="en" sz="1050">
                          <a:solidFill>
                            <a:srgbClr val="313131"/>
                          </a:solidFill>
                          <a:latin typeface="Verdana"/>
                          <a:ea typeface="Verdana"/>
                          <a:cs typeface="Verdana"/>
                          <a:sym typeface="Verdana"/>
                        </a:rPr>
                        <a:t>Sr.No.</a:t>
                      </a:r>
                      <a:endParaRPr b="1"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c>
                  <a:txBody>
                    <a:bodyPr>
                      <a:noAutofit/>
                    </a:bodyPr>
                    <a:lstStyle/>
                    <a:p>
                      <a:pPr indent="0" lvl="0" marL="0" rtl="0" algn="ctr">
                        <a:lnSpc>
                          <a:spcPct val="142857"/>
                        </a:lnSpc>
                        <a:spcBef>
                          <a:spcPts val="0"/>
                        </a:spcBef>
                        <a:spcAft>
                          <a:spcPts val="1500"/>
                        </a:spcAft>
                        <a:buNone/>
                      </a:pPr>
                      <a:r>
                        <a:rPr b="1" lang="en" sz="1050">
                          <a:solidFill>
                            <a:srgbClr val="313131"/>
                          </a:solidFill>
                          <a:latin typeface="Verdana"/>
                          <a:ea typeface="Verdana"/>
                          <a:cs typeface="Verdana"/>
                          <a:sym typeface="Verdana"/>
                        </a:rPr>
                        <a:t>Module Name &amp; Description</a:t>
                      </a:r>
                      <a:endParaRPr b="1"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EEEEEE"/>
                    </a:solidFill>
                  </a:tcPr>
                </a:tc>
              </a:tr>
              <a:tr h="657225">
                <a:tc>
                  <a:txBody>
                    <a:bodyPr>
                      <a:noAutofit/>
                    </a:bodyPr>
                    <a:lstStyle/>
                    <a:p>
                      <a:pPr indent="0" lvl="0" marL="0" rtl="0" algn="l">
                        <a:lnSpc>
                          <a:spcPct val="142857"/>
                        </a:lnSpc>
                        <a:spcBef>
                          <a:spcPts val="0"/>
                        </a:spcBef>
                        <a:spcAft>
                          <a:spcPts val="1500"/>
                        </a:spcAft>
                        <a:buNone/>
                      </a:pPr>
                      <a:r>
                        <a:rPr lang="en" sz="1050">
                          <a:solidFill>
                            <a:srgbClr val="313131"/>
                          </a:solidFill>
                          <a:latin typeface="Verdana"/>
                          <a:ea typeface="Verdana"/>
                          <a:cs typeface="Verdana"/>
                          <a:sym typeface="Verdana"/>
                        </a:rPr>
                        <a:t>1</a:t>
                      </a:r>
                      <a:endParaRPr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215900" rtl="0" algn="l">
                        <a:lnSpc>
                          <a:spcPct val="142857"/>
                        </a:lnSpc>
                        <a:spcBef>
                          <a:spcPts val="0"/>
                        </a:spcBef>
                        <a:spcAft>
                          <a:spcPts val="0"/>
                        </a:spcAft>
                        <a:buNone/>
                      </a:pPr>
                      <a:r>
                        <a:rPr b="1" lang="en" sz="1050">
                          <a:latin typeface="Verdana"/>
                          <a:ea typeface="Verdana"/>
                          <a:cs typeface="Verdana"/>
                          <a:sym typeface="Verdana"/>
                        </a:rPr>
                        <a:t>OS Module</a:t>
                      </a:r>
                      <a:endParaRPr b="1" sz="1050">
                        <a:latin typeface="Verdana"/>
                        <a:ea typeface="Verdana"/>
                        <a:cs typeface="Verdana"/>
                        <a:sym typeface="Verdana"/>
                      </a:endParaRPr>
                    </a:p>
                    <a:p>
                      <a:pPr indent="0" lvl="0" marL="25400" marR="25400" rtl="0" algn="just">
                        <a:lnSpc>
                          <a:spcPct val="171428"/>
                        </a:lnSpc>
                        <a:spcBef>
                          <a:spcPts val="1500"/>
                        </a:spcBef>
                        <a:spcAft>
                          <a:spcPts val="600"/>
                        </a:spcAft>
                        <a:buNone/>
                      </a:pPr>
                      <a:r>
                        <a:rPr lang="en" sz="1050">
                          <a:latin typeface="Verdana"/>
                          <a:ea typeface="Verdana"/>
                          <a:cs typeface="Verdana"/>
                          <a:sym typeface="Verdana"/>
                        </a:rPr>
                        <a:t>Provides basic operating-system related utility functions.</a:t>
                      </a:r>
                      <a:endParaRPr sz="1050">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657225">
                <a:tc>
                  <a:txBody>
                    <a:bodyPr>
                      <a:noAutofit/>
                    </a:bodyPr>
                    <a:lstStyle/>
                    <a:p>
                      <a:pPr indent="0" lvl="0" marL="0" rtl="0" algn="l">
                        <a:lnSpc>
                          <a:spcPct val="142857"/>
                        </a:lnSpc>
                        <a:spcBef>
                          <a:spcPts val="0"/>
                        </a:spcBef>
                        <a:spcAft>
                          <a:spcPts val="1500"/>
                        </a:spcAft>
                        <a:buNone/>
                      </a:pPr>
                      <a:r>
                        <a:rPr lang="en" sz="1050">
                          <a:solidFill>
                            <a:srgbClr val="313131"/>
                          </a:solidFill>
                          <a:latin typeface="Verdana"/>
                          <a:ea typeface="Verdana"/>
                          <a:cs typeface="Verdana"/>
                          <a:sym typeface="Verdana"/>
                        </a:rPr>
                        <a:t>2</a:t>
                      </a:r>
                      <a:endParaRPr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215900" rtl="0" algn="l">
                        <a:lnSpc>
                          <a:spcPct val="142857"/>
                        </a:lnSpc>
                        <a:spcBef>
                          <a:spcPts val="0"/>
                        </a:spcBef>
                        <a:spcAft>
                          <a:spcPts val="0"/>
                        </a:spcAft>
                        <a:buNone/>
                      </a:pPr>
                      <a:r>
                        <a:rPr b="1" lang="en" sz="1050" u="sng">
                          <a:solidFill>
                            <a:srgbClr val="313131"/>
                          </a:solidFill>
                          <a:latin typeface="Verdana"/>
                          <a:ea typeface="Verdana"/>
                          <a:cs typeface="Verdana"/>
                          <a:sym typeface="Verdana"/>
                          <a:hlinkClick r:id="rId3"/>
                        </a:rPr>
                        <a:t>Path Module</a:t>
                      </a:r>
                      <a:endParaRPr b="1" sz="1050" u="sng">
                        <a:solidFill>
                          <a:srgbClr val="313131"/>
                        </a:solidFill>
                        <a:latin typeface="Verdana"/>
                        <a:ea typeface="Verdana"/>
                        <a:cs typeface="Verdana"/>
                        <a:sym typeface="Verdana"/>
                        <a:hlinkClick r:id="rId4"/>
                      </a:endParaRPr>
                    </a:p>
                    <a:p>
                      <a:pPr indent="0" lvl="0" marL="25400" marR="25400" rtl="0" algn="just">
                        <a:lnSpc>
                          <a:spcPct val="171428"/>
                        </a:lnSpc>
                        <a:spcBef>
                          <a:spcPts val="1500"/>
                        </a:spcBef>
                        <a:spcAft>
                          <a:spcPts val="600"/>
                        </a:spcAft>
                        <a:buNone/>
                      </a:pPr>
                      <a:r>
                        <a:rPr lang="en" sz="1050">
                          <a:latin typeface="Verdana"/>
                          <a:ea typeface="Verdana"/>
                          <a:cs typeface="Verdana"/>
                          <a:sym typeface="Verdana"/>
                        </a:rPr>
                        <a:t>Provides utilities for handling and transforming file paths.</a:t>
                      </a:r>
                      <a:endParaRPr sz="1050">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85825">
                <a:tc>
                  <a:txBody>
                    <a:bodyPr>
                      <a:noAutofit/>
                    </a:bodyPr>
                    <a:lstStyle/>
                    <a:p>
                      <a:pPr indent="0" lvl="0" marL="0" rtl="0" algn="l">
                        <a:lnSpc>
                          <a:spcPct val="142857"/>
                        </a:lnSpc>
                        <a:spcBef>
                          <a:spcPts val="0"/>
                        </a:spcBef>
                        <a:spcAft>
                          <a:spcPts val="1500"/>
                        </a:spcAft>
                        <a:buNone/>
                      </a:pPr>
                      <a:r>
                        <a:rPr lang="en" sz="1050">
                          <a:solidFill>
                            <a:srgbClr val="313131"/>
                          </a:solidFill>
                          <a:latin typeface="Verdana"/>
                          <a:ea typeface="Verdana"/>
                          <a:cs typeface="Verdana"/>
                          <a:sym typeface="Verdana"/>
                        </a:rPr>
                        <a:t>3</a:t>
                      </a:r>
                      <a:endParaRPr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215900" rtl="0" algn="l">
                        <a:lnSpc>
                          <a:spcPct val="142857"/>
                        </a:lnSpc>
                        <a:spcBef>
                          <a:spcPts val="0"/>
                        </a:spcBef>
                        <a:spcAft>
                          <a:spcPts val="0"/>
                        </a:spcAft>
                        <a:buNone/>
                      </a:pPr>
                      <a:r>
                        <a:rPr b="1" lang="en" sz="1050" u="sng">
                          <a:solidFill>
                            <a:srgbClr val="313131"/>
                          </a:solidFill>
                          <a:latin typeface="Verdana"/>
                          <a:ea typeface="Verdana"/>
                          <a:cs typeface="Verdana"/>
                          <a:sym typeface="Verdana"/>
                          <a:hlinkClick r:id="rId5"/>
                        </a:rPr>
                        <a:t>Net Module</a:t>
                      </a:r>
                      <a:endParaRPr b="1" sz="1050" u="sng">
                        <a:solidFill>
                          <a:srgbClr val="313131"/>
                        </a:solidFill>
                        <a:latin typeface="Verdana"/>
                        <a:ea typeface="Verdana"/>
                        <a:cs typeface="Verdana"/>
                        <a:sym typeface="Verdana"/>
                        <a:hlinkClick r:id="rId6"/>
                      </a:endParaRPr>
                    </a:p>
                    <a:p>
                      <a:pPr indent="0" lvl="0" marL="25400" marR="25400" rtl="0" algn="just">
                        <a:lnSpc>
                          <a:spcPct val="171428"/>
                        </a:lnSpc>
                        <a:spcBef>
                          <a:spcPts val="1500"/>
                        </a:spcBef>
                        <a:spcAft>
                          <a:spcPts val="600"/>
                        </a:spcAft>
                        <a:buNone/>
                      </a:pPr>
                      <a:r>
                        <a:rPr lang="en" sz="1050">
                          <a:latin typeface="Verdana"/>
                          <a:ea typeface="Verdana"/>
                          <a:cs typeface="Verdana"/>
                          <a:sym typeface="Verdana"/>
                        </a:rPr>
                        <a:t>Provides both servers and clients as streams. Acts as a network wrapper.</a:t>
                      </a:r>
                      <a:endParaRPr sz="1050">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r h="885825">
                <a:tc>
                  <a:txBody>
                    <a:bodyPr>
                      <a:noAutofit/>
                    </a:bodyPr>
                    <a:lstStyle/>
                    <a:p>
                      <a:pPr indent="0" lvl="0" marL="0" rtl="0" algn="l">
                        <a:lnSpc>
                          <a:spcPct val="142857"/>
                        </a:lnSpc>
                        <a:spcBef>
                          <a:spcPts val="0"/>
                        </a:spcBef>
                        <a:spcAft>
                          <a:spcPts val="1500"/>
                        </a:spcAft>
                        <a:buNone/>
                      </a:pPr>
                      <a:r>
                        <a:rPr lang="en" sz="1050">
                          <a:solidFill>
                            <a:srgbClr val="313131"/>
                          </a:solidFill>
                          <a:latin typeface="Verdana"/>
                          <a:ea typeface="Verdana"/>
                          <a:cs typeface="Verdana"/>
                          <a:sym typeface="Verdana"/>
                        </a:rPr>
                        <a:t>4</a:t>
                      </a:r>
                      <a:endParaRPr sz="1050">
                        <a:solidFill>
                          <a:srgbClr val="313131"/>
                        </a:solidFill>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c>
                  <a:txBody>
                    <a:bodyPr>
                      <a:noAutofit/>
                    </a:bodyPr>
                    <a:lstStyle/>
                    <a:p>
                      <a:pPr indent="0" lvl="0" marL="0" marR="215900" rtl="0" algn="l">
                        <a:lnSpc>
                          <a:spcPct val="142857"/>
                        </a:lnSpc>
                        <a:spcBef>
                          <a:spcPts val="0"/>
                        </a:spcBef>
                        <a:spcAft>
                          <a:spcPts val="0"/>
                        </a:spcAft>
                        <a:buNone/>
                      </a:pPr>
                      <a:r>
                        <a:rPr b="1" lang="en" sz="1050" u="sng">
                          <a:solidFill>
                            <a:srgbClr val="313131"/>
                          </a:solidFill>
                          <a:latin typeface="Verdana"/>
                          <a:ea typeface="Verdana"/>
                          <a:cs typeface="Verdana"/>
                          <a:sym typeface="Verdana"/>
                          <a:hlinkClick r:id="rId7"/>
                        </a:rPr>
                        <a:t>DNS Module</a:t>
                      </a:r>
                      <a:endParaRPr b="1" sz="1050" u="sng">
                        <a:solidFill>
                          <a:srgbClr val="313131"/>
                        </a:solidFill>
                        <a:latin typeface="Verdana"/>
                        <a:ea typeface="Verdana"/>
                        <a:cs typeface="Verdana"/>
                        <a:sym typeface="Verdana"/>
                        <a:hlinkClick r:id="rId8"/>
                      </a:endParaRPr>
                    </a:p>
                    <a:p>
                      <a:pPr indent="0" lvl="0" marL="25400" marR="25400" rtl="0" algn="just">
                        <a:lnSpc>
                          <a:spcPct val="171428"/>
                        </a:lnSpc>
                        <a:spcBef>
                          <a:spcPts val="1500"/>
                        </a:spcBef>
                        <a:spcAft>
                          <a:spcPts val="600"/>
                        </a:spcAft>
                        <a:buNone/>
                      </a:pPr>
                      <a:r>
                        <a:rPr lang="en" sz="1050">
                          <a:latin typeface="Verdana"/>
                          <a:ea typeface="Verdana"/>
                          <a:cs typeface="Verdana"/>
                          <a:sym typeface="Verdana"/>
                        </a:rPr>
                        <a:t>Provides functions to do actual DNS lookup as well as to use underlying operating system name resolution functionalities.</a:t>
                      </a:r>
                      <a:endParaRPr sz="1050">
                        <a:latin typeface="Verdana"/>
                        <a:ea typeface="Verdana"/>
                        <a:cs typeface="Verdana"/>
                        <a:sym typeface="Verdana"/>
                      </a:endParaRPr>
                    </a:p>
                  </a:txBody>
                  <a:tcPr marT="76200" marB="76200" marR="76200" marL="76200">
                    <a:lnL cap="flat" cmpd="sng" w="9525">
                      <a:solidFill>
                        <a:srgbClr val="DDDDDD"/>
                      </a:solidFill>
                      <a:prstDash val="solid"/>
                      <a:round/>
                      <a:headEnd len="sm" w="sm" type="none"/>
                      <a:tailEnd len="sm" w="sm" type="none"/>
                    </a:lnL>
                    <a:lnR cap="flat" cmpd="sng" w="9525">
                      <a:solidFill>
                        <a:srgbClr val="DDDDDD"/>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8"/>
          <p:cNvSpPr txBox="1"/>
          <p:nvPr>
            <p:ph idx="4294967295" type="title"/>
          </p:nvPr>
        </p:nvSpPr>
        <p:spPr>
          <a:xfrm>
            <a:off x="482475" y="81425"/>
            <a:ext cx="5197200" cy="50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Making web server</a:t>
            </a:r>
            <a:endParaRPr sz="2400"/>
          </a:p>
        </p:txBody>
      </p:sp>
      <p:sp>
        <p:nvSpPr>
          <p:cNvPr id="169" name="Google Shape;169;p28"/>
          <p:cNvSpPr txBox="1"/>
          <p:nvPr>
            <p:ph idx="4294967295" type="title"/>
          </p:nvPr>
        </p:nvSpPr>
        <p:spPr>
          <a:xfrm>
            <a:off x="482475" y="2992375"/>
            <a:ext cx="7850100" cy="2657400"/>
          </a:xfrm>
          <a:prstGeom prst="rect">
            <a:avLst/>
          </a:prstGeom>
        </p:spPr>
        <p:txBody>
          <a:bodyPr anchorCtr="0" anchor="t" bIns="91425" lIns="91425" spcFirstLastPara="1" rIns="91425" wrap="square" tIns="91425">
            <a:noAutofit/>
          </a:bodyPr>
          <a:lstStyle/>
          <a:p>
            <a:pPr indent="-295275" lvl="0" marL="457200" rtl="0" algn="l">
              <a:lnSpc>
                <a:spcPct val="171428"/>
              </a:lnSpc>
              <a:spcBef>
                <a:spcPts val="1100"/>
              </a:spcBef>
              <a:spcAft>
                <a:spcPts val="0"/>
              </a:spcAft>
              <a:buSzPts val="1050"/>
              <a:buFont typeface="Verdana"/>
              <a:buChar char="●"/>
            </a:pPr>
            <a:r>
              <a:rPr b="0" lang="en" sz="1050">
                <a:latin typeface="Verdana"/>
                <a:ea typeface="Verdana"/>
                <a:cs typeface="Verdana"/>
                <a:sym typeface="Verdana"/>
              </a:rPr>
              <a:t>Client − This layer consists of web browsers, mobile browsers or applications which can make HTTP requests to the web server.</a:t>
            </a:r>
            <a:endParaRPr b="0" sz="1050">
              <a:latin typeface="Verdana"/>
              <a:ea typeface="Verdana"/>
              <a:cs typeface="Verdana"/>
              <a:sym typeface="Verdana"/>
            </a:endParaRPr>
          </a:p>
          <a:p>
            <a:pPr indent="-295275" lvl="0" marL="457200" rtl="0" algn="l">
              <a:lnSpc>
                <a:spcPct val="171428"/>
              </a:lnSpc>
              <a:spcBef>
                <a:spcPts val="0"/>
              </a:spcBef>
              <a:spcAft>
                <a:spcPts val="0"/>
              </a:spcAft>
              <a:buSzPts val="1050"/>
              <a:buFont typeface="Verdana"/>
              <a:buChar char="●"/>
            </a:pPr>
            <a:r>
              <a:rPr b="0" lang="en" sz="1050">
                <a:latin typeface="Verdana"/>
                <a:ea typeface="Verdana"/>
                <a:cs typeface="Verdana"/>
                <a:sym typeface="Verdana"/>
              </a:rPr>
              <a:t>Server − This layer has the Web server which can intercept the requests made by the clients and pass them the response.</a:t>
            </a:r>
            <a:endParaRPr b="0" sz="1050">
              <a:latin typeface="Verdana"/>
              <a:ea typeface="Verdana"/>
              <a:cs typeface="Verdana"/>
              <a:sym typeface="Verdana"/>
            </a:endParaRPr>
          </a:p>
          <a:p>
            <a:pPr indent="-295275" lvl="0" marL="457200" rtl="0" algn="l">
              <a:lnSpc>
                <a:spcPct val="171428"/>
              </a:lnSpc>
              <a:spcBef>
                <a:spcPts val="0"/>
              </a:spcBef>
              <a:spcAft>
                <a:spcPts val="0"/>
              </a:spcAft>
              <a:buSzPts val="1050"/>
              <a:buFont typeface="Verdana"/>
              <a:buChar char="●"/>
            </a:pPr>
            <a:r>
              <a:rPr b="0" lang="en" sz="1050">
                <a:latin typeface="Verdana"/>
                <a:ea typeface="Verdana"/>
                <a:cs typeface="Verdana"/>
                <a:sym typeface="Verdana"/>
              </a:rPr>
              <a:t>Business − This layer contains the application server which is utilized by the web server to do the required processing. This layer interacts with the data layer via the database or some external programs.</a:t>
            </a:r>
            <a:endParaRPr b="0" sz="1050">
              <a:latin typeface="Verdana"/>
              <a:ea typeface="Verdana"/>
              <a:cs typeface="Verdana"/>
              <a:sym typeface="Verdana"/>
            </a:endParaRPr>
          </a:p>
          <a:p>
            <a:pPr indent="-295275" lvl="0" marL="457200" rtl="0" algn="l">
              <a:lnSpc>
                <a:spcPct val="171428"/>
              </a:lnSpc>
              <a:spcBef>
                <a:spcPts val="0"/>
              </a:spcBef>
              <a:spcAft>
                <a:spcPts val="0"/>
              </a:spcAft>
              <a:buSzPts val="1050"/>
              <a:buFont typeface="Verdana"/>
              <a:buChar char="●"/>
            </a:pPr>
            <a:r>
              <a:rPr b="0" lang="en" sz="1050">
                <a:latin typeface="Verdana"/>
                <a:ea typeface="Verdana"/>
                <a:cs typeface="Verdana"/>
                <a:sym typeface="Verdana"/>
              </a:rPr>
              <a:t>Data − This layer contains the databases or any other source of data.</a:t>
            </a:r>
            <a:endParaRPr b="0" sz="1150">
              <a:highlight>
                <a:srgbClr val="FFFFFF"/>
              </a:highlight>
              <a:latin typeface="Verdana"/>
              <a:ea typeface="Verdana"/>
              <a:cs typeface="Verdana"/>
              <a:sym typeface="Verdana"/>
            </a:endParaRPr>
          </a:p>
          <a:p>
            <a:pPr indent="0" lvl="0" marL="0" rtl="0" algn="l">
              <a:lnSpc>
                <a:spcPct val="115000"/>
              </a:lnSpc>
              <a:spcBef>
                <a:spcPts val="1500"/>
              </a:spcBef>
              <a:spcAft>
                <a:spcPts val="1600"/>
              </a:spcAft>
              <a:buNone/>
            </a:pPr>
            <a:r>
              <a:t/>
            </a:r>
            <a:endParaRPr b="0" sz="1100">
              <a:latin typeface="Lato"/>
              <a:ea typeface="Lato"/>
              <a:cs typeface="Lato"/>
              <a:sym typeface="Lato"/>
            </a:endParaRPr>
          </a:p>
        </p:txBody>
      </p:sp>
      <p:pic>
        <p:nvPicPr>
          <p:cNvPr id="170" name="Google Shape;170;p28"/>
          <p:cNvPicPr preferRelativeResize="0"/>
          <p:nvPr/>
        </p:nvPicPr>
        <p:blipFill>
          <a:blip r:embed="rId3">
            <a:alphaModFix/>
          </a:blip>
          <a:stretch>
            <a:fillRect/>
          </a:stretch>
        </p:blipFill>
        <p:spPr>
          <a:xfrm>
            <a:off x="790625" y="719550"/>
            <a:ext cx="5258525" cy="2486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0" lang="en" sz="2900">
                <a:solidFill>
                  <a:schemeClr val="dk1"/>
                </a:solidFill>
                <a:latin typeface="Verdana"/>
                <a:ea typeface="Verdana"/>
                <a:cs typeface="Verdana"/>
                <a:sym typeface="Verdana"/>
              </a:rPr>
              <a:t>Express Framework</a:t>
            </a:r>
            <a:endParaRPr sz="3600">
              <a:solidFill>
                <a:schemeClr val="dk1"/>
              </a:solidFill>
            </a:endParaRPr>
          </a:p>
        </p:txBody>
      </p:sp>
      <p:sp>
        <p:nvSpPr>
          <p:cNvPr id="176" name="Google Shape;176;p29"/>
          <p:cNvSpPr txBox="1"/>
          <p:nvPr>
            <p:ph idx="4294967295" type="title"/>
          </p:nvPr>
        </p:nvSpPr>
        <p:spPr>
          <a:xfrm>
            <a:off x="535775" y="1480150"/>
            <a:ext cx="6174300" cy="3067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100">
                <a:latin typeface="Verdana"/>
                <a:ea typeface="Verdana"/>
                <a:cs typeface="Verdana"/>
                <a:sym typeface="Verdana"/>
              </a:rPr>
              <a:t>Express is a minimal and flexible Node.js web application framework that provides a robust set of features to develop web and mobile applications. It facilitates the rapid development of Node based Web applications. Following are some of the core features of Express framework −</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Allows to set up middlewares to respond to HTTP Requests.</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Defines a routing table which is used to perform different actions based on HTTP Method and URL.</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Allows to dynamically render HTML Pages based on passing arguments to templates.</a:t>
            </a:r>
            <a:endParaRPr b="0" sz="1050">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3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Rest Architecture</a:t>
            </a:r>
            <a:endParaRPr sz="2400"/>
          </a:p>
        </p:txBody>
      </p:sp>
      <p:sp>
        <p:nvSpPr>
          <p:cNvPr id="182" name="Google Shape;182;p3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01625" lvl="0" marL="457200" marR="25400" rtl="0" algn="just">
              <a:lnSpc>
                <a:spcPct val="163636"/>
              </a:lnSpc>
              <a:spcBef>
                <a:spcPts val="0"/>
              </a:spcBef>
              <a:spcAft>
                <a:spcPts val="0"/>
              </a:spcAft>
              <a:buSzPts val="1150"/>
              <a:buFont typeface="Verdana"/>
              <a:buChar char="●"/>
            </a:pPr>
            <a:r>
              <a:rPr b="0" lang="en" sz="1100">
                <a:latin typeface="Verdana"/>
                <a:ea typeface="Verdana"/>
                <a:cs typeface="Verdana"/>
                <a:sym typeface="Verdana"/>
              </a:rPr>
              <a:t>REST stands for REpresentational State Transfer. REST is web standards based architecture and uses HTTP Protocol. It revolves around resource where every component is a resource and a resource is accessed by a common interface using HTTP standard methods. REST was first introduced by Roy Fielding in 2000.</a:t>
            </a:r>
            <a:endParaRPr b="0" sz="1100">
              <a:latin typeface="Verdana"/>
              <a:ea typeface="Verdana"/>
              <a:cs typeface="Verdana"/>
              <a:sym typeface="Verdana"/>
            </a:endParaRPr>
          </a:p>
          <a:p>
            <a:pPr indent="-301625" lvl="0" marL="457200" marR="25400" rtl="0" algn="just">
              <a:lnSpc>
                <a:spcPct val="163636"/>
              </a:lnSpc>
              <a:spcBef>
                <a:spcPts val="0"/>
              </a:spcBef>
              <a:spcAft>
                <a:spcPts val="0"/>
              </a:spcAft>
              <a:buSzPts val="1150"/>
              <a:buFont typeface="Verdana"/>
              <a:buChar char="●"/>
            </a:pPr>
            <a:r>
              <a:rPr b="0" lang="en" sz="1100">
                <a:latin typeface="Verdana"/>
                <a:ea typeface="Verdana"/>
                <a:cs typeface="Verdana"/>
                <a:sym typeface="Verdana"/>
              </a:rPr>
              <a:t>A REST Server simply provides access to resources and REST client accesses and modifies the resources using HTTP protocol. Here each resource is identified by URIs/ global IDs. REST uses various representation to represent a resource like text, JSON, XML but JSON is the most popular one.</a:t>
            </a:r>
            <a:endParaRPr b="0" sz="1100">
              <a:latin typeface="Verdana"/>
              <a:ea typeface="Verdana"/>
              <a:cs typeface="Verdana"/>
              <a:sym typeface="Verdana"/>
            </a:endParaRPr>
          </a:p>
          <a:p>
            <a:pPr indent="0" lvl="0" marL="457200" rtl="0" algn="l">
              <a:lnSpc>
                <a:spcPct val="115000"/>
              </a:lnSpc>
              <a:spcBef>
                <a:spcPts val="7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Scaling Node.js</a:t>
            </a:r>
            <a:endParaRPr sz="2400"/>
          </a:p>
        </p:txBody>
      </p:sp>
      <p:sp>
        <p:nvSpPr>
          <p:cNvPr id="188" name="Google Shape;188;p31"/>
          <p:cNvSpPr txBox="1"/>
          <p:nvPr>
            <p:ph idx="4294967295" type="title"/>
          </p:nvPr>
        </p:nvSpPr>
        <p:spPr>
          <a:xfrm>
            <a:off x="535775" y="1632000"/>
            <a:ext cx="7974300" cy="3511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100">
                <a:latin typeface="Verdana"/>
                <a:ea typeface="Verdana"/>
                <a:cs typeface="Verdana"/>
                <a:sym typeface="Verdana"/>
              </a:rPr>
              <a:t>Node.js runs in a single-thread mode, but it uses an event-driven paradigm to handle concurrency. It also facilitates creation of child processes to leverage parallel processing on multi-core CPU based systems.</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100">
                <a:latin typeface="Verdana"/>
                <a:ea typeface="Verdana"/>
                <a:cs typeface="Verdana"/>
                <a:sym typeface="Verdana"/>
              </a:rPr>
              <a:t>Child processes always have three streams child.stdin, child.stdout, and child.stderr which may be shared with the stdio streams of the parent process.</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100">
                <a:latin typeface="Verdana"/>
                <a:ea typeface="Verdana"/>
                <a:cs typeface="Verdana"/>
                <a:sym typeface="Verdana"/>
              </a:rPr>
              <a:t>Node provides child_process module which has the following three major ways to create a child process.</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exec − child_process.exec method runs a command in a shell/console and buffers the output.</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spawn − child_process.spawn launches a new process with a given command.</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fork − The child_process.fork method is a special case of the spawn() to create child processes.</a:t>
            </a:r>
            <a:endParaRPr b="0" sz="1050">
              <a:latin typeface="Verdana"/>
              <a:ea typeface="Verdana"/>
              <a:cs typeface="Verdana"/>
              <a:sym typeface="Verdana"/>
            </a:endParaRPr>
          </a:p>
          <a:p>
            <a:pPr indent="0" lvl="0" marL="457200" rtl="0" algn="l">
              <a:lnSpc>
                <a:spcPct val="115000"/>
              </a:lnSpc>
              <a:spcBef>
                <a:spcPts val="15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What is node.js</a:t>
            </a:r>
            <a:endParaRPr sz="2400"/>
          </a:p>
        </p:txBody>
      </p:sp>
      <p:sp>
        <p:nvSpPr>
          <p:cNvPr id="79" name="Google Shape;79;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150">
                <a:highlight>
                  <a:srgbClr val="FFFFFF"/>
                </a:highlight>
                <a:latin typeface="Verdana"/>
                <a:ea typeface="Verdana"/>
                <a:cs typeface="Verdana"/>
                <a:sym typeface="Verdana"/>
              </a:rPr>
              <a:t>Node.js is a very powerful JavaScript-based platform built on Google Chrome's JavaScript V8 Engine. It is used to develop I/O intensive web applications like video streaming sites, single-page applications, and other web applications. Node.js is open source, completely free, and used by thousands of developers around the world.</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2"/>
              </a:buClr>
              <a:buSzPts val="1100"/>
              <a:buFont typeface="Arial"/>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0"/>
              </a:spcAft>
              <a:buClr>
                <a:schemeClr val="dk2"/>
              </a:buClr>
              <a:buSzPts val="1100"/>
              <a:buFont typeface="Arial"/>
              <a:buNone/>
            </a:pPr>
            <a:r>
              <a:rPr b="0" lang="en" sz="1150">
                <a:highlight>
                  <a:srgbClr val="FFFFFF"/>
                </a:highlight>
                <a:latin typeface="Verdana"/>
                <a:ea typeface="Verdana"/>
                <a:cs typeface="Verdana"/>
                <a:sym typeface="Verdana"/>
              </a:rPr>
              <a:t>It is an :</a:t>
            </a:r>
            <a:endParaRPr b="0"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b="0" lang="en" sz="1150">
                <a:highlight>
                  <a:srgbClr val="FFFFFF"/>
                </a:highlight>
                <a:latin typeface="Verdana"/>
                <a:ea typeface="Verdana"/>
                <a:cs typeface="Verdana"/>
                <a:sym typeface="Verdana"/>
              </a:rPr>
              <a:t>Open source</a:t>
            </a:r>
            <a:endParaRPr b="0"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b="0" lang="en" sz="1150">
                <a:highlight>
                  <a:srgbClr val="FFFFFF"/>
                </a:highlight>
                <a:latin typeface="Verdana"/>
                <a:ea typeface="Verdana"/>
                <a:cs typeface="Verdana"/>
                <a:sym typeface="Verdana"/>
              </a:rPr>
              <a:t>Cross platform</a:t>
            </a:r>
            <a:endParaRPr b="0" sz="1150">
              <a:highlight>
                <a:srgbClr val="FFFFFF"/>
              </a:highlight>
              <a:latin typeface="Verdana"/>
              <a:ea typeface="Verdana"/>
              <a:cs typeface="Verdana"/>
              <a:sym typeface="Verdana"/>
            </a:endParaRPr>
          </a:p>
          <a:p>
            <a:pPr indent="-301625" lvl="0" marL="457200" rtl="0" algn="l">
              <a:lnSpc>
                <a:spcPct val="115000"/>
              </a:lnSpc>
              <a:spcBef>
                <a:spcPts val="0"/>
              </a:spcBef>
              <a:spcAft>
                <a:spcPts val="0"/>
              </a:spcAft>
              <a:buSzPts val="1150"/>
              <a:buFont typeface="Verdana"/>
              <a:buChar char="●"/>
            </a:pPr>
            <a:r>
              <a:rPr b="0" lang="en" sz="1150">
                <a:highlight>
                  <a:srgbClr val="FFFFFF"/>
                </a:highlight>
                <a:latin typeface="Verdana"/>
                <a:ea typeface="Verdana"/>
                <a:cs typeface="Verdana"/>
                <a:sym typeface="Verdana"/>
              </a:rPr>
              <a:t>runtime environment for developing server-side and networking applications</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2"/>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JXcore</a:t>
            </a:r>
            <a:endParaRPr sz="2400"/>
          </a:p>
        </p:txBody>
      </p:sp>
      <p:sp>
        <p:nvSpPr>
          <p:cNvPr id="194" name="Google Shape;194;p32"/>
          <p:cNvSpPr txBox="1"/>
          <p:nvPr>
            <p:ph idx="4294967295" type="title"/>
          </p:nvPr>
        </p:nvSpPr>
        <p:spPr>
          <a:xfrm>
            <a:off x="535775" y="1632000"/>
            <a:ext cx="7974300" cy="3511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100">
                <a:latin typeface="Verdana"/>
                <a:ea typeface="Verdana"/>
                <a:cs typeface="Verdana"/>
                <a:sym typeface="Verdana"/>
              </a:rPr>
              <a:t>Node.js runs in a single-thread mode, but it uses an event-driven paradigm to handle concurrency. It also facilitates creation of child processes to leverage parallel processing on multi-core CPU based systems.</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100">
                <a:latin typeface="Verdana"/>
                <a:ea typeface="Verdana"/>
                <a:cs typeface="Verdana"/>
                <a:sym typeface="Verdana"/>
              </a:rPr>
              <a:t>Child processes always have three streams child.stdin, child.stdout, and child.stderr which may be shared with the stdio streams of the parent process.</a:t>
            </a:r>
            <a:endParaRPr b="0" sz="1100">
              <a:latin typeface="Verdana"/>
              <a:ea typeface="Verdana"/>
              <a:cs typeface="Verdana"/>
              <a:sym typeface="Verdana"/>
            </a:endParaRPr>
          </a:p>
          <a:p>
            <a:pPr indent="0" lvl="0" marL="25400" marR="25400" rtl="0" algn="just">
              <a:lnSpc>
                <a:spcPct val="163636"/>
              </a:lnSpc>
              <a:spcBef>
                <a:spcPts val="700"/>
              </a:spcBef>
              <a:spcAft>
                <a:spcPts val="0"/>
              </a:spcAft>
              <a:buNone/>
            </a:pPr>
            <a:r>
              <a:rPr b="0" lang="en" sz="1100">
                <a:latin typeface="Verdana"/>
                <a:ea typeface="Verdana"/>
                <a:cs typeface="Verdana"/>
                <a:sym typeface="Verdana"/>
              </a:rPr>
              <a:t>Node provides child_process module which has the following three major ways to create a child process.</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exec − child_process.exec method runs a command in a shell/console and buffers the output.</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spawn − child_process.spawn launches a new process with a given command.</a:t>
            </a:r>
            <a:endParaRPr b="0" sz="1050">
              <a:latin typeface="Verdana"/>
              <a:ea typeface="Verdana"/>
              <a:cs typeface="Verdana"/>
              <a:sym typeface="Verdana"/>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fork − The child_process.fork method is a special case of the spawn() to create child processes.</a:t>
            </a:r>
            <a:endParaRPr b="0" sz="1050">
              <a:latin typeface="Verdana"/>
              <a:ea typeface="Verdana"/>
              <a:cs typeface="Verdana"/>
              <a:sym typeface="Verdana"/>
            </a:endParaRPr>
          </a:p>
          <a:p>
            <a:pPr indent="0" lvl="0" marL="457200" rtl="0" algn="l">
              <a:lnSpc>
                <a:spcPct val="115000"/>
              </a:lnSpc>
              <a:spcBef>
                <a:spcPts val="15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Scaling Node.js</a:t>
            </a:r>
            <a:endParaRPr sz="2400"/>
          </a:p>
        </p:txBody>
      </p:sp>
      <p:sp>
        <p:nvSpPr>
          <p:cNvPr id="200" name="Google Shape;200;p33"/>
          <p:cNvSpPr txBox="1"/>
          <p:nvPr>
            <p:ph idx="4294967295" type="title"/>
          </p:nvPr>
        </p:nvSpPr>
        <p:spPr>
          <a:xfrm>
            <a:off x="535775" y="1632000"/>
            <a:ext cx="7881000" cy="2260800"/>
          </a:xfrm>
          <a:prstGeom prst="rect">
            <a:avLst/>
          </a:prstGeom>
        </p:spPr>
        <p:txBody>
          <a:bodyPr anchorCtr="0" anchor="t" bIns="91425" lIns="91425" spcFirstLastPara="1" rIns="91425" wrap="square" tIns="91425">
            <a:noAutofit/>
          </a:bodyPr>
          <a:lstStyle/>
          <a:p>
            <a:pPr indent="0" lvl="0" marL="457200" rtl="0" algn="l">
              <a:lnSpc>
                <a:spcPct val="171428"/>
              </a:lnSpc>
              <a:spcBef>
                <a:spcPts val="1100"/>
              </a:spcBef>
              <a:spcAft>
                <a:spcPts val="0"/>
              </a:spcAft>
              <a:buNone/>
            </a:pPr>
            <a:r>
              <a:t/>
            </a:r>
            <a:endParaRPr b="0" sz="1100">
              <a:latin typeface="Verdana"/>
              <a:ea typeface="Verdana"/>
              <a:cs typeface="Verdana"/>
              <a:sym typeface="Verdana"/>
            </a:endParaRPr>
          </a:p>
          <a:p>
            <a:pPr indent="-295275" lvl="0" marL="457200" marR="25400" rtl="0" algn="just">
              <a:lnSpc>
                <a:spcPct val="163636"/>
              </a:lnSpc>
              <a:spcBef>
                <a:spcPts val="1500"/>
              </a:spcBef>
              <a:spcAft>
                <a:spcPts val="0"/>
              </a:spcAft>
              <a:buClr>
                <a:schemeClr val="dk2"/>
              </a:buClr>
              <a:buSzPts val="1050"/>
              <a:buFont typeface="Verdana"/>
              <a:buChar char="●"/>
            </a:pPr>
            <a:r>
              <a:rPr b="0" lang="en" sz="1100">
                <a:latin typeface="Verdana"/>
                <a:ea typeface="Verdana"/>
                <a:cs typeface="Verdana"/>
                <a:sym typeface="Verdana"/>
              </a:rPr>
              <a:t>JXcore, which is an open source project, introduces a unique feature for packaging and encryption of source files and other assets into JX packages.</a:t>
            </a:r>
            <a:endParaRPr b="0" sz="1100">
              <a:latin typeface="Verdana"/>
              <a:ea typeface="Verdana"/>
              <a:cs typeface="Verdana"/>
              <a:sym typeface="Verdana"/>
            </a:endParaRPr>
          </a:p>
          <a:p>
            <a:pPr indent="-295275" lvl="0" marL="457200" marR="25400" rtl="0" algn="just">
              <a:lnSpc>
                <a:spcPct val="163636"/>
              </a:lnSpc>
              <a:spcBef>
                <a:spcPts val="0"/>
              </a:spcBef>
              <a:spcAft>
                <a:spcPts val="0"/>
              </a:spcAft>
              <a:buClr>
                <a:schemeClr val="dk2"/>
              </a:buClr>
              <a:buSzPts val="1050"/>
              <a:buFont typeface="Verdana"/>
              <a:buChar char="●"/>
            </a:pPr>
            <a:r>
              <a:rPr b="0" lang="en" sz="1100">
                <a:latin typeface="Verdana"/>
                <a:ea typeface="Verdana"/>
                <a:cs typeface="Verdana"/>
                <a:sym typeface="Verdana"/>
              </a:rPr>
              <a:t>Consider you have a large project consisting of many files. JXcore can pack them all into a single file to simplify the distribution. This chapter provides a quick overview of the whole process starting from installing JXcore.</a:t>
            </a:r>
            <a:endParaRPr b="0" sz="1100">
              <a:latin typeface="Verdana"/>
              <a:ea typeface="Verdana"/>
              <a:cs typeface="Verdana"/>
              <a:sym typeface="Verdana"/>
            </a:endParaRPr>
          </a:p>
          <a:p>
            <a:pPr indent="0" lvl="0" marL="0" rtl="0" algn="l">
              <a:lnSpc>
                <a:spcPct val="115000"/>
              </a:lnSpc>
              <a:spcBef>
                <a:spcPts val="700"/>
              </a:spcBef>
              <a:spcAft>
                <a:spcPts val="1600"/>
              </a:spcAft>
              <a:buNone/>
            </a:pPr>
            <a:r>
              <a:t/>
            </a:r>
            <a:endParaRPr b="0" sz="1100">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204" name="Shape 204"/>
        <p:cNvGrpSpPr/>
        <p:nvPr/>
      </p:nvGrpSpPr>
      <p:grpSpPr>
        <a:xfrm>
          <a:off x="0" y="0"/>
          <a:ext cx="0" cy="0"/>
          <a:chOff x="0" y="0"/>
          <a:chExt cx="0" cy="0"/>
        </a:xfrm>
      </p:grpSpPr>
      <p:pic>
        <p:nvPicPr>
          <p:cNvPr id="205" name="Google Shape;205;p34"/>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206" name="Google Shape;206;p34"/>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207" name="Google Shape;207;p34"/>
          <p:cNvSpPr txBox="1"/>
          <p:nvPr/>
        </p:nvSpPr>
        <p:spPr>
          <a:xfrm>
            <a:off x="2855550" y="204654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Thank You</a:t>
            </a:r>
            <a:endParaRPr b="1" sz="3000">
              <a:solidFill>
                <a:schemeClr val="lt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3" name="Shape 83"/>
        <p:cNvGrpSpPr/>
        <p:nvPr/>
      </p:nvGrpSpPr>
      <p:grpSpPr>
        <a:xfrm>
          <a:off x="0" y="0"/>
          <a:ext cx="0" cy="0"/>
          <a:chOff x="0" y="0"/>
          <a:chExt cx="0" cy="0"/>
        </a:xfrm>
      </p:grpSpPr>
      <p:pic>
        <p:nvPicPr>
          <p:cNvPr id="84" name="Google Shape;84;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85" name="Google Shape;85;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6" name="Google Shape;86;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Upcoming Slides</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Features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Where to use Node.js</a:t>
            </a:r>
            <a:endParaRPr b="1" sz="14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Limitations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REPL</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NPM</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Callback concept</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Events</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Buffer , streams</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93" name="Google Shape;93;p16"/>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94" name="Google Shape;94;p16"/>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More</a:t>
            </a:r>
            <a:endParaRPr b="1" sz="3000">
              <a:solidFill>
                <a:schemeClr val="lt2"/>
              </a:solidFill>
              <a:latin typeface="Raleway"/>
              <a:ea typeface="Raleway"/>
              <a:cs typeface="Raleway"/>
              <a:sym typeface="Raleway"/>
            </a:endParaRPr>
          </a:p>
        </p:txBody>
      </p:sp>
      <p:sp>
        <p:nvSpPr>
          <p:cNvPr id="95" name="Google Shape;95;p16"/>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Global objects and Utility Modules</a:t>
            </a:r>
            <a:endParaRPr b="1" sz="1400">
              <a:solidFill>
                <a:schemeClr val="dk1"/>
              </a:solidFill>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Web Modules</a:t>
            </a:r>
            <a:endParaRPr b="1" sz="14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Express Framework</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RESTful API</a:t>
            </a:r>
            <a:endParaRPr b="1" sz="1200">
              <a:solidFill>
                <a:schemeClr val="dk1"/>
              </a:solidFill>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Scalability</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Features</a:t>
            </a:r>
            <a:endParaRPr sz="2400"/>
          </a:p>
        </p:txBody>
      </p:sp>
      <p:sp>
        <p:nvSpPr>
          <p:cNvPr id="101" name="Google Shape;101;p17"/>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Single threaded but highly scalable</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Asynchronous and event driven </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No buffering </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Very fast (Built on google chrome V8 javascript engine )</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Where to use Node.js</a:t>
            </a:r>
            <a:endParaRPr sz="2400"/>
          </a:p>
        </p:txBody>
      </p:sp>
      <p:sp>
        <p:nvSpPr>
          <p:cNvPr id="107" name="Google Shape;107;p18"/>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13131"/>
              </a:buClr>
              <a:buSzPts val="1500"/>
              <a:buFont typeface="Arial"/>
              <a:buChar char="●"/>
            </a:pPr>
            <a:r>
              <a:rPr b="0" lang="en" sz="1500">
                <a:solidFill>
                  <a:srgbClr val="313131"/>
                </a:solidFill>
                <a:latin typeface="Arial"/>
                <a:ea typeface="Arial"/>
                <a:cs typeface="Arial"/>
                <a:sym typeface="Arial"/>
              </a:rPr>
              <a:t>I/O bound application</a:t>
            </a:r>
            <a:endParaRPr b="0" sz="15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5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Data intensive Real time (DIRT)  applications</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Data streaming applications</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JSON API based applications</a:t>
            </a:r>
            <a:endParaRPr b="0" sz="1600">
              <a:solidFill>
                <a:srgbClr val="313131"/>
              </a:solidFill>
              <a:latin typeface="Arial"/>
              <a:ea typeface="Arial"/>
              <a:cs typeface="Arial"/>
              <a:sym typeface="Arial"/>
            </a:endParaRPr>
          </a:p>
          <a:p>
            <a:pPr indent="0" lvl="0" marL="457200" rtl="0" algn="l">
              <a:lnSpc>
                <a:spcPct val="115000"/>
              </a:lnSpc>
              <a:spcBef>
                <a:spcPts val="0"/>
              </a:spcBef>
              <a:spcAft>
                <a:spcPts val="0"/>
              </a:spcAft>
              <a:buNone/>
            </a:pPr>
            <a:r>
              <a:t/>
            </a:r>
            <a:endParaRPr b="0" sz="1600">
              <a:solidFill>
                <a:srgbClr val="313131"/>
              </a:solidFill>
              <a:latin typeface="Arial"/>
              <a:ea typeface="Arial"/>
              <a:cs typeface="Arial"/>
              <a:sym typeface="Arial"/>
            </a:endParaRPr>
          </a:p>
          <a:p>
            <a:pPr indent="-330200" lvl="0" marL="457200" rtl="0" algn="l">
              <a:lnSpc>
                <a:spcPct val="115000"/>
              </a:lnSpc>
              <a:spcBef>
                <a:spcPts val="0"/>
              </a:spcBef>
              <a:spcAft>
                <a:spcPts val="0"/>
              </a:spcAft>
              <a:buClr>
                <a:srgbClr val="313131"/>
              </a:buClr>
              <a:buSzPts val="1600"/>
              <a:buFont typeface="Arial"/>
              <a:buChar char="●"/>
            </a:pPr>
            <a:r>
              <a:rPr b="0" lang="en" sz="1600">
                <a:solidFill>
                  <a:srgbClr val="313131"/>
                </a:solidFill>
                <a:latin typeface="Arial"/>
                <a:ea typeface="Arial"/>
                <a:cs typeface="Arial"/>
                <a:sym typeface="Arial"/>
              </a:rPr>
              <a:t>Single page applicatiions</a:t>
            </a:r>
            <a:endParaRPr b="0" sz="1600">
              <a:solidFill>
                <a:srgbClr val="313131"/>
              </a:solidFill>
              <a:latin typeface="Arial"/>
              <a:ea typeface="Arial"/>
              <a:cs typeface="Arial"/>
              <a:sym typeface="Arial"/>
            </a:endParaRPr>
          </a:p>
          <a:p>
            <a:pPr indent="0" lvl="0" marL="0" rtl="0" algn="l">
              <a:lnSpc>
                <a:spcPct val="115000"/>
              </a:lnSpc>
              <a:spcBef>
                <a:spcPts val="0"/>
              </a:spcBef>
              <a:spcAft>
                <a:spcPts val="1600"/>
              </a:spcAft>
              <a:buNone/>
            </a:pPr>
            <a:r>
              <a:t/>
            </a:r>
            <a:endParaRPr b="0" sz="1150">
              <a:highlight>
                <a:srgbClr val="FFFFFF"/>
              </a:highlight>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Limitations of Node.js</a:t>
            </a:r>
            <a:endParaRPr sz="2400"/>
          </a:p>
        </p:txBody>
      </p:sp>
      <p:sp>
        <p:nvSpPr>
          <p:cNvPr id="113" name="Google Shape;113;p19"/>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600">
                <a:highlight>
                  <a:srgbClr val="FFFFFF"/>
                </a:highlight>
                <a:latin typeface="Verdana"/>
                <a:ea typeface="Verdana"/>
                <a:cs typeface="Verdana"/>
                <a:sym typeface="Verdana"/>
              </a:rPr>
              <a:t>Since node.js applications are usually highly I/O intensive , it is recommended that they must not be used as CPU intensive applications to reduce CPU cycles.</a:t>
            </a:r>
            <a:endParaRPr b="0" sz="16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0"/>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REPL</a:t>
            </a:r>
            <a:endParaRPr sz="2400"/>
          </a:p>
        </p:txBody>
      </p:sp>
      <p:sp>
        <p:nvSpPr>
          <p:cNvPr id="119" name="Google Shape;119;p20"/>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150">
                <a:highlight>
                  <a:srgbClr val="FFFFFF"/>
                </a:highlight>
                <a:latin typeface="Verdana"/>
                <a:ea typeface="Verdana"/>
                <a:cs typeface="Verdana"/>
                <a:sym typeface="Verdana"/>
              </a:rPr>
              <a:t>REPL stands for Read , Evaluate , Print and Loop.</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b="0" lang="en" sz="1150">
                <a:highlight>
                  <a:srgbClr val="FFFFFF"/>
                </a:highlight>
                <a:latin typeface="Verdana"/>
                <a:ea typeface="Verdana"/>
                <a:cs typeface="Verdana"/>
                <a:sym typeface="Verdana"/>
              </a:rPr>
              <a:t>It is an Command Line interface , it uses node.js on command line in an interactive mode.</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0"/>
              </a:spcAft>
              <a:buNone/>
            </a:pPr>
            <a:r>
              <a:rPr b="0" lang="en" sz="1400">
                <a:solidFill>
                  <a:srgbClr val="313131"/>
                </a:solidFill>
                <a:latin typeface="Arial"/>
                <a:ea typeface="Arial"/>
                <a:cs typeface="Arial"/>
                <a:sym typeface="Arial"/>
              </a:rPr>
              <a:t>Simple REPL expression</a:t>
            </a:r>
            <a:endParaRPr b="0" sz="1400">
              <a:solidFill>
                <a:srgbClr val="313131"/>
              </a:solidFill>
              <a:latin typeface="Arial"/>
              <a:ea typeface="Arial"/>
              <a:cs typeface="Arial"/>
              <a:sym typeface="Arial"/>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 node</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&gt; 1 + 3</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4</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&gt; 1 + ( 2 * 3 ) - 4</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3</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15000"/>
              </a:lnSpc>
              <a:spcBef>
                <a:spcPts val="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&gt;</a:t>
            </a:r>
            <a:endParaRPr b="0" sz="1200">
              <a:solidFill>
                <a:srgbClr val="313131"/>
              </a:solidFill>
              <a:highlight>
                <a:srgbClr val="F1F1F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NPM </a:t>
            </a:r>
            <a:r>
              <a:rPr lang="en" sz="1800">
                <a:solidFill>
                  <a:schemeClr val="dk1"/>
                </a:solidFill>
              </a:rPr>
              <a:t>( NODES PACKAGE MANAGER )</a:t>
            </a:r>
            <a:endParaRPr sz="1800"/>
          </a:p>
        </p:txBody>
      </p:sp>
      <p:sp>
        <p:nvSpPr>
          <p:cNvPr id="125" name="Google Shape;125;p21"/>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25400" marR="25400" rtl="0" algn="just">
              <a:lnSpc>
                <a:spcPct val="163636"/>
              </a:lnSpc>
              <a:spcBef>
                <a:spcPts val="0"/>
              </a:spcBef>
              <a:spcAft>
                <a:spcPts val="0"/>
              </a:spcAft>
              <a:buNone/>
            </a:pPr>
            <a:r>
              <a:rPr b="0" lang="en" sz="1100">
                <a:latin typeface="Verdana"/>
                <a:ea typeface="Verdana"/>
                <a:cs typeface="Verdana"/>
                <a:sym typeface="Verdana"/>
              </a:rPr>
              <a:t>Node Package Manager (NPM) provides two main functionalities −</a:t>
            </a:r>
            <a:endParaRPr b="0" sz="1100">
              <a:latin typeface="Verdana"/>
              <a:ea typeface="Verdana"/>
              <a:cs typeface="Verdana"/>
              <a:sym typeface="Verdana"/>
            </a:endParaRPr>
          </a:p>
          <a:p>
            <a:pPr indent="-295275" lvl="0" marL="457200" rtl="0" algn="l">
              <a:lnSpc>
                <a:spcPct val="171428"/>
              </a:lnSpc>
              <a:spcBef>
                <a:spcPts val="1100"/>
              </a:spcBef>
              <a:spcAft>
                <a:spcPts val="0"/>
              </a:spcAft>
              <a:buClr>
                <a:schemeClr val="dk2"/>
              </a:buClr>
              <a:buSzPts val="1050"/>
              <a:buFont typeface="Verdana"/>
              <a:buChar char="●"/>
            </a:pPr>
            <a:r>
              <a:rPr b="0" lang="en" sz="1050">
                <a:latin typeface="Verdana"/>
                <a:ea typeface="Verdana"/>
                <a:cs typeface="Verdana"/>
                <a:sym typeface="Verdana"/>
              </a:rPr>
              <a:t>Online repositories for node.js packages/modules which are searchable on </a:t>
            </a:r>
            <a:r>
              <a:rPr b="0" lang="en" sz="1050" u="sng">
                <a:solidFill>
                  <a:srgbClr val="313131"/>
                </a:solidFill>
                <a:latin typeface="Verdana"/>
                <a:ea typeface="Verdana"/>
                <a:cs typeface="Verdana"/>
                <a:sym typeface="Verdana"/>
                <a:hlinkClick r:id="rId3"/>
              </a:rPr>
              <a:t>search.nodejs.org</a:t>
            </a:r>
            <a:endParaRPr b="0" sz="1050" u="sng">
              <a:solidFill>
                <a:srgbClr val="313131"/>
              </a:solidFill>
              <a:latin typeface="Verdana"/>
              <a:ea typeface="Verdana"/>
              <a:cs typeface="Verdana"/>
              <a:sym typeface="Verdana"/>
              <a:hlinkClick r:id="rId4"/>
            </a:endParaRPr>
          </a:p>
          <a:p>
            <a:pPr indent="-295275" lvl="0" marL="457200" rtl="0" algn="l">
              <a:lnSpc>
                <a:spcPct val="171428"/>
              </a:lnSpc>
              <a:spcBef>
                <a:spcPts val="0"/>
              </a:spcBef>
              <a:spcAft>
                <a:spcPts val="0"/>
              </a:spcAft>
              <a:buClr>
                <a:schemeClr val="dk2"/>
              </a:buClr>
              <a:buSzPts val="1050"/>
              <a:buFont typeface="Verdana"/>
              <a:buChar char="●"/>
            </a:pPr>
            <a:r>
              <a:rPr b="0" lang="en" sz="1050">
                <a:latin typeface="Verdana"/>
                <a:ea typeface="Verdana"/>
                <a:cs typeface="Verdana"/>
                <a:sym typeface="Verdana"/>
              </a:rPr>
              <a:t>Command line utility to install Node.js packages, do version management and dependency management of Node.js packages.</a:t>
            </a:r>
            <a:endParaRPr b="0" sz="1050">
              <a:latin typeface="Verdana"/>
              <a:ea typeface="Verdana"/>
              <a:cs typeface="Verdana"/>
              <a:sym typeface="Verdana"/>
            </a:endParaRPr>
          </a:p>
          <a:p>
            <a:pPr indent="0" lvl="0" marL="457200" rtl="0" algn="l">
              <a:lnSpc>
                <a:spcPct val="171428"/>
              </a:lnSpc>
              <a:spcBef>
                <a:spcPts val="1500"/>
              </a:spcBef>
              <a:spcAft>
                <a:spcPts val="0"/>
              </a:spcAft>
              <a:buNone/>
            </a:pPr>
            <a:r>
              <a:rPr b="0" lang="en" sz="1100">
                <a:latin typeface="Verdana"/>
                <a:ea typeface="Verdana"/>
                <a:cs typeface="Verdana"/>
                <a:sym typeface="Verdana"/>
              </a:rPr>
              <a:t>NPM comes bundled with Node.js installables after v0.6.3 version.</a:t>
            </a:r>
            <a:endParaRPr b="0" sz="2900">
              <a:solidFill>
                <a:srgbClr val="121214"/>
              </a:solidFill>
              <a:latin typeface="Verdana"/>
              <a:ea typeface="Verdana"/>
              <a:cs typeface="Verdana"/>
              <a:sym typeface="Verdana"/>
            </a:endParaRPr>
          </a:p>
          <a:p>
            <a:pPr indent="0" lvl="0" marL="25400" marR="25400" rtl="0" algn="just">
              <a:lnSpc>
                <a:spcPct val="163636"/>
              </a:lnSpc>
              <a:spcBef>
                <a:spcPts val="1500"/>
              </a:spcBef>
              <a:spcAft>
                <a:spcPts val="0"/>
              </a:spcAft>
              <a:buClr>
                <a:schemeClr val="dk2"/>
              </a:buClr>
              <a:buSzPts val="1100"/>
              <a:buFont typeface="Arial"/>
              <a:buNone/>
            </a:pPr>
            <a:r>
              <a:rPr b="0" lang="en" sz="1100">
                <a:latin typeface="Verdana"/>
                <a:ea typeface="Verdana"/>
                <a:cs typeface="Verdana"/>
                <a:sym typeface="Verdana"/>
              </a:rPr>
              <a:t>There is a simple syntax to install any Node.js module −</a:t>
            </a:r>
            <a:endParaRPr b="0" sz="1100">
              <a:latin typeface="Verdana"/>
              <a:ea typeface="Verdana"/>
              <a:cs typeface="Verdana"/>
              <a:sym typeface="Verdana"/>
            </a:endParaRPr>
          </a:p>
          <a:p>
            <a:pPr indent="0" lvl="0" marL="50800" marR="50800" rtl="0" algn="l">
              <a:lnSpc>
                <a:spcPct val="115000"/>
              </a:lnSpc>
              <a:spcBef>
                <a:spcPts val="700"/>
              </a:spcBef>
              <a:spcAft>
                <a:spcPts val="0"/>
              </a:spcAft>
              <a:buClr>
                <a:schemeClr val="dk2"/>
              </a:buClr>
              <a:buSzPts val="1100"/>
              <a:buFont typeface="Arial"/>
              <a:buNone/>
            </a:pPr>
            <a:r>
              <a:rPr b="0" lang="en" sz="1200">
                <a:solidFill>
                  <a:srgbClr val="313131"/>
                </a:solidFill>
                <a:highlight>
                  <a:srgbClr val="F1F1F1"/>
                </a:highlight>
                <a:latin typeface="Courier New"/>
                <a:ea typeface="Courier New"/>
                <a:cs typeface="Courier New"/>
                <a:sym typeface="Courier New"/>
              </a:rPr>
              <a:t>$ npm install &lt;Module Name&gt;</a:t>
            </a:r>
            <a:endParaRPr b="0" sz="1200">
              <a:solidFill>
                <a:srgbClr val="313131"/>
              </a:solidFill>
              <a:highlight>
                <a:srgbClr val="F1F1F1"/>
              </a:highlight>
              <a:latin typeface="Courier New"/>
              <a:ea typeface="Courier New"/>
              <a:cs typeface="Courier New"/>
              <a:sym typeface="Courier New"/>
            </a:endParaRPr>
          </a:p>
          <a:p>
            <a:pPr indent="0" lvl="0" marL="457200" rtl="0" algn="l">
              <a:lnSpc>
                <a:spcPct val="171428"/>
              </a:lnSpc>
              <a:spcBef>
                <a:spcPts val="1100"/>
              </a:spcBef>
              <a:spcAft>
                <a:spcPts val="0"/>
              </a:spcAft>
              <a:buNone/>
            </a:pPr>
            <a:r>
              <a:t/>
            </a:r>
            <a:endParaRPr b="0" sz="1100">
              <a:latin typeface="Verdana"/>
              <a:ea typeface="Verdana"/>
              <a:cs typeface="Verdana"/>
              <a:sym typeface="Verdana"/>
            </a:endParaRPr>
          </a:p>
          <a:p>
            <a:pPr indent="0" lvl="0" marL="0" rtl="0" algn="l">
              <a:lnSpc>
                <a:spcPct val="115000"/>
              </a:lnSpc>
              <a:spcBef>
                <a:spcPts val="1500"/>
              </a:spcBef>
              <a:spcAft>
                <a:spcPts val="0"/>
              </a:spcAft>
              <a:buNone/>
            </a:pPr>
            <a:r>
              <a:t/>
            </a:r>
            <a:endParaRPr b="0" sz="1150">
              <a:highlight>
                <a:srgbClr val="FFFFFF"/>
              </a:highlight>
              <a:latin typeface="Verdana"/>
              <a:ea typeface="Verdana"/>
              <a:cs typeface="Verdana"/>
              <a:sym typeface="Verdana"/>
            </a:endParaRPr>
          </a:p>
          <a:p>
            <a:pPr indent="0" lvl="0" marL="0" rtl="0" algn="l">
              <a:lnSpc>
                <a:spcPct val="115000"/>
              </a:lnSpc>
              <a:spcBef>
                <a:spcPts val="0"/>
              </a:spcBef>
              <a:spcAft>
                <a:spcPts val="1600"/>
              </a:spcAft>
              <a:buNone/>
            </a:pPr>
            <a:r>
              <a:t/>
            </a:r>
            <a:endParaRPr b="0" sz="11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