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oboto"/>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9cca14d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9cca14d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9cca14d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9cca14d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9cca14d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9cca14d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9cca14d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9cca14d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9cca14d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9cca14d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cca14d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cca14d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59cca14de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9cca14de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github.com/mzabriskie/axio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github.com/se-panfilov/vue-notifications" TargetMode="External"/><Relationship Id="rId4" Type="http://schemas.openxmlformats.org/officeDocument/2006/relationships/hyperlink" Target="https://nuxtjs.org/api/configuration-plugi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nuxtjs.org/api/configuration-plugi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http.nuxtjs.org/" TargetMode="External"/><Relationship Id="rId4" Type="http://schemas.openxmlformats.org/officeDocument/2006/relationships/hyperlink" Target="https://github.com/sindresorhus/ky-universal" TargetMode="External"/><Relationship Id="rId5" Type="http://schemas.openxmlformats.org/officeDocument/2006/relationships/hyperlink" Target="https://github.com/sindresorhus/ky-universal" TargetMode="External"/><Relationship Id="rId6" Type="http://schemas.openxmlformats.org/officeDocument/2006/relationships/hyperlink" Target="https://axios.nuxtjs.org/" TargetMode="External"/><Relationship Id="rId7" Type="http://schemas.openxmlformats.org/officeDocument/2006/relationships/hyperlink" Target="https://pwa.nuxtjs.org/" TargetMode="External"/><Relationship Id="rId8" Type="http://schemas.openxmlformats.org/officeDocument/2006/relationships/hyperlink" Target="https://auth.nuxtjs.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Nuxt.js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given by Shivam Thareja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6" name="Google Shape;126;p2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7" name="Google Shape;127;p22"/>
          <p:cNvSpPr txBox="1"/>
          <p:nvPr/>
        </p:nvSpPr>
        <p:spPr>
          <a:xfrm>
            <a:off x="2855550" y="20465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Thank You</a:t>
            </a:r>
            <a:endParaRPr b="1" sz="3000">
              <a:solidFill>
                <a:schemeClr val="lt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Nuxt.js</a:t>
            </a:r>
            <a:endParaRPr sz="2400"/>
          </a:p>
        </p:txBody>
      </p:sp>
      <p:sp>
        <p:nvSpPr>
          <p:cNvPr id="79" name="Google Shape;79;p14"/>
          <p:cNvSpPr txBox="1"/>
          <p:nvPr>
            <p:ph idx="4294967295" type="title"/>
          </p:nvPr>
        </p:nvSpPr>
        <p:spPr>
          <a:xfrm>
            <a:off x="535775" y="1480150"/>
            <a:ext cx="4876500" cy="3067500"/>
          </a:xfrm>
          <a:prstGeom prst="rect">
            <a:avLst/>
          </a:prstGeom>
        </p:spPr>
        <p:txBody>
          <a:bodyPr anchorCtr="0" anchor="t" bIns="91425" lIns="91425" spcFirstLastPara="1" rIns="91425" wrap="square" tIns="91425">
            <a:noAutofit/>
          </a:bodyPr>
          <a:lstStyle/>
          <a:p>
            <a:pPr indent="0" lvl="0" marL="0" rtl="0" algn="l">
              <a:lnSpc>
                <a:spcPct val="156250"/>
              </a:lnSpc>
              <a:spcBef>
                <a:spcPts val="800"/>
              </a:spcBef>
              <a:spcAft>
                <a:spcPts val="0"/>
              </a:spcAft>
              <a:buClr>
                <a:schemeClr val="dk2"/>
              </a:buClr>
              <a:buSzPts val="1100"/>
              <a:buFont typeface="Arial"/>
              <a:buNone/>
            </a:pPr>
            <a:r>
              <a:rPr b="0" lang="en" sz="1200">
                <a:solidFill>
                  <a:srgbClr val="35495E"/>
                </a:solidFill>
                <a:latin typeface="Roboto"/>
                <a:ea typeface="Roboto"/>
                <a:cs typeface="Roboto"/>
                <a:sym typeface="Roboto"/>
              </a:rPr>
              <a:t>Its main scope is UI rendering while abstracting away the client/server distribution.</a:t>
            </a:r>
            <a:endParaRPr b="0" sz="1200">
              <a:solidFill>
                <a:srgbClr val="35495E"/>
              </a:solidFill>
              <a:latin typeface="Roboto"/>
              <a:ea typeface="Roboto"/>
              <a:cs typeface="Roboto"/>
              <a:sym typeface="Roboto"/>
            </a:endParaRPr>
          </a:p>
          <a:p>
            <a:pPr indent="0" lvl="0" marL="0" rtl="0" algn="l">
              <a:lnSpc>
                <a:spcPct val="156250"/>
              </a:lnSpc>
              <a:spcBef>
                <a:spcPts val="800"/>
              </a:spcBef>
              <a:spcAft>
                <a:spcPts val="0"/>
              </a:spcAft>
              <a:buClr>
                <a:schemeClr val="dk2"/>
              </a:buClr>
              <a:buSzPts val="1100"/>
              <a:buFont typeface="Arial"/>
              <a:buNone/>
            </a:pPr>
            <a:r>
              <a:rPr b="0" lang="en" sz="1200">
                <a:solidFill>
                  <a:srgbClr val="35495E"/>
                </a:solidFill>
                <a:latin typeface="Roboto"/>
                <a:ea typeface="Roboto"/>
                <a:cs typeface="Roboto"/>
                <a:sym typeface="Roboto"/>
              </a:rPr>
              <a:t>Our goal is to create a framework flexible enough that you can use it as a main project base or in addition to your current project based on Node.js.</a:t>
            </a:r>
            <a:endParaRPr b="0" sz="1200">
              <a:solidFill>
                <a:srgbClr val="35495E"/>
              </a:solidFill>
              <a:latin typeface="Roboto"/>
              <a:ea typeface="Roboto"/>
              <a:cs typeface="Roboto"/>
              <a:sym typeface="Roboto"/>
            </a:endParaRPr>
          </a:p>
          <a:p>
            <a:pPr indent="0" lvl="0" marL="0" rtl="0" algn="l">
              <a:lnSpc>
                <a:spcPct val="156250"/>
              </a:lnSpc>
              <a:spcBef>
                <a:spcPts val="800"/>
              </a:spcBef>
              <a:spcAft>
                <a:spcPts val="0"/>
              </a:spcAft>
              <a:buClr>
                <a:schemeClr val="dk2"/>
              </a:buClr>
              <a:buSzPts val="1100"/>
              <a:buFont typeface="Arial"/>
              <a:buNone/>
            </a:pPr>
            <a:r>
              <a:rPr b="0" lang="en" sz="1200">
                <a:solidFill>
                  <a:srgbClr val="35495E"/>
                </a:solidFill>
                <a:latin typeface="Roboto"/>
                <a:ea typeface="Roboto"/>
                <a:cs typeface="Roboto"/>
                <a:sym typeface="Roboto"/>
              </a:rPr>
              <a:t>Nuxt.js presets all the configuration needed to make your development of a server-rendered Vue.js Application more enjoyable.</a:t>
            </a:r>
            <a:endParaRPr b="0" sz="1200">
              <a:solidFill>
                <a:srgbClr val="35495E"/>
              </a:solidFill>
              <a:latin typeface="Roboto"/>
              <a:ea typeface="Roboto"/>
              <a:cs typeface="Roboto"/>
              <a:sym typeface="Roboto"/>
            </a:endParaRPr>
          </a:p>
          <a:p>
            <a:pPr indent="0" lvl="0" marL="0" rtl="0" algn="l">
              <a:lnSpc>
                <a:spcPct val="115000"/>
              </a:lnSpc>
              <a:spcBef>
                <a:spcPts val="800"/>
              </a:spcBef>
              <a:spcAft>
                <a:spcPts val="1600"/>
              </a:spcAft>
              <a:buNone/>
            </a:pPr>
            <a:r>
              <a:t/>
            </a:r>
            <a:endParaRPr b="0" sz="1150">
              <a:highlight>
                <a:srgbClr val="FFFFFF"/>
              </a:highlight>
              <a:latin typeface="Verdana"/>
              <a:ea typeface="Verdana"/>
              <a:cs typeface="Verdana"/>
              <a:sym typeface="Verdana"/>
            </a:endParaRPr>
          </a:p>
        </p:txBody>
      </p:sp>
      <p:pic>
        <p:nvPicPr>
          <p:cNvPr id="80" name="Google Shape;80;p14"/>
          <p:cNvPicPr preferRelativeResize="0"/>
          <p:nvPr/>
        </p:nvPicPr>
        <p:blipFill>
          <a:blip r:embed="rId3">
            <a:alphaModFix/>
          </a:blip>
          <a:stretch>
            <a:fillRect/>
          </a:stretch>
        </p:blipFill>
        <p:spPr>
          <a:xfrm>
            <a:off x="5616500" y="105200"/>
            <a:ext cx="3106225"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0" y="330200"/>
            <a:ext cx="9144000" cy="467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idx="4294967295" type="title"/>
          </p:nvPr>
        </p:nvSpPr>
        <p:spPr>
          <a:xfrm>
            <a:off x="462125" y="1020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Middleware</a:t>
            </a:r>
            <a:endParaRPr sz="1800"/>
          </a:p>
        </p:txBody>
      </p:sp>
      <p:sp>
        <p:nvSpPr>
          <p:cNvPr id="91" name="Google Shape;91;p16"/>
          <p:cNvSpPr txBox="1"/>
          <p:nvPr>
            <p:ph idx="4294967295" type="title"/>
          </p:nvPr>
        </p:nvSpPr>
        <p:spPr>
          <a:xfrm>
            <a:off x="535775" y="870075"/>
            <a:ext cx="7237200" cy="3677700"/>
          </a:xfrm>
          <a:prstGeom prst="rect">
            <a:avLst/>
          </a:prstGeom>
        </p:spPr>
        <p:txBody>
          <a:bodyPr anchorCtr="0" anchor="t" bIns="91425" lIns="91425" spcFirstLastPara="1" rIns="91425" wrap="square" tIns="91425">
            <a:noAutofit/>
          </a:bodyPr>
          <a:lstStyle/>
          <a:p>
            <a:pPr indent="0" lvl="0" marL="0" rtl="0" algn="l">
              <a:lnSpc>
                <a:spcPct val="156250"/>
              </a:lnSpc>
              <a:spcBef>
                <a:spcPts val="800"/>
              </a:spcBef>
              <a:spcAft>
                <a:spcPts val="0"/>
              </a:spcAft>
              <a:buClr>
                <a:schemeClr val="dk2"/>
              </a:buClr>
              <a:buSzPts val="1100"/>
              <a:buFont typeface="Arial"/>
              <a:buNone/>
            </a:pPr>
            <a:r>
              <a:rPr b="0" lang="en" sz="1200">
                <a:solidFill>
                  <a:srgbClr val="35495E"/>
                </a:solidFill>
                <a:latin typeface="Roboto"/>
                <a:ea typeface="Roboto"/>
                <a:cs typeface="Roboto"/>
                <a:sym typeface="Roboto"/>
              </a:rPr>
              <a:t>In universal mode, middlewares will be called server-side once (on the first request to the Nuxt app or when page refreshes) and client-side when navigating to further routes. In SPA mode, middlewares will be called client-side on the first request and when navigating to further routes.</a:t>
            </a:r>
            <a:endParaRPr b="0" sz="1200">
              <a:solidFill>
                <a:srgbClr val="35495E"/>
              </a:solidFill>
              <a:latin typeface="Roboto"/>
              <a:ea typeface="Roboto"/>
              <a:cs typeface="Roboto"/>
              <a:sym typeface="Roboto"/>
            </a:endParaRPr>
          </a:p>
          <a:p>
            <a:pPr indent="0" lvl="0" marL="0" rtl="0" algn="l">
              <a:lnSpc>
                <a:spcPct val="156250"/>
              </a:lnSpc>
              <a:spcBef>
                <a:spcPts val="800"/>
              </a:spcBef>
              <a:spcAft>
                <a:spcPts val="0"/>
              </a:spcAft>
              <a:buClr>
                <a:schemeClr val="dk2"/>
              </a:buClr>
              <a:buSzPts val="1100"/>
              <a:buFont typeface="Arial"/>
              <a:buNone/>
            </a:pPr>
            <a:r>
              <a:rPr b="0" lang="en" sz="1200">
                <a:solidFill>
                  <a:srgbClr val="35495E"/>
                </a:solidFill>
                <a:latin typeface="Roboto"/>
                <a:ea typeface="Roboto"/>
                <a:cs typeface="Roboto"/>
                <a:sym typeface="Roboto"/>
              </a:rPr>
              <a:t>The middleware will be executed in series in this order:</a:t>
            </a:r>
            <a:endParaRPr b="0" sz="1200">
              <a:solidFill>
                <a:srgbClr val="35495E"/>
              </a:solidFill>
              <a:latin typeface="Roboto"/>
              <a:ea typeface="Roboto"/>
              <a:cs typeface="Roboto"/>
              <a:sym typeface="Roboto"/>
            </a:endParaRPr>
          </a:p>
          <a:p>
            <a:pPr indent="-304800" lvl="0" marL="457200" rtl="0" algn="l">
              <a:lnSpc>
                <a:spcPct val="156250"/>
              </a:lnSpc>
              <a:spcBef>
                <a:spcPts val="1100"/>
              </a:spcBef>
              <a:spcAft>
                <a:spcPts val="0"/>
              </a:spcAft>
              <a:buClr>
                <a:srgbClr val="35495E"/>
              </a:buClr>
              <a:buSzPts val="1200"/>
              <a:buFont typeface="Roboto"/>
              <a:buAutoNum type="arabicPeriod"/>
            </a:pPr>
            <a:r>
              <a:rPr b="0" lang="en" sz="1000">
                <a:solidFill>
                  <a:srgbClr val="35495E"/>
                </a:solidFill>
                <a:latin typeface="Courier New"/>
                <a:ea typeface="Courier New"/>
                <a:cs typeface="Courier New"/>
                <a:sym typeface="Courier New"/>
              </a:rPr>
              <a:t>nuxt.config.js</a:t>
            </a:r>
            <a:r>
              <a:rPr b="0" lang="en" sz="1200">
                <a:solidFill>
                  <a:srgbClr val="35495E"/>
                </a:solidFill>
                <a:latin typeface="Roboto"/>
                <a:ea typeface="Roboto"/>
                <a:cs typeface="Roboto"/>
                <a:sym typeface="Roboto"/>
              </a:rPr>
              <a:t> (in the order within the file)</a:t>
            </a:r>
            <a:endParaRPr b="0" sz="1200">
              <a:solidFill>
                <a:srgbClr val="35495E"/>
              </a:solidFill>
              <a:latin typeface="Roboto"/>
              <a:ea typeface="Roboto"/>
              <a:cs typeface="Roboto"/>
              <a:sym typeface="Roboto"/>
            </a:endParaRPr>
          </a:p>
          <a:p>
            <a:pPr indent="-304800" lvl="0" marL="457200" rtl="0" algn="l">
              <a:lnSpc>
                <a:spcPct val="156250"/>
              </a:lnSpc>
              <a:spcBef>
                <a:spcPts val="0"/>
              </a:spcBef>
              <a:spcAft>
                <a:spcPts val="0"/>
              </a:spcAft>
              <a:buClr>
                <a:srgbClr val="35495E"/>
              </a:buClr>
              <a:buSzPts val="1200"/>
              <a:buFont typeface="Roboto"/>
              <a:buAutoNum type="arabicPeriod"/>
            </a:pPr>
            <a:r>
              <a:rPr b="0" lang="en" sz="1200">
                <a:solidFill>
                  <a:srgbClr val="35495E"/>
                </a:solidFill>
                <a:latin typeface="Roboto"/>
                <a:ea typeface="Roboto"/>
                <a:cs typeface="Roboto"/>
                <a:sym typeface="Roboto"/>
              </a:rPr>
              <a:t>Matched layouts</a:t>
            </a:r>
            <a:endParaRPr b="0" sz="1200">
              <a:solidFill>
                <a:srgbClr val="35495E"/>
              </a:solidFill>
              <a:latin typeface="Roboto"/>
              <a:ea typeface="Roboto"/>
              <a:cs typeface="Roboto"/>
              <a:sym typeface="Roboto"/>
            </a:endParaRPr>
          </a:p>
          <a:p>
            <a:pPr indent="-304800" lvl="0" marL="457200" rtl="0" algn="l">
              <a:lnSpc>
                <a:spcPct val="156250"/>
              </a:lnSpc>
              <a:spcBef>
                <a:spcPts val="0"/>
              </a:spcBef>
              <a:spcAft>
                <a:spcPts val="0"/>
              </a:spcAft>
              <a:buClr>
                <a:srgbClr val="35495E"/>
              </a:buClr>
              <a:buSzPts val="1200"/>
              <a:buFont typeface="Roboto"/>
              <a:buAutoNum type="arabicPeriod"/>
            </a:pPr>
            <a:r>
              <a:rPr b="0" lang="en" sz="1200">
                <a:solidFill>
                  <a:srgbClr val="35495E"/>
                </a:solidFill>
                <a:latin typeface="Roboto"/>
                <a:ea typeface="Roboto"/>
                <a:cs typeface="Roboto"/>
                <a:sym typeface="Roboto"/>
              </a:rPr>
              <a:t>Matched pages</a:t>
            </a:r>
            <a:endParaRPr b="0" sz="1200">
              <a:solidFill>
                <a:srgbClr val="35495E"/>
              </a:solidFill>
              <a:latin typeface="Roboto"/>
              <a:ea typeface="Roboto"/>
              <a:cs typeface="Roboto"/>
              <a:sym typeface="Roboto"/>
            </a:endParaRPr>
          </a:p>
          <a:p>
            <a:pPr indent="0" lvl="0" marL="0" rtl="0" algn="l">
              <a:lnSpc>
                <a:spcPct val="115000"/>
              </a:lnSpc>
              <a:spcBef>
                <a:spcPts val="1500"/>
              </a:spcBef>
              <a:spcAft>
                <a:spcPts val="1600"/>
              </a:spcAft>
              <a:buNone/>
            </a:pPr>
            <a:r>
              <a:t/>
            </a:r>
            <a:endParaRPr b="0" sz="1800">
              <a:highlight>
                <a:srgbClr val="FFFFFF"/>
              </a:highlight>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Components</a:t>
            </a:r>
            <a:endParaRPr sz="2400"/>
          </a:p>
        </p:txBody>
      </p:sp>
      <p:sp>
        <p:nvSpPr>
          <p:cNvPr id="97" name="Google Shape;97;p1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highlight>
                  <a:srgbClr val="FFFFFF"/>
                </a:highlight>
                <a:latin typeface="Verdana"/>
                <a:ea typeface="Verdana"/>
                <a:cs typeface="Verdana"/>
                <a:sym typeface="Verdana"/>
              </a:rPr>
              <a:t>Vue Components are one of the important features of VueJS that creates custom elements, which can be reused in HTML.</a:t>
            </a:r>
            <a:endParaRPr b="0" sz="1800">
              <a:solidFill>
                <a:srgbClr val="313131"/>
              </a:solidFill>
              <a:latin typeface="Arial"/>
              <a:ea typeface="Arial"/>
              <a:cs typeface="Arial"/>
              <a:sym typeface="Arial"/>
            </a:endParaRPr>
          </a:p>
          <a:p>
            <a:pPr indent="0" lvl="0" marL="0" rtl="0" algn="l">
              <a:lnSpc>
                <a:spcPct val="115000"/>
              </a:lnSpc>
              <a:spcBef>
                <a:spcPts val="0"/>
              </a:spcBef>
              <a:spcAft>
                <a:spcPts val="0"/>
              </a:spcAft>
              <a:buNone/>
            </a:pPr>
            <a:r>
              <a:t/>
            </a:r>
            <a:endParaRPr b="0" sz="1800">
              <a:solidFill>
                <a:srgbClr val="313131"/>
              </a:solidFill>
              <a:latin typeface="Arial"/>
              <a:ea typeface="Arial"/>
              <a:cs typeface="Arial"/>
              <a:sym typeface="Arial"/>
            </a:endParaRPr>
          </a:p>
          <a:p>
            <a:pPr indent="0" lvl="0" marL="0" rtl="0" algn="l">
              <a:lnSpc>
                <a:spcPct val="115000"/>
              </a:lnSpc>
              <a:spcBef>
                <a:spcPts val="0"/>
              </a:spcBef>
              <a:spcAft>
                <a:spcPts val="0"/>
              </a:spcAft>
              <a:buNone/>
            </a:pPr>
            <a:r>
              <a:rPr b="0" lang="en" sz="1800">
                <a:solidFill>
                  <a:srgbClr val="313131"/>
                </a:solidFill>
                <a:latin typeface="Arial"/>
                <a:ea typeface="Arial"/>
                <a:cs typeface="Arial"/>
                <a:sym typeface="Arial"/>
              </a:rPr>
              <a:t>&lt;component&gt;&lt;/ component&gt;</a:t>
            </a:r>
            <a:endParaRPr b="0" sz="1800">
              <a:solidFill>
                <a:srgbClr val="313131"/>
              </a:solidFill>
              <a:latin typeface="Arial"/>
              <a:ea typeface="Arial"/>
              <a:cs typeface="Arial"/>
              <a:sym typeface="Arial"/>
            </a:endParaRPr>
          </a:p>
          <a:p>
            <a:pPr indent="0" lvl="0" marL="0" rtl="0" algn="l">
              <a:lnSpc>
                <a:spcPct val="115000"/>
              </a:lnSpc>
              <a:spcBef>
                <a:spcPts val="0"/>
              </a:spcBef>
              <a:spcAft>
                <a:spcPts val="1600"/>
              </a:spcAft>
              <a:buNone/>
            </a:pPr>
            <a:r>
              <a:t/>
            </a:r>
            <a:endParaRPr b="0" sz="1800">
              <a:highlight>
                <a:srgbClr val="FFFF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External Packages</a:t>
            </a:r>
            <a:endParaRPr sz="2400"/>
          </a:p>
        </p:txBody>
      </p:sp>
      <p:sp>
        <p:nvSpPr>
          <p:cNvPr id="103" name="Google Shape;103;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42900" lvl="0" marL="457200" rtl="0" algn="l">
              <a:lnSpc>
                <a:spcPct val="156250"/>
              </a:lnSpc>
              <a:spcBef>
                <a:spcPts val="800"/>
              </a:spcBef>
              <a:spcAft>
                <a:spcPts val="0"/>
              </a:spcAft>
              <a:buSzPts val="1800"/>
              <a:buFont typeface="Verdana"/>
              <a:buChar char="●"/>
            </a:pPr>
            <a:r>
              <a:rPr b="0" lang="en" sz="1200">
                <a:solidFill>
                  <a:srgbClr val="35495E"/>
                </a:solidFill>
                <a:latin typeface="Roboto"/>
                <a:ea typeface="Roboto"/>
                <a:cs typeface="Roboto"/>
                <a:sym typeface="Roboto"/>
              </a:rPr>
              <a:t>We may want to use external packages/modules in our application (one great example is </a:t>
            </a:r>
            <a:r>
              <a:rPr b="0" lang="en" sz="1200" u="sng">
                <a:solidFill>
                  <a:srgbClr val="41B883"/>
                </a:solidFill>
                <a:latin typeface="Roboto"/>
                <a:ea typeface="Roboto"/>
                <a:cs typeface="Roboto"/>
                <a:sym typeface="Roboto"/>
                <a:hlinkClick r:id="rId3"/>
              </a:rPr>
              <a:t>axios</a:t>
            </a:r>
            <a:r>
              <a:rPr b="0" lang="en" sz="1200">
                <a:solidFill>
                  <a:srgbClr val="35495E"/>
                </a:solidFill>
                <a:latin typeface="Roboto"/>
                <a:ea typeface="Roboto"/>
                <a:cs typeface="Roboto"/>
                <a:sym typeface="Roboto"/>
              </a:rPr>
              <a:t>) for making HTTP request for both server and client.</a:t>
            </a:r>
            <a:endParaRPr b="0" sz="1200">
              <a:solidFill>
                <a:srgbClr val="35495E"/>
              </a:solidFill>
              <a:latin typeface="Roboto"/>
              <a:ea typeface="Roboto"/>
              <a:cs typeface="Roboto"/>
              <a:sym typeface="Roboto"/>
            </a:endParaRPr>
          </a:p>
          <a:p>
            <a:pPr indent="0" lvl="0" marL="457200" rtl="0" algn="l">
              <a:lnSpc>
                <a:spcPct val="156250"/>
              </a:lnSpc>
              <a:spcBef>
                <a:spcPts val="800"/>
              </a:spcBef>
              <a:spcAft>
                <a:spcPts val="0"/>
              </a:spcAft>
              <a:buNone/>
            </a:pPr>
            <a:r>
              <a:rPr b="0" lang="en" sz="1200">
                <a:solidFill>
                  <a:srgbClr val="35495E"/>
                </a:solidFill>
                <a:latin typeface="Roboto"/>
                <a:ea typeface="Roboto"/>
                <a:cs typeface="Roboto"/>
                <a:sym typeface="Roboto"/>
              </a:rPr>
              <a:t>First, we should install it via npm:</a:t>
            </a:r>
            <a:endParaRPr b="0" sz="1200">
              <a:solidFill>
                <a:srgbClr val="35495E"/>
              </a:solidFill>
              <a:latin typeface="Roboto"/>
              <a:ea typeface="Roboto"/>
              <a:cs typeface="Roboto"/>
              <a:sym typeface="Roboto"/>
            </a:endParaRPr>
          </a:p>
          <a:p>
            <a:pPr indent="-342900" lvl="0" marL="457200" marR="139700" rtl="0" algn="l">
              <a:lnSpc>
                <a:spcPct val="115000"/>
              </a:lnSpc>
              <a:spcBef>
                <a:spcPts val="1500"/>
              </a:spcBef>
              <a:spcAft>
                <a:spcPts val="0"/>
              </a:spcAft>
              <a:buSzPts val="1800"/>
              <a:buFont typeface="Verdana"/>
              <a:buChar char="●"/>
            </a:pPr>
            <a:r>
              <a:rPr b="0" lang="en" sz="1000">
                <a:solidFill>
                  <a:srgbClr val="35495E"/>
                </a:solidFill>
                <a:highlight>
                  <a:srgbClr val="FCFCFC"/>
                </a:highlight>
                <a:latin typeface="Courier New"/>
                <a:ea typeface="Courier New"/>
                <a:cs typeface="Courier New"/>
                <a:sym typeface="Courier New"/>
              </a:rPr>
              <a:t>npm install --save axios</a:t>
            </a:r>
            <a:endParaRPr b="0" sz="1000">
              <a:solidFill>
                <a:srgbClr val="35495E"/>
              </a:solidFill>
              <a:highlight>
                <a:srgbClr val="FCFCFC"/>
              </a:highlight>
              <a:latin typeface="Courier New"/>
              <a:ea typeface="Courier New"/>
              <a:cs typeface="Courier New"/>
              <a:sym typeface="Courier New"/>
            </a:endParaRPr>
          </a:p>
          <a:p>
            <a:pPr indent="0" lvl="0" marL="457200" rtl="0" algn="l">
              <a:lnSpc>
                <a:spcPct val="115000"/>
              </a:lnSpc>
              <a:spcBef>
                <a:spcPts val="1500"/>
              </a:spcBef>
              <a:spcAft>
                <a:spcPts val="1600"/>
              </a:spcAft>
              <a:buNone/>
            </a:pPr>
            <a:r>
              <a:t/>
            </a:r>
            <a:endParaRPr b="0" sz="1800">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Plugins</a:t>
            </a:r>
            <a:endParaRPr sz="2400"/>
          </a:p>
        </p:txBody>
      </p:sp>
      <p:sp>
        <p:nvSpPr>
          <p:cNvPr id="109" name="Google Shape;109;p19"/>
          <p:cNvSpPr txBox="1"/>
          <p:nvPr>
            <p:ph idx="4294967295" type="title"/>
          </p:nvPr>
        </p:nvSpPr>
        <p:spPr>
          <a:xfrm>
            <a:off x="115700" y="1480150"/>
            <a:ext cx="9028200" cy="3663300"/>
          </a:xfrm>
          <a:prstGeom prst="rect">
            <a:avLst/>
          </a:prstGeom>
        </p:spPr>
        <p:txBody>
          <a:bodyPr anchorCtr="0" anchor="t" bIns="91425" lIns="91425" spcFirstLastPara="1" rIns="91425" wrap="square" tIns="91425">
            <a:noAutofit/>
          </a:bodyPr>
          <a:lstStyle/>
          <a:p>
            <a:pPr indent="0" lvl="0" marL="0" rtl="0" algn="l">
              <a:lnSpc>
                <a:spcPct val="115000"/>
              </a:lnSpc>
              <a:spcBef>
                <a:spcPts val="2300"/>
              </a:spcBef>
              <a:spcAft>
                <a:spcPts val="0"/>
              </a:spcAft>
              <a:buClr>
                <a:schemeClr val="dk2"/>
              </a:buClr>
              <a:buSzPts val="1100"/>
              <a:buFont typeface="Arial"/>
              <a:buNone/>
            </a:pPr>
            <a:r>
              <a:rPr b="0" lang="en" sz="2550">
                <a:solidFill>
                  <a:srgbClr val="35495E"/>
                </a:solidFill>
                <a:latin typeface="Roboto"/>
                <a:ea typeface="Roboto"/>
                <a:cs typeface="Roboto"/>
                <a:sym typeface="Roboto"/>
              </a:rPr>
              <a:t>Vue Plugins</a:t>
            </a:r>
            <a:endParaRPr b="0" sz="2550">
              <a:solidFill>
                <a:srgbClr val="35495E"/>
              </a:solidFill>
              <a:latin typeface="Roboto"/>
              <a:ea typeface="Roboto"/>
              <a:cs typeface="Roboto"/>
              <a:sym typeface="Roboto"/>
            </a:endParaRPr>
          </a:p>
          <a:p>
            <a:pPr indent="0" lvl="0" marL="0" rtl="0" algn="l">
              <a:lnSpc>
                <a:spcPct val="156250"/>
              </a:lnSpc>
              <a:spcBef>
                <a:spcPts val="2300"/>
              </a:spcBef>
              <a:spcAft>
                <a:spcPts val="0"/>
              </a:spcAft>
              <a:buClr>
                <a:schemeClr val="dk2"/>
              </a:buClr>
              <a:buSzPts val="1100"/>
              <a:buFont typeface="Arial"/>
              <a:buNone/>
            </a:pPr>
            <a:r>
              <a:rPr b="0" lang="en" sz="1200">
                <a:solidFill>
                  <a:srgbClr val="35495E"/>
                </a:solidFill>
                <a:latin typeface="Roboto"/>
                <a:ea typeface="Roboto"/>
                <a:cs typeface="Roboto"/>
                <a:sym typeface="Roboto"/>
              </a:rPr>
              <a:t>If we want to use Vue plugins, like </a:t>
            </a:r>
            <a:r>
              <a:rPr b="0" lang="en" sz="1200" u="sng">
                <a:solidFill>
                  <a:srgbClr val="41B883"/>
                </a:solidFill>
                <a:latin typeface="Roboto"/>
                <a:ea typeface="Roboto"/>
                <a:cs typeface="Roboto"/>
                <a:sym typeface="Roboto"/>
                <a:hlinkClick r:id="rId3"/>
              </a:rPr>
              <a:t>vue-notifications</a:t>
            </a:r>
            <a:r>
              <a:rPr b="0" lang="en" sz="1200">
                <a:solidFill>
                  <a:srgbClr val="35495E"/>
                </a:solidFill>
                <a:latin typeface="Roboto"/>
                <a:ea typeface="Roboto"/>
                <a:cs typeface="Roboto"/>
                <a:sym typeface="Roboto"/>
              </a:rPr>
              <a:t> to display notification in our application, we need to setup the plugin before launching the app.</a:t>
            </a:r>
            <a:endParaRPr b="0" sz="1200">
              <a:solidFill>
                <a:srgbClr val="35495E"/>
              </a:solidFill>
              <a:latin typeface="Roboto"/>
              <a:ea typeface="Roboto"/>
              <a:cs typeface="Roboto"/>
              <a:sym typeface="Roboto"/>
            </a:endParaRPr>
          </a:p>
          <a:p>
            <a:pPr indent="0" lvl="0" marL="0" rtl="0" algn="l">
              <a:lnSpc>
                <a:spcPct val="156250"/>
              </a:lnSpc>
              <a:spcBef>
                <a:spcPts val="800"/>
              </a:spcBef>
              <a:spcAft>
                <a:spcPts val="0"/>
              </a:spcAft>
              <a:buClr>
                <a:schemeClr val="dk2"/>
              </a:buClr>
              <a:buSzPts val="1100"/>
              <a:buFont typeface="Arial"/>
              <a:buNone/>
            </a:pPr>
            <a:r>
              <a:rPr b="0" lang="en" sz="1200">
                <a:solidFill>
                  <a:srgbClr val="35495E"/>
                </a:solidFill>
                <a:latin typeface="Roboto"/>
                <a:ea typeface="Roboto"/>
                <a:cs typeface="Roboto"/>
                <a:sym typeface="Roboto"/>
              </a:rPr>
              <a:t>We create the file </a:t>
            </a:r>
            <a:r>
              <a:rPr b="0" lang="en" sz="1050">
                <a:solidFill>
                  <a:srgbClr val="35495E"/>
                </a:solidFill>
                <a:latin typeface="Courier New"/>
                <a:ea typeface="Courier New"/>
                <a:cs typeface="Courier New"/>
                <a:sym typeface="Courier New"/>
              </a:rPr>
              <a:t>plugins/vue-notifications.js</a:t>
            </a:r>
            <a:r>
              <a:rPr b="0" lang="en" sz="1200">
                <a:solidFill>
                  <a:srgbClr val="35495E"/>
                </a:solidFill>
                <a:latin typeface="Roboto"/>
                <a:ea typeface="Roboto"/>
                <a:cs typeface="Roboto"/>
                <a:sym typeface="Roboto"/>
              </a:rPr>
              <a:t>:</a:t>
            </a:r>
            <a:endParaRPr b="0" sz="1200">
              <a:solidFill>
                <a:srgbClr val="35495E"/>
              </a:solidFill>
              <a:latin typeface="Roboto"/>
              <a:ea typeface="Roboto"/>
              <a:cs typeface="Roboto"/>
              <a:sym typeface="Roboto"/>
            </a:endParaRPr>
          </a:p>
          <a:p>
            <a:pPr indent="0" lvl="0" marL="0" rtl="0" algn="l">
              <a:lnSpc>
                <a:spcPct val="115000"/>
              </a:lnSpc>
              <a:spcBef>
                <a:spcPts val="800"/>
              </a:spcBef>
              <a:spcAft>
                <a:spcPts val="0"/>
              </a:spcAft>
              <a:buNone/>
            </a:pPr>
            <a:r>
              <a:rPr lang="en" sz="1000">
                <a:solidFill>
                  <a:srgbClr val="333333"/>
                </a:solidFill>
                <a:highlight>
                  <a:srgbClr val="FCFCFC"/>
                </a:highlight>
                <a:latin typeface="Courier New"/>
                <a:ea typeface="Courier New"/>
                <a:cs typeface="Courier New"/>
                <a:sym typeface="Courier New"/>
              </a:rPr>
              <a:t>import</a:t>
            </a:r>
            <a:r>
              <a:rPr b="0" lang="en" sz="1000">
                <a:solidFill>
                  <a:srgbClr val="35495E"/>
                </a:solidFill>
                <a:highlight>
                  <a:srgbClr val="FCFCFC"/>
                </a:highlight>
                <a:latin typeface="Courier New"/>
                <a:ea typeface="Courier New"/>
                <a:cs typeface="Courier New"/>
                <a:sym typeface="Courier New"/>
              </a:rPr>
              <a:t> Vue </a:t>
            </a:r>
            <a:r>
              <a:rPr lang="en" sz="1000">
                <a:solidFill>
                  <a:srgbClr val="333333"/>
                </a:solidFill>
                <a:highlight>
                  <a:srgbClr val="FCFCFC"/>
                </a:highlight>
                <a:latin typeface="Courier New"/>
                <a:ea typeface="Courier New"/>
                <a:cs typeface="Courier New"/>
                <a:sym typeface="Courier New"/>
              </a:rPr>
              <a:t>from</a:t>
            </a:r>
            <a:r>
              <a:rPr b="0" lang="en" sz="1000">
                <a:solidFill>
                  <a:srgbClr val="35495E"/>
                </a:solidFill>
                <a:highlight>
                  <a:srgbClr val="FCFCFC"/>
                </a:highlight>
                <a:latin typeface="Courier New"/>
                <a:ea typeface="Courier New"/>
                <a:cs typeface="Courier New"/>
                <a:sym typeface="Courier New"/>
              </a:rPr>
              <a:t> </a:t>
            </a:r>
            <a:r>
              <a:rPr b="0" lang="en" sz="1000">
                <a:solidFill>
                  <a:srgbClr val="DD1144"/>
                </a:solidFill>
                <a:highlight>
                  <a:srgbClr val="FCFCFC"/>
                </a:highlight>
                <a:latin typeface="Courier New"/>
                <a:ea typeface="Courier New"/>
                <a:cs typeface="Courier New"/>
                <a:sym typeface="Courier New"/>
              </a:rPr>
              <a:t>'vue'</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None/>
            </a:pPr>
            <a:r>
              <a:rPr lang="en" sz="1000">
                <a:solidFill>
                  <a:srgbClr val="333333"/>
                </a:solidFill>
                <a:highlight>
                  <a:srgbClr val="FCFCFC"/>
                </a:highlight>
                <a:latin typeface="Courier New"/>
                <a:ea typeface="Courier New"/>
                <a:cs typeface="Courier New"/>
                <a:sym typeface="Courier New"/>
              </a:rPr>
              <a:t>import</a:t>
            </a:r>
            <a:r>
              <a:rPr b="0" lang="en" sz="1000">
                <a:solidFill>
                  <a:srgbClr val="35495E"/>
                </a:solidFill>
                <a:highlight>
                  <a:srgbClr val="FCFCFC"/>
                </a:highlight>
                <a:latin typeface="Courier New"/>
                <a:ea typeface="Courier New"/>
                <a:cs typeface="Courier New"/>
                <a:sym typeface="Courier New"/>
              </a:rPr>
              <a:t> VueNotifications </a:t>
            </a:r>
            <a:r>
              <a:rPr lang="en" sz="1000">
                <a:solidFill>
                  <a:srgbClr val="333333"/>
                </a:solidFill>
                <a:highlight>
                  <a:srgbClr val="FCFCFC"/>
                </a:highlight>
                <a:latin typeface="Courier New"/>
                <a:ea typeface="Courier New"/>
                <a:cs typeface="Courier New"/>
                <a:sym typeface="Courier New"/>
              </a:rPr>
              <a:t>from</a:t>
            </a:r>
            <a:r>
              <a:rPr b="0" lang="en" sz="1000">
                <a:solidFill>
                  <a:srgbClr val="35495E"/>
                </a:solidFill>
                <a:highlight>
                  <a:srgbClr val="FCFCFC"/>
                </a:highlight>
                <a:latin typeface="Courier New"/>
                <a:ea typeface="Courier New"/>
                <a:cs typeface="Courier New"/>
                <a:sym typeface="Courier New"/>
              </a:rPr>
              <a:t> </a:t>
            </a:r>
            <a:r>
              <a:rPr b="0" lang="en" sz="1000">
                <a:solidFill>
                  <a:srgbClr val="DD1144"/>
                </a:solidFill>
                <a:highlight>
                  <a:srgbClr val="FCFCFC"/>
                </a:highlight>
                <a:latin typeface="Courier New"/>
                <a:ea typeface="Courier New"/>
                <a:cs typeface="Courier New"/>
                <a:sym typeface="Courier New"/>
              </a:rPr>
              <a:t>'vue-notifications'</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None/>
            </a:pPr>
            <a:r>
              <a:t/>
            </a:r>
            <a:endParaRPr b="0" sz="1000">
              <a:solidFill>
                <a:srgbClr val="35495E"/>
              </a:solidFill>
              <a:highlight>
                <a:srgbClr val="FCFCFC"/>
              </a:highlight>
              <a:latin typeface="Courier New"/>
              <a:ea typeface="Courier New"/>
              <a:cs typeface="Courier New"/>
              <a:sym typeface="Courier New"/>
            </a:endParaRPr>
          </a:p>
          <a:p>
            <a:pPr indent="0" lvl="0" marL="139700" marR="13970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Vue.use(VueNotifications)</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56250"/>
              </a:lnSpc>
              <a:spcBef>
                <a:spcPts val="1500"/>
              </a:spcBef>
              <a:spcAft>
                <a:spcPts val="0"/>
              </a:spcAft>
              <a:buClr>
                <a:schemeClr val="dk2"/>
              </a:buClr>
              <a:buSzPts val="1100"/>
              <a:buFont typeface="Arial"/>
              <a:buNone/>
            </a:pPr>
            <a:r>
              <a:rPr b="0" lang="en" sz="1200">
                <a:solidFill>
                  <a:srgbClr val="35495E"/>
                </a:solidFill>
                <a:latin typeface="Roboto"/>
                <a:ea typeface="Roboto"/>
                <a:cs typeface="Roboto"/>
                <a:sym typeface="Roboto"/>
              </a:rPr>
              <a:t>Then we add the file path inside the </a:t>
            </a:r>
            <a:r>
              <a:rPr b="0" lang="en" sz="1050">
                <a:solidFill>
                  <a:srgbClr val="35495E"/>
                </a:solidFill>
                <a:latin typeface="Courier New"/>
                <a:ea typeface="Courier New"/>
                <a:cs typeface="Courier New"/>
                <a:sym typeface="Courier New"/>
              </a:rPr>
              <a:t>plugins</a:t>
            </a:r>
            <a:r>
              <a:rPr b="0" lang="en" sz="1200">
                <a:solidFill>
                  <a:srgbClr val="35495E"/>
                </a:solidFill>
                <a:latin typeface="Roboto"/>
                <a:ea typeface="Roboto"/>
                <a:cs typeface="Roboto"/>
                <a:sym typeface="Roboto"/>
              </a:rPr>
              <a:t> key of our </a:t>
            </a:r>
            <a:r>
              <a:rPr b="0" lang="en" sz="1050">
                <a:solidFill>
                  <a:srgbClr val="35495E"/>
                </a:solidFill>
                <a:latin typeface="Courier New"/>
                <a:ea typeface="Courier New"/>
                <a:cs typeface="Courier New"/>
                <a:sym typeface="Courier New"/>
              </a:rPr>
              <a:t>nuxt.config.js</a:t>
            </a:r>
            <a:r>
              <a:rPr b="0" lang="en" sz="1200">
                <a:solidFill>
                  <a:srgbClr val="35495E"/>
                </a:solidFill>
                <a:latin typeface="Roboto"/>
                <a:ea typeface="Roboto"/>
                <a:cs typeface="Roboto"/>
                <a:sym typeface="Roboto"/>
              </a:rPr>
              <a:t>:</a:t>
            </a:r>
            <a:endParaRPr b="0" sz="1200">
              <a:solidFill>
                <a:srgbClr val="35495E"/>
              </a:solidFill>
              <a:latin typeface="Roboto"/>
              <a:ea typeface="Roboto"/>
              <a:cs typeface="Roboto"/>
              <a:sym typeface="Roboto"/>
            </a:endParaRPr>
          </a:p>
          <a:p>
            <a:pPr indent="0" lvl="0" marL="0" rtl="0" algn="l">
              <a:lnSpc>
                <a:spcPct val="115000"/>
              </a:lnSpc>
              <a:spcBef>
                <a:spcPts val="800"/>
              </a:spcBef>
              <a:spcAft>
                <a:spcPts val="0"/>
              </a:spcAft>
              <a:buNone/>
            </a:pPr>
            <a:r>
              <a:rPr lang="en" sz="1000">
                <a:solidFill>
                  <a:srgbClr val="333333"/>
                </a:solidFill>
                <a:highlight>
                  <a:srgbClr val="FCFCFC"/>
                </a:highlight>
                <a:latin typeface="Courier New"/>
                <a:ea typeface="Courier New"/>
                <a:cs typeface="Courier New"/>
                <a:sym typeface="Courier New"/>
              </a:rPr>
              <a:t>export</a:t>
            </a:r>
            <a:r>
              <a:rPr b="0" lang="en" sz="1000">
                <a:solidFill>
                  <a:srgbClr val="35495E"/>
                </a:solidFill>
                <a:highlight>
                  <a:srgbClr val="FCFCFC"/>
                </a:highlight>
                <a:latin typeface="Courier New"/>
                <a:ea typeface="Courier New"/>
                <a:cs typeface="Courier New"/>
                <a:sym typeface="Courier New"/>
              </a:rPr>
              <a:t> </a:t>
            </a:r>
            <a:r>
              <a:rPr lang="en" sz="1000">
                <a:solidFill>
                  <a:srgbClr val="333333"/>
                </a:solidFill>
                <a:highlight>
                  <a:srgbClr val="FCFCFC"/>
                </a:highlight>
                <a:latin typeface="Courier New"/>
                <a:ea typeface="Courier New"/>
                <a:cs typeface="Courier New"/>
                <a:sym typeface="Courier New"/>
              </a:rPr>
              <a:t>default</a:t>
            </a:r>
            <a:r>
              <a:rPr b="0" lang="en" sz="1000">
                <a:solidFill>
                  <a:srgbClr val="35495E"/>
                </a:solidFill>
                <a:highlight>
                  <a:srgbClr val="FCFCFC"/>
                </a:highlight>
                <a:latin typeface="Courier New"/>
                <a:ea typeface="Courier New"/>
                <a:cs typeface="Courier New"/>
                <a:sym typeface="Courier New"/>
              </a:rPr>
              <a:t> {</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35495E"/>
                </a:solidFill>
                <a:highlight>
                  <a:srgbClr val="FCFCFC"/>
                </a:highlight>
                <a:latin typeface="Courier New"/>
                <a:ea typeface="Courier New"/>
                <a:cs typeface="Courier New"/>
                <a:sym typeface="Courier New"/>
              </a:rPr>
              <a:t>  plugins: [</a:t>
            </a:r>
            <a:r>
              <a:rPr b="0" lang="en" sz="1000">
                <a:solidFill>
                  <a:srgbClr val="DD1144"/>
                </a:solidFill>
                <a:highlight>
                  <a:srgbClr val="FCFCFC"/>
                </a:highlight>
                <a:latin typeface="Courier New"/>
                <a:ea typeface="Courier New"/>
                <a:cs typeface="Courier New"/>
                <a:sym typeface="Courier New"/>
              </a:rPr>
              <a:t>'~/plugins/vue-notifications'</a:t>
            </a:r>
            <a:r>
              <a:rPr b="0" lang="en" sz="1000">
                <a:solidFill>
                  <a:srgbClr val="35495E"/>
                </a:solidFill>
                <a:highlight>
                  <a:srgbClr val="FCFCFC"/>
                </a:highlight>
                <a:latin typeface="Courier New"/>
                <a:ea typeface="Courier New"/>
                <a:cs typeface="Courier New"/>
                <a:sym typeface="Courier New"/>
              </a:rPr>
              <a:t>]</a:t>
            </a:r>
            <a:endParaRPr b="0" sz="1000">
              <a:solidFill>
                <a:srgbClr val="35495E"/>
              </a:solidFill>
              <a:highlight>
                <a:srgbClr val="FCFCFC"/>
              </a:highlight>
              <a:latin typeface="Courier New"/>
              <a:ea typeface="Courier New"/>
              <a:cs typeface="Courier New"/>
              <a:sym typeface="Courier New"/>
            </a:endParaRPr>
          </a:p>
          <a:p>
            <a:pPr indent="0" lvl="0" marL="139700" marR="13970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56250"/>
              </a:lnSpc>
              <a:spcBef>
                <a:spcPts val="1500"/>
              </a:spcBef>
              <a:spcAft>
                <a:spcPts val="0"/>
              </a:spcAft>
              <a:buClr>
                <a:schemeClr val="dk2"/>
              </a:buClr>
              <a:buSzPts val="1100"/>
              <a:buFont typeface="Arial"/>
              <a:buNone/>
            </a:pPr>
            <a:r>
              <a:rPr b="0" lang="en" sz="1200">
                <a:solidFill>
                  <a:srgbClr val="35495E"/>
                </a:solidFill>
                <a:latin typeface="Roboto"/>
                <a:ea typeface="Roboto"/>
                <a:cs typeface="Roboto"/>
                <a:sym typeface="Roboto"/>
              </a:rPr>
              <a:t>To learn more about the </a:t>
            </a:r>
            <a:r>
              <a:rPr b="0" lang="en" sz="1050">
                <a:solidFill>
                  <a:srgbClr val="35495E"/>
                </a:solidFill>
                <a:latin typeface="Courier New"/>
                <a:ea typeface="Courier New"/>
                <a:cs typeface="Courier New"/>
                <a:sym typeface="Courier New"/>
              </a:rPr>
              <a:t>plugins</a:t>
            </a:r>
            <a:r>
              <a:rPr b="0" lang="en" sz="1200">
                <a:solidFill>
                  <a:srgbClr val="35495E"/>
                </a:solidFill>
                <a:latin typeface="Roboto"/>
                <a:ea typeface="Roboto"/>
                <a:cs typeface="Roboto"/>
                <a:sym typeface="Roboto"/>
              </a:rPr>
              <a:t> configuration key, check out the </a:t>
            </a:r>
            <a:r>
              <a:rPr b="0" lang="en" sz="1200" u="sng">
                <a:solidFill>
                  <a:srgbClr val="41B883"/>
                </a:solidFill>
                <a:latin typeface="Roboto"/>
                <a:ea typeface="Roboto"/>
                <a:cs typeface="Roboto"/>
                <a:sym typeface="Roboto"/>
                <a:hlinkClick r:id="rId4"/>
              </a:rPr>
              <a:t>plugins api</a:t>
            </a:r>
            <a:r>
              <a:rPr b="0" lang="en" sz="1200">
                <a:solidFill>
                  <a:srgbClr val="35495E"/>
                </a:solidFill>
                <a:latin typeface="Roboto"/>
                <a:ea typeface="Roboto"/>
                <a:cs typeface="Roboto"/>
                <a:sym typeface="Roboto"/>
              </a:rPr>
              <a:t>.</a:t>
            </a:r>
            <a:endParaRPr b="0" sz="1200">
              <a:solidFill>
                <a:srgbClr val="35495E"/>
              </a:solidFill>
              <a:latin typeface="Roboto"/>
              <a:ea typeface="Roboto"/>
              <a:cs typeface="Roboto"/>
              <a:sym typeface="Roboto"/>
            </a:endParaRPr>
          </a:p>
          <a:p>
            <a:pPr indent="0" lvl="0" marL="0" marR="38100" rtl="0" algn="l">
              <a:spcBef>
                <a:spcPts val="2300"/>
              </a:spcBef>
              <a:spcAft>
                <a:spcPts val="0"/>
              </a:spcAft>
              <a:buClr>
                <a:schemeClr val="dk2"/>
              </a:buClr>
              <a:buSzPts val="1100"/>
              <a:buFont typeface="Arial"/>
              <a:buNone/>
            </a:pPr>
            <a:r>
              <a:rPr b="0" lang="en" sz="2100">
                <a:solidFill>
                  <a:srgbClr val="35495E"/>
                </a:solidFill>
                <a:latin typeface="Roboto"/>
                <a:ea typeface="Roboto"/>
                <a:cs typeface="Roboto"/>
                <a:sym typeface="Roboto"/>
              </a:rPr>
              <a:t>ES6 plugins</a:t>
            </a:r>
            <a:endParaRPr b="0" sz="2100">
              <a:solidFill>
                <a:srgbClr val="35495E"/>
              </a:solidFill>
              <a:latin typeface="Roboto"/>
              <a:ea typeface="Roboto"/>
              <a:cs typeface="Roboto"/>
              <a:sym typeface="Roboto"/>
            </a:endParaRPr>
          </a:p>
          <a:p>
            <a:pPr indent="0" lvl="0" marL="0" rtl="0" algn="l">
              <a:lnSpc>
                <a:spcPct val="156250"/>
              </a:lnSpc>
              <a:spcBef>
                <a:spcPts val="2300"/>
              </a:spcBef>
              <a:spcAft>
                <a:spcPts val="0"/>
              </a:spcAft>
              <a:buClr>
                <a:schemeClr val="dk2"/>
              </a:buClr>
              <a:buSzPts val="1100"/>
              <a:buFont typeface="Arial"/>
              <a:buNone/>
            </a:pPr>
            <a:r>
              <a:rPr b="0" lang="en" sz="1200">
                <a:solidFill>
                  <a:srgbClr val="35495E"/>
                </a:solidFill>
                <a:latin typeface="Roboto"/>
                <a:ea typeface="Roboto"/>
                <a:cs typeface="Roboto"/>
                <a:sym typeface="Roboto"/>
              </a:rPr>
              <a:t>If the plugin is located in </a:t>
            </a:r>
            <a:r>
              <a:rPr b="0" lang="en" sz="1050">
                <a:solidFill>
                  <a:srgbClr val="35495E"/>
                </a:solidFill>
                <a:latin typeface="Courier New"/>
                <a:ea typeface="Courier New"/>
                <a:cs typeface="Courier New"/>
                <a:sym typeface="Courier New"/>
              </a:rPr>
              <a:t>node_modules</a:t>
            </a:r>
            <a:r>
              <a:rPr b="0" lang="en" sz="1200">
                <a:solidFill>
                  <a:srgbClr val="35495E"/>
                </a:solidFill>
                <a:latin typeface="Roboto"/>
                <a:ea typeface="Roboto"/>
                <a:cs typeface="Roboto"/>
                <a:sym typeface="Roboto"/>
              </a:rPr>
              <a:t> and exports an ES6 module, you may need to add it to the </a:t>
            </a:r>
            <a:r>
              <a:rPr b="0" lang="en" sz="1050">
                <a:solidFill>
                  <a:srgbClr val="35495E"/>
                </a:solidFill>
                <a:latin typeface="Courier New"/>
                <a:ea typeface="Courier New"/>
                <a:cs typeface="Courier New"/>
                <a:sym typeface="Courier New"/>
              </a:rPr>
              <a:t>transpile</a:t>
            </a:r>
            <a:r>
              <a:rPr b="0" lang="en" sz="1200">
                <a:solidFill>
                  <a:srgbClr val="35495E"/>
                </a:solidFill>
                <a:latin typeface="Roboto"/>
                <a:ea typeface="Roboto"/>
                <a:cs typeface="Roboto"/>
                <a:sym typeface="Roboto"/>
              </a:rPr>
              <a:t> build option:</a:t>
            </a:r>
            <a:endParaRPr b="0" sz="1200">
              <a:solidFill>
                <a:srgbClr val="35495E"/>
              </a:solidFill>
              <a:latin typeface="Roboto"/>
              <a:ea typeface="Roboto"/>
              <a:cs typeface="Roboto"/>
              <a:sym typeface="Roboto"/>
            </a:endParaRPr>
          </a:p>
          <a:p>
            <a:pPr indent="0" lvl="0" marL="0" rtl="0" algn="l">
              <a:lnSpc>
                <a:spcPct val="115000"/>
              </a:lnSpc>
              <a:spcBef>
                <a:spcPts val="800"/>
              </a:spcBef>
              <a:spcAft>
                <a:spcPts val="0"/>
              </a:spcAft>
              <a:buNone/>
            </a:pPr>
            <a:r>
              <a:rPr b="0" lang="en" sz="1000">
                <a:solidFill>
                  <a:srgbClr val="0086B3"/>
                </a:solidFill>
                <a:highlight>
                  <a:srgbClr val="FCFCFC"/>
                </a:highlight>
                <a:latin typeface="Courier New"/>
                <a:ea typeface="Courier New"/>
                <a:cs typeface="Courier New"/>
                <a:sym typeface="Courier New"/>
              </a:rPr>
              <a:t>module</a:t>
            </a:r>
            <a:r>
              <a:rPr b="0" lang="en" sz="1000">
                <a:solidFill>
                  <a:srgbClr val="35495E"/>
                </a:solidFill>
                <a:highlight>
                  <a:srgbClr val="FCFCFC"/>
                </a:highlight>
                <a:latin typeface="Courier New"/>
                <a:ea typeface="Courier New"/>
                <a:cs typeface="Courier New"/>
                <a:sym typeface="Courier New"/>
              </a:rPr>
              <a:t>.exports = {</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35495E"/>
                </a:solidFill>
                <a:highlight>
                  <a:srgbClr val="FCFCFC"/>
                </a:highlight>
                <a:latin typeface="Courier New"/>
                <a:ea typeface="Courier New"/>
                <a:cs typeface="Courier New"/>
                <a:sym typeface="Courier New"/>
              </a:rPr>
              <a:t>  build: {</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35495E"/>
                </a:solidFill>
                <a:highlight>
                  <a:srgbClr val="FCFCFC"/>
                </a:highlight>
                <a:latin typeface="Courier New"/>
                <a:ea typeface="Courier New"/>
                <a:cs typeface="Courier New"/>
                <a:sym typeface="Courier New"/>
              </a:rPr>
              <a:t>    transpile: [</a:t>
            </a:r>
            <a:r>
              <a:rPr b="0" lang="en" sz="1000">
                <a:solidFill>
                  <a:srgbClr val="DD1144"/>
                </a:solidFill>
                <a:highlight>
                  <a:srgbClr val="FCFCFC"/>
                </a:highlight>
                <a:latin typeface="Courier New"/>
                <a:ea typeface="Courier New"/>
                <a:cs typeface="Courier New"/>
                <a:sym typeface="Courier New"/>
              </a:rPr>
              <a:t>'vue-notifications'</a:t>
            </a:r>
            <a:r>
              <a:rPr b="0" lang="en" sz="1000">
                <a:solidFill>
                  <a:srgbClr val="35495E"/>
                </a:solidFill>
                <a:highlight>
                  <a:srgbClr val="FCFCFC"/>
                </a:highlight>
                <a:latin typeface="Courier New"/>
                <a:ea typeface="Courier New"/>
                <a:cs typeface="Courier New"/>
                <a:sym typeface="Courier New"/>
              </a:rPr>
              <a:t>]</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None/>
            </a:pPr>
            <a:r>
              <a:rPr b="0" lang="en" sz="1000">
                <a:solidFill>
                  <a:srgbClr val="35495E"/>
                </a:solidFill>
                <a:highlight>
                  <a:srgbClr val="FCFCFC"/>
                </a:highlight>
                <a:latin typeface="Courier New"/>
                <a:ea typeface="Courier New"/>
                <a:cs typeface="Courier New"/>
                <a:sym typeface="Courier New"/>
              </a:rPr>
              <a:t>  }</a:t>
            </a:r>
            <a:endParaRPr b="0" sz="1000">
              <a:solidFill>
                <a:srgbClr val="35495E"/>
              </a:solidFill>
              <a:highlight>
                <a:srgbClr val="FCFCFC"/>
              </a:highlight>
              <a:latin typeface="Courier New"/>
              <a:ea typeface="Courier New"/>
              <a:cs typeface="Courier New"/>
              <a:sym typeface="Courier New"/>
            </a:endParaRPr>
          </a:p>
          <a:p>
            <a:pPr indent="0" lvl="0" marL="139700" marR="13970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500"/>
              </a:spcBef>
              <a:spcAft>
                <a:spcPts val="1600"/>
              </a:spcAft>
              <a:buNone/>
            </a:pPr>
            <a:r>
              <a:t/>
            </a:r>
            <a:endParaRPr b="0" sz="11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idx="4294967295" type="title"/>
          </p:nvPr>
        </p:nvSpPr>
        <p:spPr>
          <a:xfrm>
            <a:off x="0" y="0"/>
            <a:ext cx="8846100" cy="5143500"/>
          </a:xfrm>
          <a:prstGeom prst="rect">
            <a:avLst/>
          </a:prstGeom>
        </p:spPr>
        <p:txBody>
          <a:bodyPr anchorCtr="0" anchor="t" bIns="91425" lIns="91425" spcFirstLastPara="1" rIns="91425" wrap="square" tIns="91425">
            <a:noAutofit/>
          </a:bodyPr>
          <a:lstStyle/>
          <a:p>
            <a:pPr indent="0" lvl="0" marL="139700" marR="139700" rtl="0" algn="l">
              <a:lnSpc>
                <a:spcPct val="115000"/>
              </a:lnSpc>
              <a:spcBef>
                <a:spcPts val="15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Vue.use(VueNotifications)</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56250"/>
              </a:lnSpc>
              <a:spcBef>
                <a:spcPts val="1500"/>
              </a:spcBef>
              <a:spcAft>
                <a:spcPts val="0"/>
              </a:spcAft>
              <a:buClr>
                <a:schemeClr val="dk2"/>
              </a:buClr>
              <a:buSzPts val="1100"/>
              <a:buFont typeface="Arial"/>
              <a:buNone/>
            </a:pPr>
            <a:r>
              <a:rPr b="0" lang="en" sz="1200">
                <a:solidFill>
                  <a:srgbClr val="35495E"/>
                </a:solidFill>
                <a:latin typeface="Roboto"/>
                <a:ea typeface="Roboto"/>
                <a:cs typeface="Roboto"/>
                <a:sym typeface="Roboto"/>
              </a:rPr>
              <a:t>Then we add the file path inside the </a:t>
            </a:r>
            <a:r>
              <a:rPr b="0" lang="en" sz="1050">
                <a:solidFill>
                  <a:srgbClr val="35495E"/>
                </a:solidFill>
                <a:latin typeface="Courier New"/>
                <a:ea typeface="Courier New"/>
                <a:cs typeface="Courier New"/>
                <a:sym typeface="Courier New"/>
              </a:rPr>
              <a:t>plugins</a:t>
            </a:r>
            <a:r>
              <a:rPr b="0" lang="en" sz="1200">
                <a:solidFill>
                  <a:srgbClr val="35495E"/>
                </a:solidFill>
                <a:latin typeface="Roboto"/>
                <a:ea typeface="Roboto"/>
                <a:cs typeface="Roboto"/>
                <a:sym typeface="Roboto"/>
              </a:rPr>
              <a:t> key of our </a:t>
            </a:r>
            <a:r>
              <a:rPr b="0" lang="en" sz="1050">
                <a:solidFill>
                  <a:srgbClr val="35495E"/>
                </a:solidFill>
                <a:latin typeface="Courier New"/>
                <a:ea typeface="Courier New"/>
                <a:cs typeface="Courier New"/>
                <a:sym typeface="Courier New"/>
              </a:rPr>
              <a:t>nuxt.config.js</a:t>
            </a:r>
            <a:r>
              <a:rPr b="0" lang="en" sz="1200">
                <a:solidFill>
                  <a:srgbClr val="35495E"/>
                </a:solidFill>
                <a:latin typeface="Roboto"/>
                <a:ea typeface="Roboto"/>
                <a:cs typeface="Roboto"/>
                <a:sym typeface="Roboto"/>
              </a:rPr>
              <a:t>:</a:t>
            </a:r>
            <a:endParaRPr b="0" sz="1200">
              <a:solidFill>
                <a:srgbClr val="35495E"/>
              </a:solidFill>
              <a:latin typeface="Roboto"/>
              <a:ea typeface="Roboto"/>
              <a:cs typeface="Roboto"/>
              <a:sym typeface="Roboto"/>
            </a:endParaRPr>
          </a:p>
          <a:p>
            <a:pPr indent="0" lvl="0" marL="0" rtl="0" algn="l">
              <a:lnSpc>
                <a:spcPct val="115000"/>
              </a:lnSpc>
              <a:spcBef>
                <a:spcPts val="800"/>
              </a:spcBef>
              <a:spcAft>
                <a:spcPts val="0"/>
              </a:spcAft>
              <a:buClr>
                <a:schemeClr val="dk2"/>
              </a:buClr>
              <a:buSzPts val="1100"/>
              <a:buFont typeface="Arial"/>
              <a:buNone/>
            </a:pPr>
            <a:r>
              <a:rPr lang="en" sz="1000">
                <a:solidFill>
                  <a:srgbClr val="333333"/>
                </a:solidFill>
                <a:highlight>
                  <a:srgbClr val="FCFCFC"/>
                </a:highlight>
                <a:latin typeface="Courier New"/>
                <a:ea typeface="Courier New"/>
                <a:cs typeface="Courier New"/>
                <a:sym typeface="Courier New"/>
              </a:rPr>
              <a:t>export</a:t>
            </a:r>
            <a:r>
              <a:rPr b="0" lang="en" sz="1000">
                <a:solidFill>
                  <a:srgbClr val="35495E"/>
                </a:solidFill>
                <a:highlight>
                  <a:srgbClr val="FCFCFC"/>
                </a:highlight>
                <a:latin typeface="Courier New"/>
                <a:ea typeface="Courier New"/>
                <a:cs typeface="Courier New"/>
                <a:sym typeface="Courier New"/>
              </a:rPr>
              <a:t> </a:t>
            </a:r>
            <a:r>
              <a:rPr lang="en" sz="1000">
                <a:solidFill>
                  <a:srgbClr val="333333"/>
                </a:solidFill>
                <a:highlight>
                  <a:srgbClr val="FCFCFC"/>
                </a:highlight>
                <a:latin typeface="Courier New"/>
                <a:ea typeface="Courier New"/>
                <a:cs typeface="Courier New"/>
                <a:sym typeface="Courier New"/>
              </a:rPr>
              <a:t>default</a:t>
            </a:r>
            <a:r>
              <a:rPr b="0" lang="en" sz="1000">
                <a:solidFill>
                  <a:srgbClr val="35495E"/>
                </a:solidFill>
                <a:highlight>
                  <a:srgbClr val="FCFCFC"/>
                </a:highlight>
                <a:latin typeface="Courier New"/>
                <a:ea typeface="Courier New"/>
                <a:cs typeface="Courier New"/>
                <a:sym typeface="Courier New"/>
              </a:rPr>
              <a:t> {</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  plugins: [</a:t>
            </a:r>
            <a:r>
              <a:rPr b="0" lang="en" sz="1000">
                <a:solidFill>
                  <a:srgbClr val="DD1144"/>
                </a:solidFill>
                <a:highlight>
                  <a:srgbClr val="FCFCFC"/>
                </a:highlight>
                <a:latin typeface="Courier New"/>
                <a:ea typeface="Courier New"/>
                <a:cs typeface="Courier New"/>
                <a:sym typeface="Courier New"/>
              </a:rPr>
              <a:t>'~/plugins/vue-notifications'</a:t>
            </a:r>
            <a:r>
              <a:rPr b="0" lang="en" sz="1000">
                <a:solidFill>
                  <a:srgbClr val="35495E"/>
                </a:solidFill>
                <a:highlight>
                  <a:srgbClr val="FCFCFC"/>
                </a:highlight>
                <a:latin typeface="Courier New"/>
                <a:ea typeface="Courier New"/>
                <a:cs typeface="Courier New"/>
                <a:sym typeface="Courier New"/>
              </a:rPr>
              <a:t>]</a:t>
            </a:r>
            <a:endParaRPr b="0" sz="1000">
              <a:solidFill>
                <a:srgbClr val="35495E"/>
              </a:solidFill>
              <a:highlight>
                <a:srgbClr val="FCFCFC"/>
              </a:highlight>
              <a:latin typeface="Courier New"/>
              <a:ea typeface="Courier New"/>
              <a:cs typeface="Courier New"/>
              <a:sym typeface="Courier New"/>
            </a:endParaRPr>
          </a:p>
          <a:p>
            <a:pPr indent="0" lvl="0" marL="139700" marR="13970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56250"/>
              </a:lnSpc>
              <a:spcBef>
                <a:spcPts val="1500"/>
              </a:spcBef>
              <a:spcAft>
                <a:spcPts val="0"/>
              </a:spcAft>
              <a:buClr>
                <a:schemeClr val="dk2"/>
              </a:buClr>
              <a:buSzPts val="1100"/>
              <a:buFont typeface="Arial"/>
              <a:buNone/>
            </a:pPr>
            <a:r>
              <a:rPr b="0" lang="en" sz="1200">
                <a:solidFill>
                  <a:srgbClr val="35495E"/>
                </a:solidFill>
                <a:latin typeface="Roboto"/>
                <a:ea typeface="Roboto"/>
                <a:cs typeface="Roboto"/>
                <a:sym typeface="Roboto"/>
              </a:rPr>
              <a:t>To learn more about the </a:t>
            </a:r>
            <a:r>
              <a:rPr b="0" lang="en" sz="1050">
                <a:solidFill>
                  <a:srgbClr val="35495E"/>
                </a:solidFill>
                <a:latin typeface="Courier New"/>
                <a:ea typeface="Courier New"/>
                <a:cs typeface="Courier New"/>
                <a:sym typeface="Courier New"/>
              </a:rPr>
              <a:t>plugins</a:t>
            </a:r>
            <a:r>
              <a:rPr b="0" lang="en" sz="1200">
                <a:solidFill>
                  <a:srgbClr val="35495E"/>
                </a:solidFill>
                <a:latin typeface="Roboto"/>
                <a:ea typeface="Roboto"/>
                <a:cs typeface="Roboto"/>
                <a:sym typeface="Roboto"/>
              </a:rPr>
              <a:t> configuration key, check out the </a:t>
            </a:r>
            <a:r>
              <a:rPr b="0" lang="en" sz="1200" u="sng">
                <a:solidFill>
                  <a:srgbClr val="41B883"/>
                </a:solidFill>
                <a:latin typeface="Roboto"/>
                <a:ea typeface="Roboto"/>
                <a:cs typeface="Roboto"/>
                <a:sym typeface="Roboto"/>
                <a:hlinkClick r:id="rId3"/>
              </a:rPr>
              <a:t>plugins api</a:t>
            </a:r>
            <a:r>
              <a:rPr b="0" lang="en" sz="1200">
                <a:solidFill>
                  <a:srgbClr val="35495E"/>
                </a:solidFill>
                <a:latin typeface="Roboto"/>
                <a:ea typeface="Roboto"/>
                <a:cs typeface="Roboto"/>
                <a:sym typeface="Roboto"/>
              </a:rPr>
              <a:t>.</a:t>
            </a:r>
            <a:endParaRPr b="0" sz="1200">
              <a:solidFill>
                <a:srgbClr val="35495E"/>
              </a:solidFill>
              <a:latin typeface="Roboto"/>
              <a:ea typeface="Roboto"/>
              <a:cs typeface="Roboto"/>
              <a:sym typeface="Roboto"/>
            </a:endParaRPr>
          </a:p>
          <a:p>
            <a:pPr indent="0" lvl="0" marL="0" marR="38100" rtl="0" algn="l">
              <a:spcBef>
                <a:spcPts val="2300"/>
              </a:spcBef>
              <a:spcAft>
                <a:spcPts val="0"/>
              </a:spcAft>
              <a:buClr>
                <a:schemeClr val="dk2"/>
              </a:buClr>
              <a:buSzPts val="1100"/>
              <a:buFont typeface="Arial"/>
              <a:buNone/>
            </a:pPr>
            <a:r>
              <a:rPr b="0" lang="en" sz="2100">
                <a:solidFill>
                  <a:srgbClr val="35495E"/>
                </a:solidFill>
                <a:latin typeface="Roboto"/>
                <a:ea typeface="Roboto"/>
                <a:cs typeface="Roboto"/>
                <a:sym typeface="Roboto"/>
              </a:rPr>
              <a:t>    ES6 plugins</a:t>
            </a:r>
            <a:endParaRPr b="0" sz="2100">
              <a:solidFill>
                <a:srgbClr val="35495E"/>
              </a:solidFill>
              <a:latin typeface="Roboto"/>
              <a:ea typeface="Roboto"/>
              <a:cs typeface="Roboto"/>
              <a:sym typeface="Roboto"/>
            </a:endParaRPr>
          </a:p>
          <a:p>
            <a:pPr indent="0" lvl="0" marL="0" rtl="0" algn="l">
              <a:lnSpc>
                <a:spcPct val="156250"/>
              </a:lnSpc>
              <a:spcBef>
                <a:spcPts val="2300"/>
              </a:spcBef>
              <a:spcAft>
                <a:spcPts val="0"/>
              </a:spcAft>
              <a:buClr>
                <a:schemeClr val="dk2"/>
              </a:buClr>
              <a:buSzPts val="1100"/>
              <a:buFont typeface="Arial"/>
              <a:buNone/>
            </a:pPr>
            <a:r>
              <a:rPr b="0" lang="en" sz="1200">
                <a:solidFill>
                  <a:srgbClr val="35495E"/>
                </a:solidFill>
                <a:latin typeface="Roboto"/>
                <a:ea typeface="Roboto"/>
                <a:cs typeface="Roboto"/>
                <a:sym typeface="Roboto"/>
              </a:rPr>
              <a:t>If the plugin is located in </a:t>
            </a:r>
            <a:r>
              <a:rPr b="0" lang="en" sz="1050">
                <a:solidFill>
                  <a:srgbClr val="35495E"/>
                </a:solidFill>
                <a:latin typeface="Courier New"/>
                <a:ea typeface="Courier New"/>
                <a:cs typeface="Courier New"/>
                <a:sym typeface="Courier New"/>
              </a:rPr>
              <a:t>node_modules</a:t>
            </a:r>
            <a:r>
              <a:rPr b="0" lang="en" sz="1200">
                <a:solidFill>
                  <a:srgbClr val="35495E"/>
                </a:solidFill>
                <a:latin typeface="Roboto"/>
                <a:ea typeface="Roboto"/>
                <a:cs typeface="Roboto"/>
                <a:sym typeface="Roboto"/>
              </a:rPr>
              <a:t> and exports an ES6 module, you may need to add it to the </a:t>
            </a:r>
            <a:r>
              <a:rPr b="0" lang="en" sz="1050">
                <a:solidFill>
                  <a:srgbClr val="35495E"/>
                </a:solidFill>
                <a:latin typeface="Courier New"/>
                <a:ea typeface="Courier New"/>
                <a:cs typeface="Courier New"/>
                <a:sym typeface="Courier New"/>
              </a:rPr>
              <a:t>transpile</a:t>
            </a:r>
            <a:r>
              <a:rPr b="0" lang="en" sz="1200">
                <a:solidFill>
                  <a:srgbClr val="35495E"/>
                </a:solidFill>
                <a:latin typeface="Roboto"/>
                <a:ea typeface="Roboto"/>
                <a:cs typeface="Roboto"/>
                <a:sym typeface="Roboto"/>
              </a:rPr>
              <a:t> build option:</a:t>
            </a:r>
            <a:endParaRPr b="0" sz="1200">
              <a:solidFill>
                <a:srgbClr val="35495E"/>
              </a:solidFill>
              <a:latin typeface="Roboto"/>
              <a:ea typeface="Roboto"/>
              <a:cs typeface="Roboto"/>
              <a:sym typeface="Roboto"/>
            </a:endParaRPr>
          </a:p>
          <a:p>
            <a:pPr indent="0" lvl="0" marL="0" rtl="0" algn="l">
              <a:lnSpc>
                <a:spcPct val="115000"/>
              </a:lnSpc>
              <a:spcBef>
                <a:spcPts val="800"/>
              </a:spcBef>
              <a:spcAft>
                <a:spcPts val="0"/>
              </a:spcAft>
              <a:buClr>
                <a:schemeClr val="dk2"/>
              </a:buClr>
              <a:buSzPts val="1100"/>
              <a:buFont typeface="Arial"/>
              <a:buNone/>
            </a:pPr>
            <a:r>
              <a:rPr b="0" lang="en" sz="1000">
                <a:solidFill>
                  <a:srgbClr val="0086B3"/>
                </a:solidFill>
                <a:highlight>
                  <a:srgbClr val="FCFCFC"/>
                </a:highlight>
                <a:latin typeface="Courier New"/>
                <a:ea typeface="Courier New"/>
                <a:cs typeface="Courier New"/>
                <a:sym typeface="Courier New"/>
              </a:rPr>
              <a:t>module</a:t>
            </a:r>
            <a:r>
              <a:rPr b="0" lang="en" sz="1000">
                <a:solidFill>
                  <a:srgbClr val="35495E"/>
                </a:solidFill>
                <a:highlight>
                  <a:srgbClr val="FCFCFC"/>
                </a:highlight>
                <a:latin typeface="Courier New"/>
                <a:ea typeface="Courier New"/>
                <a:cs typeface="Courier New"/>
                <a:sym typeface="Courier New"/>
              </a:rPr>
              <a:t>.exports = {</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  build: {</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    transpile: [</a:t>
            </a:r>
            <a:r>
              <a:rPr b="0" lang="en" sz="1000">
                <a:solidFill>
                  <a:srgbClr val="DD1144"/>
                </a:solidFill>
                <a:highlight>
                  <a:srgbClr val="FCFCFC"/>
                </a:highlight>
                <a:latin typeface="Courier New"/>
                <a:ea typeface="Courier New"/>
                <a:cs typeface="Courier New"/>
                <a:sym typeface="Courier New"/>
              </a:rPr>
              <a:t>'vue-notifications'</a:t>
            </a:r>
            <a:r>
              <a:rPr b="0" lang="en" sz="1000">
                <a:solidFill>
                  <a:srgbClr val="35495E"/>
                </a:solidFill>
                <a:highlight>
                  <a:srgbClr val="FCFCFC"/>
                </a:highlight>
                <a:latin typeface="Courier New"/>
                <a:ea typeface="Courier New"/>
                <a:cs typeface="Courier New"/>
                <a:sym typeface="Courier New"/>
              </a:rPr>
              <a:t>]</a:t>
            </a:r>
            <a:endParaRPr b="0" sz="1000">
              <a:solidFill>
                <a:srgbClr val="35495E"/>
              </a:solidFill>
              <a:highlight>
                <a:srgbClr val="FCFCFC"/>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  }</a:t>
            </a:r>
            <a:endParaRPr b="0" sz="1000">
              <a:solidFill>
                <a:srgbClr val="35495E"/>
              </a:solidFill>
              <a:highlight>
                <a:srgbClr val="FCFCFC"/>
              </a:highlight>
              <a:latin typeface="Courier New"/>
              <a:ea typeface="Courier New"/>
              <a:cs typeface="Courier New"/>
              <a:sym typeface="Courier New"/>
            </a:endParaRPr>
          </a:p>
          <a:p>
            <a:pPr indent="0" lvl="0" marL="139700" marR="139700" rtl="0" algn="l">
              <a:lnSpc>
                <a:spcPct val="115000"/>
              </a:lnSpc>
              <a:spcBef>
                <a:spcPts val="1600"/>
              </a:spcBef>
              <a:spcAft>
                <a:spcPts val="0"/>
              </a:spcAft>
              <a:buClr>
                <a:schemeClr val="dk2"/>
              </a:buClr>
              <a:buSzPts val="1100"/>
              <a:buFont typeface="Arial"/>
              <a:buNone/>
            </a:pPr>
            <a:r>
              <a:rPr b="0" lang="en" sz="1000">
                <a:solidFill>
                  <a:srgbClr val="35495E"/>
                </a:solidFill>
                <a:highlight>
                  <a:srgbClr val="FCFCFC"/>
                </a:highlight>
                <a:latin typeface="Courier New"/>
                <a:ea typeface="Courier New"/>
                <a:cs typeface="Courier New"/>
                <a:sym typeface="Courier New"/>
              </a:rPr>
              <a:t>}</a:t>
            </a:r>
            <a:endParaRPr b="0" sz="1000">
              <a:solidFill>
                <a:srgbClr val="35495E"/>
              </a:solidFill>
              <a:highlight>
                <a:srgbClr val="FCFCFC"/>
              </a:highlight>
              <a:latin typeface="Courier New"/>
              <a:ea typeface="Courier New"/>
              <a:cs typeface="Courier New"/>
              <a:sym typeface="Courier New"/>
            </a:endParaRPr>
          </a:p>
          <a:p>
            <a:pPr indent="0" lvl="0" marL="0" rtl="0" algn="l">
              <a:spcBef>
                <a:spcPts val="1500"/>
              </a:spcBef>
              <a:spcAft>
                <a:spcPts val="0"/>
              </a:spcAft>
              <a:buNone/>
            </a:pPr>
            <a:r>
              <a:t/>
            </a:r>
            <a:endParaRPr b="0" sz="1000">
              <a:solidFill>
                <a:srgbClr val="35495E"/>
              </a:solidFill>
              <a:highlight>
                <a:srgbClr val="FCFCFC"/>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idx="4294967295" type="title"/>
          </p:nvPr>
        </p:nvSpPr>
        <p:spPr>
          <a:xfrm>
            <a:off x="491350" y="1880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Modules</a:t>
            </a:r>
            <a:endParaRPr sz="2400"/>
          </a:p>
        </p:txBody>
      </p:sp>
      <p:sp>
        <p:nvSpPr>
          <p:cNvPr id="120" name="Google Shape;120;p21"/>
          <p:cNvSpPr txBox="1"/>
          <p:nvPr>
            <p:ph idx="4294967295" type="title"/>
          </p:nvPr>
        </p:nvSpPr>
        <p:spPr>
          <a:xfrm>
            <a:off x="544650" y="867200"/>
            <a:ext cx="8543100" cy="403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200">
                <a:solidFill>
                  <a:srgbClr val="35495E"/>
                </a:solidFill>
                <a:highlight>
                  <a:srgbClr val="FFFFFF"/>
                </a:highlight>
                <a:latin typeface="Roboto"/>
                <a:ea typeface="Roboto"/>
                <a:cs typeface="Roboto"/>
                <a:sym typeface="Roboto"/>
              </a:rPr>
              <a:t>While developing production-grade applications with Nuxt, you'll soon discover that the framework's core functionality is not enough. Nuxt can be extended with configuration options and plugins, but maintaining these customizations across multiple projects is tedious, repetitive and time-consuming. On the other hand, supporting every project's needs out of the box would make Nuxt very complex and hard to use.</a:t>
            </a:r>
            <a:endParaRPr b="0" sz="1200">
              <a:solidFill>
                <a:srgbClr val="35495E"/>
              </a:solidFill>
              <a:highlight>
                <a:srgbClr val="FFFFFF"/>
              </a:highlight>
              <a:latin typeface="Roboto"/>
              <a:ea typeface="Roboto"/>
              <a:cs typeface="Roboto"/>
              <a:sym typeface="Roboto"/>
            </a:endParaRPr>
          </a:p>
          <a:p>
            <a:pPr indent="0" lvl="0" marL="0" rtl="0" algn="l">
              <a:lnSpc>
                <a:spcPct val="115000"/>
              </a:lnSpc>
              <a:spcBef>
                <a:spcPts val="1600"/>
              </a:spcBef>
              <a:spcAft>
                <a:spcPts val="0"/>
              </a:spcAft>
              <a:buNone/>
            </a:pPr>
            <a:r>
              <a:t/>
            </a:r>
            <a:endParaRPr b="0" sz="1200">
              <a:solidFill>
                <a:srgbClr val="35495E"/>
              </a:solidFill>
              <a:highlight>
                <a:srgbClr val="FFFFFF"/>
              </a:highlight>
              <a:latin typeface="Roboto"/>
              <a:ea typeface="Roboto"/>
              <a:cs typeface="Roboto"/>
              <a:sym typeface="Roboto"/>
            </a:endParaRPr>
          </a:p>
          <a:p>
            <a:pPr indent="0" lvl="0" marL="0" rtl="0" algn="l">
              <a:lnSpc>
                <a:spcPct val="115000"/>
              </a:lnSpc>
              <a:spcBef>
                <a:spcPts val="2300"/>
              </a:spcBef>
              <a:spcAft>
                <a:spcPts val="0"/>
              </a:spcAft>
              <a:buClr>
                <a:schemeClr val="dk2"/>
              </a:buClr>
              <a:buSzPts val="1100"/>
              <a:buFont typeface="Arial"/>
              <a:buNone/>
            </a:pPr>
            <a:r>
              <a:rPr b="0" lang="en" sz="2550">
                <a:solidFill>
                  <a:srgbClr val="35495E"/>
                </a:solidFill>
                <a:latin typeface="Roboto"/>
                <a:ea typeface="Roboto"/>
                <a:cs typeface="Roboto"/>
                <a:sym typeface="Roboto"/>
              </a:rPr>
              <a:t>List of Nuxt.js modules</a:t>
            </a:r>
            <a:endParaRPr b="0" sz="2550">
              <a:solidFill>
                <a:srgbClr val="35495E"/>
              </a:solidFill>
              <a:latin typeface="Roboto"/>
              <a:ea typeface="Roboto"/>
              <a:cs typeface="Roboto"/>
              <a:sym typeface="Roboto"/>
            </a:endParaRPr>
          </a:p>
          <a:p>
            <a:pPr indent="0" lvl="0" marL="0" rtl="0" algn="l">
              <a:lnSpc>
                <a:spcPct val="156250"/>
              </a:lnSpc>
              <a:spcBef>
                <a:spcPts val="2300"/>
              </a:spcBef>
              <a:spcAft>
                <a:spcPts val="0"/>
              </a:spcAft>
              <a:buClr>
                <a:schemeClr val="dk2"/>
              </a:buClr>
              <a:buSzPts val="1100"/>
              <a:buFont typeface="Arial"/>
              <a:buNone/>
            </a:pPr>
            <a:r>
              <a:rPr b="0" lang="en" sz="1200">
                <a:solidFill>
                  <a:srgbClr val="35495E"/>
                </a:solidFill>
                <a:latin typeface="Roboto"/>
                <a:ea typeface="Roboto"/>
                <a:cs typeface="Roboto"/>
                <a:sym typeface="Roboto"/>
              </a:rPr>
              <a:t>The Nuxt.js team offers official modules:</a:t>
            </a:r>
            <a:endParaRPr b="0" sz="1200">
              <a:solidFill>
                <a:srgbClr val="35495E"/>
              </a:solidFill>
              <a:latin typeface="Roboto"/>
              <a:ea typeface="Roboto"/>
              <a:cs typeface="Roboto"/>
              <a:sym typeface="Roboto"/>
            </a:endParaRPr>
          </a:p>
          <a:p>
            <a:pPr indent="-304800" lvl="0" marL="457200" rtl="0" algn="l">
              <a:lnSpc>
                <a:spcPct val="156250"/>
              </a:lnSpc>
              <a:spcBef>
                <a:spcPts val="1100"/>
              </a:spcBef>
              <a:spcAft>
                <a:spcPts val="0"/>
              </a:spcAft>
              <a:buClr>
                <a:srgbClr val="35495E"/>
              </a:buClr>
              <a:buSzPts val="1200"/>
              <a:buFont typeface="Roboto"/>
              <a:buChar char="○"/>
            </a:pPr>
            <a:r>
              <a:rPr b="0" lang="en" sz="1200" u="sng">
                <a:solidFill>
                  <a:srgbClr val="41B883"/>
                </a:solidFill>
                <a:latin typeface="Roboto"/>
                <a:ea typeface="Roboto"/>
                <a:cs typeface="Roboto"/>
                <a:sym typeface="Roboto"/>
                <a:hlinkClick r:id="rId3"/>
              </a:rPr>
              <a:t>@nuxt/http</a:t>
            </a:r>
            <a:r>
              <a:rPr b="0" lang="en" sz="1200">
                <a:solidFill>
                  <a:srgbClr val="35495E"/>
                </a:solidFill>
                <a:latin typeface="Roboto"/>
                <a:ea typeface="Roboto"/>
                <a:cs typeface="Roboto"/>
                <a:sym typeface="Roboto"/>
              </a:rPr>
              <a:t>: Light and universal way to make HTTP requests, based on </a:t>
            </a:r>
            <a:r>
              <a:rPr b="0" lang="en" sz="1200" u="sng">
                <a:solidFill>
                  <a:srgbClr val="41B883"/>
                </a:solidFill>
                <a:latin typeface="Roboto"/>
                <a:ea typeface="Roboto"/>
                <a:cs typeface="Roboto"/>
                <a:sym typeface="Roboto"/>
                <a:hlinkClick r:id="rId4"/>
              </a:rPr>
              <a:t>ky-universal</a:t>
            </a:r>
            <a:endParaRPr b="0" sz="1200" u="sng">
              <a:solidFill>
                <a:srgbClr val="41B883"/>
              </a:solidFill>
              <a:latin typeface="Roboto"/>
              <a:ea typeface="Roboto"/>
              <a:cs typeface="Roboto"/>
              <a:sym typeface="Roboto"/>
              <a:hlinkClick r:id="rId5"/>
            </a:endParaRPr>
          </a:p>
          <a:p>
            <a:pPr indent="-304800" lvl="0" marL="457200" rtl="0" algn="l">
              <a:lnSpc>
                <a:spcPct val="156250"/>
              </a:lnSpc>
              <a:spcBef>
                <a:spcPts val="0"/>
              </a:spcBef>
              <a:spcAft>
                <a:spcPts val="0"/>
              </a:spcAft>
              <a:buClr>
                <a:srgbClr val="35495E"/>
              </a:buClr>
              <a:buSzPts val="1200"/>
              <a:buFont typeface="Roboto"/>
              <a:buChar char="○"/>
            </a:pPr>
            <a:r>
              <a:rPr b="0" lang="en" sz="1200" u="sng">
                <a:solidFill>
                  <a:srgbClr val="41B883"/>
                </a:solidFill>
                <a:latin typeface="Roboto"/>
                <a:ea typeface="Roboto"/>
                <a:cs typeface="Roboto"/>
                <a:sym typeface="Roboto"/>
                <a:hlinkClick r:id="rId6"/>
              </a:rPr>
              <a:t>@nuxtjs/axios</a:t>
            </a:r>
            <a:r>
              <a:rPr b="0" lang="en" sz="1200">
                <a:solidFill>
                  <a:srgbClr val="35495E"/>
                </a:solidFill>
                <a:latin typeface="Roboto"/>
                <a:ea typeface="Roboto"/>
                <a:cs typeface="Roboto"/>
                <a:sym typeface="Roboto"/>
              </a:rPr>
              <a:t>: Secure and Easy Axios integration with Nuxt.js to make HTTP requests</a:t>
            </a:r>
            <a:endParaRPr b="0" sz="1200">
              <a:solidFill>
                <a:srgbClr val="35495E"/>
              </a:solidFill>
              <a:latin typeface="Roboto"/>
              <a:ea typeface="Roboto"/>
              <a:cs typeface="Roboto"/>
              <a:sym typeface="Roboto"/>
            </a:endParaRPr>
          </a:p>
          <a:p>
            <a:pPr indent="-304800" lvl="0" marL="457200" rtl="0" algn="l">
              <a:lnSpc>
                <a:spcPct val="156250"/>
              </a:lnSpc>
              <a:spcBef>
                <a:spcPts val="0"/>
              </a:spcBef>
              <a:spcAft>
                <a:spcPts val="0"/>
              </a:spcAft>
              <a:buClr>
                <a:srgbClr val="35495E"/>
              </a:buClr>
              <a:buSzPts val="1200"/>
              <a:buFont typeface="Roboto"/>
              <a:buChar char="○"/>
            </a:pPr>
            <a:r>
              <a:rPr b="0" lang="en" sz="1200" u="sng">
                <a:solidFill>
                  <a:srgbClr val="41B883"/>
                </a:solidFill>
                <a:latin typeface="Roboto"/>
                <a:ea typeface="Roboto"/>
                <a:cs typeface="Roboto"/>
                <a:sym typeface="Roboto"/>
                <a:hlinkClick r:id="rId7"/>
              </a:rPr>
              <a:t>@nuxtjs/pwa</a:t>
            </a:r>
            <a:r>
              <a:rPr b="0" lang="en" sz="1200">
                <a:solidFill>
                  <a:srgbClr val="35495E"/>
                </a:solidFill>
                <a:latin typeface="Roboto"/>
                <a:ea typeface="Roboto"/>
                <a:cs typeface="Roboto"/>
                <a:sym typeface="Roboto"/>
              </a:rPr>
              <a:t>: Supercharge Nuxt with a heavily tested, updated and stable PWA solution</a:t>
            </a:r>
            <a:endParaRPr b="0" sz="1200">
              <a:solidFill>
                <a:srgbClr val="35495E"/>
              </a:solidFill>
              <a:latin typeface="Roboto"/>
              <a:ea typeface="Roboto"/>
              <a:cs typeface="Roboto"/>
              <a:sym typeface="Roboto"/>
            </a:endParaRPr>
          </a:p>
          <a:p>
            <a:pPr indent="-304800" lvl="0" marL="457200" rtl="0" algn="l">
              <a:lnSpc>
                <a:spcPct val="156250"/>
              </a:lnSpc>
              <a:spcBef>
                <a:spcPts val="0"/>
              </a:spcBef>
              <a:spcAft>
                <a:spcPts val="0"/>
              </a:spcAft>
              <a:buClr>
                <a:srgbClr val="35495E"/>
              </a:buClr>
              <a:buSzPts val="1200"/>
              <a:buFont typeface="Roboto"/>
              <a:buChar char="○"/>
            </a:pPr>
            <a:r>
              <a:rPr b="0" lang="en" sz="1200" u="sng">
                <a:solidFill>
                  <a:srgbClr val="41B883"/>
                </a:solidFill>
                <a:latin typeface="Roboto"/>
                <a:ea typeface="Roboto"/>
                <a:cs typeface="Roboto"/>
                <a:sym typeface="Roboto"/>
                <a:hlinkClick r:id="rId8"/>
              </a:rPr>
              <a:t>@nuxtjs/auth</a:t>
            </a:r>
            <a:r>
              <a:rPr b="0" lang="en" sz="1200">
                <a:solidFill>
                  <a:srgbClr val="35495E"/>
                </a:solidFill>
                <a:latin typeface="Roboto"/>
                <a:ea typeface="Roboto"/>
                <a:cs typeface="Roboto"/>
                <a:sym typeface="Roboto"/>
              </a:rPr>
              <a:t>: Authentication module for Nuxt.js, offering different schemes and strategies</a:t>
            </a:r>
            <a:endParaRPr b="0" sz="1200">
              <a:solidFill>
                <a:srgbClr val="35495E"/>
              </a:solidFill>
              <a:latin typeface="Roboto"/>
              <a:ea typeface="Roboto"/>
              <a:cs typeface="Roboto"/>
              <a:sym typeface="Roboto"/>
            </a:endParaRPr>
          </a:p>
          <a:p>
            <a:pPr indent="0" lvl="0" marL="0" rtl="0" algn="l">
              <a:lnSpc>
                <a:spcPct val="115000"/>
              </a:lnSpc>
              <a:spcBef>
                <a:spcPts val="1500"/>
              </a:spcBef>
              <a:spcAft>
                <a:spcPts val="1600"/>
              </a:spcAft>
              <a:buNone/>
            </a:pPr>
            <a:r>
              <a:t/>
            </a:r>
            <a:endParaRPr b="0" sz="1200">
              <a:solidFill>
                <a:srgbClr val="35495E"/>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