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Roboto"/>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19" Type="http://schemas.openxmlformats.org/officeDocument/2006/relationships/font" Target="fonts/Roboto-regular.fntdata"/><Relationship Id="rId18" Type="http://schemas.openxmlformats.org/officeDocument/2006/relationships/font" Target="fonts/Raleway-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9cca14de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9cca14de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9cca14de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9cca14de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9cca14de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9cca14de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9cca14de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9cca14de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a53eda7f9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a53eda7f9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9cca14de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9cca14de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cb9a0b074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b9a0b074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hyperlink" Target="https://strapi.io/documentation/3.x.x/concepts/concepts.html#where-are-the-controllers-defined" TargetMode="External"/><Relationship Id="rId4" Type="http://schemas.openxmlformats.org/officeDocument/2006/relationships/hyperlink" Target="https://strapi.io/documentation/3.x.x/concepts/concepts.html#where-are-the-controllers-define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hyperlink" Target="https://strapi.io/documentation/3.x.x/guides/filters.html#examples" TargetMode="External"/><Relationship Id="rId4" Type="http://schemas.openxmlformats.org/officeDocument/2006/relationships/hyperlink" Target="https://strapi.io/documentation/3.x.x/guides/filters.html#example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strapi.io/documentation/3.x.x/guides/authentication.html#loca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strapi.io/documentation/3.x.x/guides/authentication.html#usage-3"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Strapi</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A presentation given by Shivam Thareja</a:t>
            </a:r>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What is Strapi</a:t>
            </a:r>
            <a:endParaRPr sz="2400"/>
          </a:p>
        </p:txBody>
      </p:sp>
      <p:sp>
        <p:nvSpPr>
          <p:cNvPr id="79" name="Google Shape;79;p14"/>
          <p:cNvSpPr txBox="1"/>
          <p:nvPr>
            <p:ph idx="4294967295" type="title"/>
          </p:nvPr>
        </p:nvSpPr>
        <p:spPr>
          <a:xfrm>
            <a:off x="535775" y="1480150"/>
            <a:ext cx="7374000" cy="3067500"/>
          </a:xfrm>
          <a:prstGeom prst="rect">
            <a:avLst/>
          </a:prstGeom>
        </p:spPr>
        <p:txBody>
          <a:bodyPr anchorCtr="0" anchor="t" bIns="91425" lIns="91425" spcFirstLastPara="1" rIns="91425" wrap="square" tIns="91425">
            <a:noAutofit/>
          </a:bodyPr>
          <a:lstStyle/>
          <a:p>
            <a:pPr indent="0" lvl="0" marL="0" rtl="0" algn="l">
              <a:lnSpc>
                <a:spcPct val="170000"/>
              </a:lnSpc>
              <a:spcBef>
                <a:spcPts val="0"/>
              </a:spcBef>
              <a:spcAft>
                <a:spcPts val="0"/>
              </a:spcAft>
              <a:buNone/>
            </a:pPr>
            <a:r>
              <a:rPr b="0" lang="en" sz="1800">
                <a:solidFill>
                  <a:srgbClr val="2C3E50"/>
                </a:solidFill>
                <a:latin typeface="Roboto"/>
                <a:ea typeface="Roboto"/>
                <a:cs typeface="Roboto"/>
                <a:sym typeface="Roboto"/>
              </a:rPr>
              <a:t>Strapi because it is open source, MIT licensed, fully customizable and based on Node.js. Strapi lets you manage your content and distribute it anywhere. Strapi allows you to securely and privately serve your database of choice from your hosting and server of choice.</a:t>
            </a:r>
            <a:endParaRPr b="0" sz="1800">
              <a:solidFill>
                <a:srgbClr val="2C3E50"/>
              </a:solidFill>
              <a:latin typeface="Roboto"/>
              <a:ea typeface="Roboto"/>
              <a:cs typeface="Roboto"/>
              <a:sym typeface="Roboto"/>
            </a:endParaRPr>
          </a:p>
          <a:p>
            <a:pPr indent="0" lvl="0" marL="0" rtl="0" algn="l">
              <a:lnSpc>
                <a:spcPct val="170000"/>
              </a:lnSpc>
              <a:spcBef>
                <a:spcPts val="0"/>
              </a:spcBef>
              <a:spcAft>
                <a:spcPts val="0"/>
              </a:spcAft>
              <a:buNone/>
            </a:pPr>
            <a:r>
              <a:t/>
            </a:r>
            <a:endParaRPr b="0" sz="1800">
              <a:solidFill>
                <a:srgbClr val="2C3E50"/>
              </a:solidFill>
              <a:latin typeface="Roboto"/>
              <a:ea typeface="Roboto"/>
              <a:cs typeface="Roboto"/>
              <a:sym typeface="Roboto"/>
            </a:endParaRPr>
          </a:p>
          <a:p>
            <a:pPr indent="0" lvl="0" marL="0" rtl="0" algn="l">
              <a:lnSpc>
                <a:spcPct val="170000"/>
              </a:lnSpc>
              <a:spcBef>
                <a:spcPts val="0"/>
              </a:spcBef>
              <a:spcAft>
                <a:spcPts val="0"/>
              </a:spcAft>
              <a:buNone/>
            </a:pPr>
            <a:r>
              <a:rPr b="0" lang="en" sz="1800">
                <a:solidFill>
                  <a:srgbClr val="2C3E50"/>
                </a:solidFill>
                <a:latin typeface="Roboto"/>
                <a:ea typeface="Roboto"/>
                <a:cs typeface="Roboto"/>
                <a:sym typeface="Roboto"/>
              </a:rPr>
              <a:t>It is said to be a headless CMS</a:t>
            </a:r>
            <a:endParaRPr b="0" sz="1800">
              <a:solidFill>
                <a:srgbClr val="2C3E50"/>
              </a:solidFill>
              <a:latin typeface="Roboto"/>
              <a:ea typeface="Roboto"/>
              <a:cs typeface="Roboto"/>
              <a:sym typeface="Roboto"/>
            </a:endParaRPr>
          </a:p>
          <a:p>
            <a:pPr indent="0" lvl="0" marL="0" marR="38100" rtl="0" algn="l">
              <a:lnSpc>
                <a:spcPct val="125000"/>
              </a:lnSpc>
              <a:spcBef>
                <a:spcPts val="100"/>
              </a:spcBef>
              <a:spcAft>
                <a:spcPts val="0"/>
              </a:spcAft>
              <a:buNone/>
            </a:pPr>
            <a:r>
              <a:t/>
            </a:r>
            <a:endParaRPr b="0" sz="1200">
              <a:solidFill>
                <a:srgbClr val="2C3E50"/>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5"/>
          <p:cNvSpPr txBox="1"/>
          <p:nvPr>
            <p:ph idx="4294967295" type="title"/>
          </p:nvPr>
        </p:nvSpPr>
        <p:spPr>
          <a:xfrm>
            <a:off x="462125" y="102075"/>
            <a:ext cx="71637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Fundamentals of Strapi</a:t>
            </a:r>
            <a:endParaRPr sz="1800"/>
          </a:p>
        </p:txBody>
      </p:sp>
      <p:sp>
        <p:nvSpPr>
          <p:cNvPr id="85" name="Google Shape;85;p15"/>
          <p:cNvSpPr txBox="1"/>
          <p:nvPr>
            <p:ph idx="4294967295" type="title"/>
          </p:nvPr>
        </p:nvSpPr>
        <p:spPr>
          <a:xfrm>
            <a:off x="535775" y="870075"/>
            <a:ext cx="7237200" cy="36777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35495E"/>
              </a:buClr>
              <a:buSzPts val="1200"/>
              <a:buFont typeface="Roboto"/>
              <a:buAutoNum type="arabicPeriod"/>
            </a:pPr>
            <a:r>
              <a:rPr b="0" lang="en" sz="1200">
                <a:solidFill>
                  <a:srgbClr val="35495E"/>
                </a:solidFill>
                <a:latin typeface="Roboto"/>
                <a:ea typeface="Roboto"/>
                <a:cs typeface="Roboto"/>
                <a:sym typeface="Roboto"/>
              </a:rPr>
              <a:t>File Structure</a:t>
            </a:r>
            <a:endParaRPr b="0" sz="1200">
              <a:solidFill>
                <a:srgbClr val="35495E"/>
              </a:solidFill>
              <a:latin typeface="Roboto"/>
              <a:ea typeface="Roboto"/>
              <a:cs typeface="Roboto"/>
              <a:sym typeface="Roboto"/>
            </a:endParaRPr>
          </a:p>
          <a:p>
            <a:pPr indent="-304800" lvl="0" marL="457200" rtl="0" algn="l">
              <a:lnSpc>
                <a:spcPct val="115000"/>
              </a:lnSpc>
              <a:spcBef>
                <a:spcPts val="0"/>
              </a:spcBef>
              <a:spcAft>
                <a:spcPts val="0"/>
              </a:spcAft>
              <a:buClr>
                <a:srgbClr val="35495E"/>
              </a:buClr>
              <a:buSzPts val="1200"/>
              <a:buFont typeface="Roboto"/>
              <a:buAutoNum type="arabicPeriod"/>
            </a:pPr>
            <a:r>
              <a:rPr b="0" lang="en" sz="1200">
                <a:solidFill>
                  <a:srgbClr val="35495E"/>
                </a:solidFill>
                <a:latin typeface="Roboto"/>
                <a:ea typeface="Roboto"/>
                <a:cs typeface="Roboto"/>
                <a:sym typeface="Roboto"/>
              </a:rPr>
              <a:t>Controllers</a:t>
            </a:r>
            <a:endParaRPr b="0" sz="1200">
              <a:solidFill>
                <a:srgbClr val="35495E"/>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6"/>
          <p:cNvSpPr txBox="1"/>
          <p:nvPr>
            <p:ph idx="4294967295" type="title"/>
          </p:nvPr>
        </p:nvSpPr>
        <p:spPr>
          <a:xfrm>
            <a:off x="493700" y="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Controllers</a:t>
            </a:r>
            <a:endParaRPr sz="2400"/>
          </a:p>
        </p:txBody>
      </p:sp>
      <p:sp>
        <p:nvSpPr>
          <p:cNvPr id="91" name="Google Shape;91;p16"/>
          <p:cNvSpPr txBox="1"/>
          <p:nvPr>
            <p:ph idx="4294967295" type="title"/>
          </p:nvPr>
        </p:nvSpPr>
        <p:spPr>
          <a:xfrm>
            <a:off x="535775" y="668750"/>
            <a:ext cx="8552100" cy="4544100"/>
          </a:xfrm>
          <a:prstGeom prst="rect">
            <a:avLst/>
          </a:prstGeom>
        </p:spPr>
        <p:txBody>
          <a:bodyPr anchorCtr="0" anchor="t" bIns="91425" lIns="91425" spcFirstLastPara="1" rIns="91425" wrap="square" tIns="91425">
            <a:noAutofit/>
          </a:bodyPr>
          <a:lstStyle/>
          <a:p>
            <a:pPr indent="0" lvl="0" marL="0" rtl="0" algn="l">
              <a:lnSpc>
                <a:spcPct val="170000"/>
              </a:lnSpc>
              <a:spcBef>
                <a:spcPts val="0"/>
              </a:spcBef>
              <a:spcAft>
                <a:spcPts val="0"/>
              </a:spcAft>
              <a:buClr>
                <a:schemeClr val="dk2"/>
              </a:buClr>
              <a:buSzPts val="1100"/>
              <a:buFont typeface="Arial"/>
              <a:buNone/>
            </a:pPr>
            <a:r>
              <a:rPr b="0" lang="en" sz="1200">
                <a:solidFill>
                  <a:srgbClr val="2C3E50"/>
                </a:solidFill>
                <a:latin typeface="Roboto"/>
                <a:ea typeface="Roboto"/>
                <a:cs typeface="Roboto"/>
                <a:sym typeface="Roboto"/>
              </a:rPr>
              <a:t>Controllers are JavaScript files which contain a set of methods called actions reached by the client according to the requested route. It means that every time a client requests the route, the action performs the business logic coded and sends back the response. They represent the </a:t>
            </a:r>
            <a:r>
              <a:rPr b="0" i="1" lang="en" sz="1200">
                <a:solidFill>
                  <a:srgbClr val="2C3E50"/>
                </a:solidFill>
                <a:latin typeface="Roboto"/>
                <a:ea typeface="Roboto"/>
                <a:cs typeface="Roboto"/>
                <a:sym typeface="Roboto"/>
              </a:rPr>
              <a:t>C</a:t>
            </a:r>
            <a:r>
              <a:rPr b="0" lang="en" sz="1200">
                <a:solidFill>
                  <a:srgbClr val="2C3E50"/>
                </a:solidFill>
                <a:latin typeface="Roboto"/>
                <a:ea typeface="Roboto"/>
                <a:cs typeface="Roboto"/>
                <a:sym typeface="Roboto"/>
              </a:rPr>
              <a:t> in the </a:t>
            </a:r>
            <a:r>
              <a:rPr b="0" i="1" lang="en" sz="1200">
                <a:solidFill>
                  <a:srgbClr val="2C3E50"/>
                </a:solidFill>
                <a:latin typeface="Roboto"/>
                <a:ea typeface="Roboto"/>
                <a:cs typeface="Roboto"/>
                <a:sym typeface="Roboto"/>
              </a:rPr>
              <a:t>MVC</a:t>
            </a:r>
            <a:r>
              <a:rPr b="0" lang="en" sz="1200">
                <a:solidFill>
                  <a:srgbClr val="2C3E50"/>
                </a:solidFill>
                <a:latin typeface="Roboto"/>
                <a:ea typeface="Roboto"/>
                <a:cs typeface="Roboto"/>
                <a:sym typeface="Roboto"/>
              </a:rPr>
              <a:t> pattern. In most cases, the controllers will contain the bulk of a project's business logic.</a:t>
            </a:r>
            <a:endParaRPr b="0" sz="1200">
              <a:solidFill>
                <a:srgbClr val="2C3E50"/>
              </a:solidFill>
              <a:latin typeface="Roboto"/>
              <a:ea typeface="Roboto"/>
              <a:cs typeface="Roboto"/>
              <a:sym typeface="Roboto"/>
            </a:endParaRPr>
          </a:p>
          <a:p>
            <a:pPr indent="0" lvl="0" marL="0" rtl="0" algn="l">
              <a:lnSpc>
                <a:spcPct val="115000"/>
              </a:lnSpc>
              <a:spcBef>
                <a:spcPts val="0"/>
              </a:spcBef>
              <a:spcAft>
                <a:spcPts val="0"/>
              </a:spcAft>
              <a:buNone/>
            </a:pPr>
            <a:r>
              <a:rPr b="0" lang="en" sz="1000">
                <a:solidFill>
                  <a:srgbClr val="FFFFFF"/>
                </a:solidFill>
                <a:latin typeface="Courier New"/>
                <a:ea typeface="Courier New"/>
                <a:cs typeface="Courier New"/>
                <a:sym typeface="Courier New"/>
              </a:rPr>
              <a:t>module</a:t>
            </a:r>
            <a:r>
              <a:rPr b="0" lang="en" sz="1000">
                <a:solidFill>
                  <a:srgbClr val="CCCCCC"/>
                </a:solidFill>
                <a:latin typeface="Courier New"/>
                <a:ea typeface="Courier New"/>
                <a:cs typeface="Courier New"/>
                <a:sym typeface="Courier New"/>
              </a:rPr>
              <a:t>.</a:t>
            </a:r>
            <a:r>
              <a:rPr b="0" lang="en" sz="1000">
                <a:solidFill>
                  <a:srgbClr val="FFFFFF"/>
                </a:solidFill>
                <a:latin typeface="Courier New"/>
                <a:ea typeface="Courier New"/>
                <a:cs typeface="Courier New"/>
                <a:sym typeface="Courier New"/>
              </a:rPr>
              <a:t>exports </a:t>
            </a:r>
            <a:r>
              <a:rPr b="0" lang="en" sz="1000">
                <a:solidFill>
                  <a:srgbClr val="67CDCC"/>
                </a:solidFill>
                <a:latin typeface="Courier New"/>
                <a:ea typeface="Courier New"/>
                <a:cs typeface="Courier New"/>
                <a:sym typeface="Courier New"/>
              </a:rPr>
              <a:t>=</a:t>
            </a:r>
            <a:r>
              <a:rPr b="0" lang="en" sz="1000">
                <a:solidFill>
                  <a:srgbClr val="FFFFFF"/>
                </a:solidFill>
                <a:latin typeface="Courier New"/>
                <a:ea typeface="Courier New"/>
                <a:cs typeface="Courier New"/>
                <a:sym typeface="Courier New"/>
              </a:rPr>
              <a:t> </a:t>
            </a:r>
            <a:r>
              <a:rPr b="0" lang="en" sz="1000">
                <a:solidFill>
                  <a:srgbClr val="CCCCCC"/>
                </a:solidFill>
                <a:latin typeface="Courier New"/>
                <a:ea typeface="Courier New"/>
                <a:cs typeface="Courier New"/>
                <a:sym typeface="Courier New"/>
              </a:rPr>
              <a:t>{</a:t>
            </a:r>
            <a:endParaRPr b="0" sz="1000">
              <a:solidFill>
                <a:srgbClr val="FFFFFF"/>
              </a:solidFill>
              <a:latin typeface="Courier New"/>
              <a:ea typeface="Courier New"/>
              <a:cs typeface="Courier New"/>
              <a:sym typeface="Courier New"/>
            </a:endParaRPr>
          </a:p>
          <a:p>
            <a:pPr indent="0" lvl="0" marL="0" rtl="0" algn="l">
              <a:lnSpc>
                <a:spcPct val="115000"/>
              </a:lnSpc>
              <a:spcBef>
                <a:spcPts val="1600"/>
              </a:spcBef>
              <a:spcAft>
                <a:spcPts val="0"/>
              </a:spcAft>
              <a:buNone/>
            </a:pPr>
            <a:r>
              <a:rPr b="0" lang="en" sz="1000">
                <a:solidFill>
                  <a:srgbClr val="FFFFFF"/>
                </a:solidFill>
                <a:latin typeface="Courier New"/>
                <a:ea typeface="Courier New"/>
                <a:cs typeface="Courier New"/>
                <a:sym typeface="Courier New"/>
              </a:rPr>
              <a:t>  </a:t>
            </a:r>
            <a:r>
              <a:rPr b="0" lang="en" sz="1000">
                <a:solidFill>
                  <a:srgbClr val="999999"/>
                </a:solidFill>
                <a:latin typeface="Courier New"/>
                <a:ea typeface="Courier New"/>
                <a:cs typeface="Courier New"/>
                <a:sym typeface="Courier New"/>
              </a:rPr>
              <a:t>// GET /hello</a:t>
            </a:r>
            <a:endParaRPr b="0" sz="1000">
              <a:solidFill>
                <a:srgbClr val="FFFFFF"/>
              </a:solidFill>
              <a:latin typeface="Courier New"/>
              <a:ea typeface="Courier New"/>
              <a:cs typeface="Courier New"/>
              <a:sym typeface="Courier New"/>
            </a:endParaRPr>
          </a:p>
          <a:p>
            <a:pPr indent="0" lvl="0" marL="0" rtl="0" algn="l">
              <a:lnSpc>
                <a:spcPct val="115000"/>
              </a:lnSpc>
              <a:spcBef>
                <a:spcPts val="1600"/>
              </a:spcBef>
              <a:spcAft>
                <a:spcPts val="0"/>
              </a:spcAft>
              <a:buNone/>
            </a:pPr>
            <a:r>
              <a:rPr b="0" lang="en" sz="1000">
                <a:solidFill>
                  <a:srgbClr val="FFFFFF"/>
                </a:solidFill>
                <a:latin typeface="Courier New"/>
                <a:ea typeface="Courier New"/>
                <a:cs typeface="Courier New"/>
                <a:sym typeface="Courier New"/>
              </a:rPr>
              <a:t>  </a:t>
            </a:r>
            <a:r>
              <a:rPr b="0" lang="en" sz="1000">
                <a:solidFill>
                  <a:srgbClr val="F08D49"/>
                </a:solidFill>
                <a:latin typeface="Courier New"/>
                <a:ea typeface="Courier New"/>
                <a:cs typeface="Courier New"/>
                <a:sym typeface="Courier New"/>
              </a:rPr>
              <a:t>index</a:t>
            </a:r>
            <a:r>
              <a:rPr b="0" lang="en" sz="1000">
                <a:solidFill>
                  <a:srgbClr val="CCCCCC"/>
                </a:solidFill>
                <a:latin typeface="Courier New"/>
                <a:ea typeface="Courier New"/>
                <a:cs typeface="Courier New"/>
                <a:sym typeface="Courier New"/>
              </a:rPr>
              <a:t>:</a:t>
            </a:r>
            <a:r>
              <a:rPr b="0" lang="en" sz="1000">
                <a:solidFill>
                  <a:srgbClr val="FFFFFF"/>
                </a:solidFill>
                <a:latin typeface="Courier New"/>
                <a:ea typeface="Courier New"/>
                <a:cs typeface="Courier New"/>
                <a:sym typeface="Courier New"/>
              </a:rPr>
              <a:t> </a:t>
            </a:r>
            <a:r>
              <a:rPr b="0" lang="en" sz="1000">
                <a:solidFill>
                  <a:srgbClr val="CC99CD"/>
                </a:solidFill>
                <a:latin typeface="Courier New"/>
                <a:ea typeface="Courier New"/>
                <a:cs typeface="Courier New"/>
                <a:sym typeface="Courier New"/>
              </a:rPr>
              <a:t>async</a:t>
            </a:r>
            <a:r>
              <a:rPr b="0" lang="en" sz="1000">
                <a:solidFill>
                  <a:srgbClr val="FFFFFF"/>
                </a:solidFill>
                <a:latin typeface="Courier New"/>
                <a:ea typeface="Courier New"/>
                <a:cs typeface="Courier New"/>
                <a:sym typeface="Courier New"/>
              </a:rPr>
              <a:t> </a:t>
            </a:r>
            <a:r>
              <a:rPr b="0" lang="en" sz="1000">
                <a:solidFill>
                  <a:srgbClr val="CCCCCC"/>
                </a:solidFill>
                <a:latin typeface="Courier New"/>
                <a:ea typeface="Courier New"/>
                <a:cs typeface="Courier New"/>
                <a:sym typeface="Courier New"/>
              </a:rPr>
              <a:t>(</a:t>
            </a:r>
            <a:r>
              <a:rPr b="0" lang="en" sz="1000">
                <a:solidFill>
                  <a:srgbClr val="FFFFFF"/>
                </a:solidFill>
                <a:latin typeface="Courier New"/>
                <a:ea typeface="Courier New"/>
                <a:cs typeface="Courier New"/>
                <a:sym typeface="Courier New"/>
              </a:rPr>
              <a:t>ctx</a:t>
            </a:r>
            <a:r>
              <a:rPr b="0" lang="en" sz="1000">
                <a:solidFill>
                  <a:srgbClr val="CCCCCC"/>
                </a:solidFill>
                <a:latin typeface="Courier New"/>
                <a:ea typeface="Courier New"/>
                <a:cs typeface="Courier New"/>
                <a:sym typeface="Courier New"/>
              </a:rPr>
              <a:t>)</a:t>
            </a:r>
            <a:r>
              <a:rPr b="0" lang="en" sz="1000">
                <a:solidFill>
                  <a:srgbClr val="FFFFFF"/>
                </a:solidFill>
                <a:latin typeface="Courier New"/>
                <a:ea typeface="Courier New"/>
                <a:cs typeface="Courier New"/>
                <a:sym typeface="Courier New"/>
              </a:rPr>
              <a:t> </a:t>
            </a:r>
            <a:r>
              <a:rPr b="0" lang="en" sz="1000">
                <a:solidFill>
                  <a:srgbClr val="67CDCC"/>
                </a:solidFill>
                <a:latin typeface="Courier New"/>
                <a:ea typeface="Courier New"/>
                <a:cs typeface="Courier New"/>
                <a:sym typeface="Courier New"/>
              </a:rPr>
              <a:t>=&gt;</a:t>
            </a:r>
            <a:r>
              <a:rPr b="0" lang="en" sz="1000">
                <a:solidFill>
                  <a:srgbClr val="FFFFFF"/>
                </a:solidFill>
                <a:latin typeface="Courier New"/>
                <a:ea typeface="Courier New"/>
                <a:cs typeface="Courier New"/>
                <a:sym typeface="Courier New"/>
              </a:rPr>
              <a:t> </a:t>
            </a:r>
            <a:r>
              <a:rPr b="0" lang="en" sz="1000">
                <a:solidFill>
                  <a:srgbClr val="CCCCCC"/>
                </a:solidFill>
                <a:latin typeface="Courier New"/>
                <a:ea typeface="Courier New"/>
                <a:cs typeface="Courier New"/>
                <a:sym typeface="Courier New"/>
              </a:rPr>
              <a:t>{</a:t>
            </a:r>
            <a:endParaRPr b="0" sz="1000">
              <a:solidFill>
                <a:srgbClr val="FFFFFF"/>
              </a:solidFill>
              <a:latin typeface="Courier New"/>
              <a:ea typeface="Courier New"/>
              <a:cs typeface="Courier New"/>
              <a:sym typeface="Courier New"/>
            </a:endParaRPr>
          </a:p>
          <a:p>
            <a:pPr indent="0" lvl="0" marL="0" rtl="0" algn="l">
              <a:lnSpc>
                <a:spcPct val="115000"/>
              </a:lnSpc>
              <a:spcBef>
                <a:spcPts val="1600"/>
              </a:spcBef>
              <a:spcAft>
                <a:spcPts val="0"/>
              </a:spcAft>
              <a:buNone/>
            </a:pPr>
            <a:r>
              <a:rPr b="0" lang="en" sz="1000">
                <a:solidFill>
                  <a:srgbClr val="FFFFFF"/>
                </a:solidFill>
                <a:latin typeface="Courier New"/>
                <a:ea typeface="Courier New"/>
                <a:cs typeface="Courier New"/>
                <a:sym typeface="Courier New"/>
              </a:rPr>
              <a:t>    ctx</a:t>
            </a:r>
            <a:r>
              <a:rPr b="0" lang="en" sz="1000">
                <a:solidFill>
                  <a:srgbClr val="CCCCCC"/>
                </a:solidFill>
                <a:latin typeface="Courier New"/>
                <a:ea typeface="Courier New"/>
                <a:cs typeface="Courier New"/>
                <a:sym typeface="Courier New"/>
              </a:rPr>
              <a:t>.</a:t>
            </a:r>
            <a:r>
              <a:rPr b="0" lang="en" sz="1000">
                <a:solidFill>
                  <a:srgbClr val="F08D49"/>
                </a:solidFill>
                <a:latin typeface="Courier New"/>
                <a:ea typeface="Courier New"/>
                <a:cs typeface="Courier New"/>
                <a:sym typeface="Courier New"/>
              </a:rPr>
              <a:t>send</a:t>
            </a:r>
            <a:r>
              <a:rPr b="0" lang="en" sz="1000">
                <a:solidFill>
                  <a:srgbClr val="CCCCCC"/>
                </a:solidFill>
                <a:latin typeface="Courier New"/>
                <a:ea typeface="Courier New"/>
                <a:cs typeface="Courier New"/>
                <a:sym typeface="Courier New"/>
              </a:rPr>
              <a:t>(</a:t>
            </a:r>
            <a:r>
              <a:rPr b="0" lang="en" sz="1000">
                <a:solidFill>
                  <a:srgbClr val="7EC699"/>
                </a:solidFill>
                <a:latin typeface="Courier New"/>
                <a:ea typeface="Courier New"/>
                <a:cs typeface="Courier New"/>
                <a:sym typeface="Courier New"/>
              </a:rPr>
              <a:t>'Hello World!'</a:t>
            </a:r>
            <a:r>
              <a:rPr b="0" lang="en" sz="1000">
                <a:solidFill>
                  <a:srgbClr val="CCCCCC"/>
                </a:solidFill>
                <a:latin typeface="Courier New"/>
                <a:ea typeface="Courier New"/>
                <a:cs typeface="Courier New"/>
                <a:sym typeface="Courier New"/>
              </a:rPr>
              <a:t>);</a:t>
            </a:r>
            <a:endParaRPr b="0" sz="1000">
              <a:solidFill>
                <a:srgbClr val="FFFFFF"/>
              </a:solidFill>
              <a:latin typeface="Courier New"/>
              <a:ea typeface="Courier New"/>
              <a:cs typeface="Courier New"/>
              <a:sym typeface="Courier New"/>
            </a:endParaRPr>
          </a:p>
          <a:p>
            <a:pPr indent="0" lvl="0" marL="0" rtl="0" algn="l">
              <a:lnSpc>
                <a:spcPct val="115000"/>
              </a:lnSpc>
              <a:spcBef>
                <a:spcPts val="1600"/>
              </a:spcBef>
              <a:spcAft>
                <a:spcPts val="0"/>
              </a:spcAft>
              <a:buNone/>
            </a:pPr>
            <a:r>
              <a:rPr b="0" lang="en" sz="1000">
                <a:solidFill>
                  <a:srgbClr val="FFFFFF"/>
                </a:solidFill>
                <a:latin typeface="Courier New"/>
                <a:ea typeface="Courier New"/>
                <a:cs typeface="Courier New"/>
                <a:sym typeface="Courier New"/>
              </a:rPr>
              <a:t>  </a:t>
            </a:r>
            <a:r>
              <a:rPr b="0" lang="en" sz="1000">
                <a:solidFill>
                  <a:srgbClr val="CCCCCC"/>
                </a:solidFill>
                <a:latin typeface="Courier New"/>
                <a:ea typeface="Courier New"/>
                <a:cs typeface="Courier New"/>
                <a:sym typeface="Courier New"/>
              </a:rPr>
              <a:t>}</a:t>
            </a:r>
            <a:endParaRPr b="0" sz="1000">
              <a:solidFill>
                <a:srgbClr val="FFFFFF"/>
              </a:solidFill>
              <a:latin typeface="Courier New"/>
              <a:ea typeface="Courier New"/>
              <a:cs typeface="Courier New"/>
              <a:sym typeface="Courier New"/>
            </a:endParaRPr>
          </a:p>
          <a:p>
            <a:pPr indent="0" lvl="0" marL="0" rtl="0" algn="l">
              <a:lnSpc>
                <a:spcPct val="115000"/>
              </a:lnSpc>
              <a:spcBef>
                <a:spcPts val="1600"/>
              </a:spcBef>
              <a:spcAft>
                <a:spcPts val="0"/>
              </a:spcAft>
              <a:buNone/>
            </a:pPr>
            <a:r>
              <a:rPr b="0" lang="en" sz="1000">
                <a:solidFill>
                  <a:srgbClr val="CCCCCC"/>
                </a:solidFill>
                <a:latin typeface="Courier New"/>
                <a:ea typeface="Courier New"/>
                <a:cs typeface="Courier New"/>
                <a:sym typeface="Courier New"/>
              </a:rPr>
              <a:t>};</a:t>
            </a:r>
            <a:endParaRPr b="0" sz="1000">
              <a:solidFill>
                <a:srgbClr val="FFFFFF"/>
              </a:solidFill>
              <a:latin typeface="Courier New"/>
              <a:ea typeface="Courier New"/>
              <a:cs typeface="Courier New"/>
              <a:sym typeface="Courier New"/>
            </a:endParaRPr>
          </a:p>
          <a:p>
            <a:pPr indent="0" lvl="0" marL="0" rtl="0" algn="l">
              <a:lnSpc>
                <a:spcPct val="140000"/>
              </a:lnSpc>
              <a:spcBef>
                <a:spcPts val="1600"/>
              </a:spcBef>
              <a:spcAft>
                <a:spcPts val="0"/>
              </a:spcAft>
              <a:buClr>
                <a:schemeClr val="dk2"/>
              </a:buClr>
              <a:buSzPts val="1100"/>
              <a:buFont typeface="Arial"/>
              <a:buNone/>
            </a:pPr>
            <a:r>
              <a:t/>
            </a:r>
            <a:endParaRPr b="0" sz="1200">
              <a:solidFill>
                <a:srgbClr val="CCCCCC"/>
              </a:solidFill>
              <a:latin typeface="Courier New"/>
              <a:ea typeface="Courier New"/>
              <a:cs typeface="Courier New"/>
              <a:sym typeface="Courier New"/>
            </a:endParaRPr>
          </a:p>
          <a:p>
            <a:pPr indent="0" lvl="0" marL="0" rtl="0" algn="l">
              <a:lnSpc>
                <a:spcPct val="170000"/>
              </a:lnSpc>
              <a:spcBef>
                <a:spcPts val="0"/>
              </a:spcBef>
              <a:spcAft>
                <a:spcPts val="0"/>
              </a:spcAft>
              <a:buClr>
                <a:schemeClr val="dk2"/>
              </a:buClr>
              <a:buSzPts val="1100"/>
              <a:buFont typeface="Arial"/>
              <a:buNone/>
            </a:pPr>
            <a:r>
              <a:rPr b="0" lang="en" sz="1200">
                <a:solidFill>
                  <a:srgbClr val="2C3E50"/>
                </a:solidFill>
                <a:latin typeface="Roboto"/>
                <a:ea typeface="Roboto"/>
                <a:cs typeface="Roboto"/>
                <a:sym typeface="Roboto"/>
              </a:rPr>
              <a:t>In this example, any time a web browser is pointed to the </a:t>
            </a:r>
            <a:r>
              <a:rPr b="0" lang="en" sz="1000">
                <a:solidFill>
                  <a:srgbClr val="476582"/>
                </a:solidFill>
                <a:latin typeface="Courier New"/>
                <a:ea typeface="Courier New"/>
                <a:cs typeface="Courier New"/>
                <a:sym typeface="Courier New"/>
              </a:rPr>
              <a:t>/hello</a:t>
            </a:r>
            <a:r>
              <a:rPr b="0" lang="en" sz="1200">
                <a:solidFill>
                  <a:srgbClr val="2C3E50"/>
                </a:solidFill>
                <a:latin typeface="Roboto"/>
                <a:ea typeface="Roboto"/>
                <a:cs typeface="Roboto"/>
                <a:sym typeface="Roboto"/>
              </a:rPr>
              <a:t> URL on your app, the page will display the text: </a:t>
            </a:r>
            <a:r>
              <a:rPr b="0" lang="en" sz="1000">
                <a:solidFill>
                  <a:srgbClr val="476582"/>
                </a:solidFill>
                <a:latin typeface="Courier New"/>
                <a:ea typeface="Courier New"/>
                <a:cs typeface="Courier New"/>
                <a:sym typeface="Courier New"/>
              </a:rPr>
              <a:t>Hello World!</a:t>
            </a:r>
            <a:r>
              <a:rPr b="0" lang="en" sz="1200">
                <a:solidFill>
                  <a:srgbClr val="2C3E50"/>
                </a:solidFill>
                <a:latin typeface="Roboto"/>
                <a:ea typeface="Roboto"/>
                <a:cs typeface="Roboto"/>
                <a:sym typeface="Roboto"/>
              </a:rPr>
              <a:t>.</a:t>
            </a:r>
            <a:endParaRPr b="0" sz="1200">
              <a:solidFill>
                <a:srgbClr val="2C3E50"/>
              </a:solidFill>
              <a:latin typeface="Roboto"/>
              <a:ea typeface="Roboto"/>
              <a:cs typeface="Roboto"/>
              <a:sym typeface="Roboto"/>
            </a:endParaRPr>
          </a:p>
          <a:p>
            <a:pPr indent="0" lvl="0" marL="0" marR="38100" rtl="0" algn="l">
              <a:lnSpc>
                <a:spcPct val="125000"/>
              </a:lnSpc>
              <a:spcBef>
                <a:spcPts val="100"/>
              </a:spcBef>
              <a:spcAft>
                <a:spcPts val="0"/>
              </a:spcAft>
              <a:buClr>
                <a:schemeClr val="dk2"/>
              </a:buClr>
              <a:buSzPts val="1100"/>
              <a:buFont typeface="Arial"/>
              <a:buNone/>
            </a:pPr>
            <a:r>
              <a:rPr b="0" lang="en" sz="950" u="sng">
                <a:solidFill>
                  <a:srgbClr val="2F80ED"/>
                </a:solidFill>
                <a:latin typeface="Roboto"/>
                <a:ea typeface="Roboto"/>
                <a:cs typeface="Roboto"/>
                <a:sym typeface="Roboto"/>
                <a:hlinkClick r:id="rId3"/>
              </a:rPr>
              <a:t>#</a:t>
            </a:r>
            <a:endParaRPr b="0" sz="950" u="sng">
              <a:solidFill>
                <a:srgbClr val="2F80ED"/>
              </a:solidFill>
              <a:latin typeface="Roboto"/>
              <a:ea typeface="Roboto"/>
              <a:cs typeface="Roboto"/>
              <a:sym typeface="Roboto"/>
              <a:hlinkClick r:id="rId4"/>
            </a:endParaRPr>
          </a:p>
          <a:p>
            <a:pPr indent="0" lvl="0" marL="0" marR="38100" rtl="0" algn="l">
              <a:lnSpc>
                <a:spcPct val="125000"/>
              </a:lnSpc>
              <a:spcBef>
                <a:spcPts val="100"/>
              </a:spcBef>
              <a:spcAft>
                <a:spcPts val="0"/>
              </a:spcAft>
              <a:buClr>
                <a:schemeClr val="dk2"/>
              </a:buClr>
              <a:buSzPts val="1100"/>
              <a:buFont typeface="Arial"/>
              <a:buNone/>
            </a:pPr>
            <a:r>
              <a:t/>
            </a:r>
            <a:endParaRPr sz="1300">
              <a:solidFill>
                <a:srgbClr val="2C3E50"/>
              </a:solidFill>
              <a:latin typeface="Roboto"/>
              <a:ea typeface="Roboto"/>
              <a:cs typeface="Roboto"/>
              <a:sym typeface="Roboto"/>
            </a:endParaRPr>
          </a:p>
          <a:p>
            <a:pPr indent="0" lvl="0" marL="0" rtl="0" algn="l">
              <a:lnSpc>
                <a:spcPct val="115000"/>
              </a:lnSpc>
              <a:spcBef>
                <a:spcPts val="0"/>
              </a:spcBef>
              <a:spcAft>
                <a:spcPts val="1600"/>
              </a:spcAft>
              <a:buNone/>
            </a:pPr>
            <a:r>
              <a:t/>
            </a:r>
            <a:endParaRPr b="0" sz="1800">
              <a:highlight>
                <a:srgbClr val="FFFFFF"/>
              </a:highlight>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7"/>
          <p:cNvSpPr txBox="1"/>
          <p:nvPr>
            <p:ph idx="4294967295" type="title"/>
          </p:nvPr>
        </p:nvSpPr>
        <p:spPr>
          <a:xfrm>
            <a:off x="535775" y="-12930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Filters</a:t>
            </a:r>
            <a:endParaRPr sz="2400"/>
          </a:p>
        </p:txBody>
      </p:sp>
      <p:sp>
        <p:nvSpPr>
          <p:cNvPr id="97" name="Google Shape;97;p17"/>
          <p:cNvSpPr txBox="1"/>
          <p:nvPr>
            <p:ph idx="4294967295" type="title"/>
          </p:nvPr>
        </p:nvSpPr>
        <p:spPr>
          <a:xfrm>
            <a:off x="535775" y="543975"/>
            <a:ext cx="8446800" cy="3067500"/>
          </a:xfrm>
          <a:prstGeom prst="rect">
            <a:avLst/>
          </a:prstGeom>
        </p:spPr>
        <p:txBody>
          <a:bodyPr anchorCtr="0" anchor="t" bIns="91425" lIns="91425" spcFirstLastPara="1" rIns="91425" wrap="square" tIns="91425">
            <a:noAutofit/>
          </a:bodyPr>
          <a:lstStyle/>
          <a:p>
            <a:pPr indent="0" lvl="0" marL="0" rtl="0" algn="l">
              <a:lnSpc>
                <a:spcPct val="170000"/>
              </a:lnSpc>
              <a:spcBef>
                <a:spcPts val="0"/>
              </a:spcBef>
              <a:spcAft>
                <a:spcPts val="0"/>
              </a:spcAft>
              <a:buNone/>
            </a:pPr>
            <a:r>
              <a:rPr b="0" lang="en" sz="1200">
                <a:solidFill>
                  <a:srgbClr val="2C3E50"/>
                </a:solidFill>
                <a:latin typeface="Roboto"/>
                <a:ea typeface="Roboto"/>
                <a:cs typeface="Roboto"/>
                <a:sym typeface="Roboto"/>
              </a:rPr>
              <a:t>Filters are a handy way to request data according to generic parameters. It makes filtering, sorting and paginating easy and reusable (eg. </a:t>
            </a:r>
            <a:r>
              <a:rPr b="0" lang="en" sz="1000">
                <a:solidFill>
                  <a:srgbClr val="476582"/>
                </a:solidFill>
                <a:latin typeface="Courier New"/>
                <a:ea typeface="Courier New"/>
                <a:cs typeface="Courier New"/>
                <a:sym typeface="Courier New"/>
              </a:rPr>
              <a:t>GET /users?_limit=30&amp;name=John</a:t>
            </a:r>
            <a:r>
              <a:rPr b="0" lang="en" sz="1200">
                <a:solidFill>
                  <a:srgbClr val="2C3E50"/>
                </a:solidFill>
                <a:latin typeface="Roboto"/>
                <a:ea typeface="Roboto"/>
                <a:cs typeface="Roboto"/>
                <a:sym typeface="Roboto"/>
              </a:rPr>
              <a:t>).</a:t>
            </a:r>
            <a:endParaRPr b="0" sz="1200">
              <a:solidFill>
                <a:srgbClr val="2C3E50"/>
              </a:solidFill>
              <a:latin typeface="Roboto"/>
              <a:ea typeface="Roboto"/>
              <a:cs typeface="Roboto"/>
              <a:sym typeface="Roboto"/>
            </a:endParaRPr>
          </a:p>
          <a:p>
            <a:pPr indent="-304800" lvl="0" marL="457200" rtl="0" algn="l">
              <a:lnSpc>
                <a:spcPct val="170000"/>
              </a:lnSpc>
              <a:spcBef>
                <a:spcPts val="1200"/>
              </a:spcBef>
              <a:spcAft>
                <a:spcPts val="0"/>
              </a:spcAft>
              <a:buClr>
                <a:srgbClr val="2C3E50"/>
              </a:buClr>
              <a:buSzPts val="1200"/>
              <a:buFont typeface="Roboto"/>
              <a:buChar char="●"/>
            </a:pPr>
            <a:r>
              <a:rPr b="0" lang="en" sz="1200">
                <a:solidFill>
                  <a:srgbClr val="2C3E50"/>
                </a:solidFill>
                <a:latin typeface="Roboto"/>
                <a:ea typeface="Roboto"/>
                <a:cs typeface="Roboto"/>
                <a:sym typeface="Roboto"/>
              </a:rPr>
              <a:t>Not suffix or </a:t>
            </a:r>
            <a:r>
              <a:rPr b="0" lang="en" sz="1000">
                <a:solidFill>
                  <a:srgbClr val="476582"/>
                </a:solidFill>
                <a:latin typeface="Courier New"/>
                <a:ea typeface="Courier New"/>
                <a:cs typeface="Courier New"/>
                <a:sym typeface="Courier New"/>
              </a:rPr>
              <a:t>eq</a:t>
            </a:r>
            <a:r>
              <a:rPr b="0" lang="en" sz="1200">
                <a:solidFill>
                  <a:srgbClr val="2C3E50"/>
                </a:solidFill>
                <a:latin typeface="Roboto"/>
                <a:ea typeface="Roboto"/>
                <a:cs typeface="Roboto"/>
                <a:sym typeface="Roboto"/>
              </a:rPr>
              <a:t>: Equals</a:t>
            </a:r>
            <a:endParaRPr b="0" sz="1200">
              <a:solidFill>
                <a:srgbClr val="2C3E50"/>
              </a:solidFill>
              <a:latin typeface="Roboto"/>
              <a:ea typeface="Roboto"/>
              <a:cs typeface="Roboto"/>
              <a:sym typeface="Roboto"/>
            </a:endParaRPr>
          </a:p>
          <a:p>
            <a:pPr indent="-304800" lvl="0" marL="457200" rtl="0" algn="l">
              <a:lnSpc>
                <a:spcPct val="170000"/>
              </a:lnSpc>
              <a:spcBef>
                <a:spcPts val="0"/>
              </a:spcBef>
              <a:spcAft>
                <a:spcPts val="0"/>
              </a:spcAft>
              <a:buClr>
                <a:srgbClr val="2C3E50"/>
              </a:buClr>
              <a:buSzPts val="1200"/>
              <a:buFont typeface="Roboto"/>
              <a:buChar char="●"/>
            </a:pPr>
            <a:r>
              <a:rPr b="0" lang="en" sz="1000">
                <a:solidFill>
                  <a:srgbClr val="476582"/>
                </a:solidFill>
                <a:latin typeface="Courier New"/>
                <a:ea typeface="Courier New"/>
                <a:cs typeface="Courier New"/>
                <a:sym typeface="Courier New"/>
              </a:rPr>
              <a:t>ne</a:t>
            </a:r>
            <a:r>
              <a:rPr b="0" lang="en" sz="1200">
                <a:solidFill>
                  <a:srgbClr val="2C3E50"/>
                </a:solidFill>
                <a:latin typeface="Roboto"/>
                <a:ea typeface="Roboto"/>
                <a:cs typeface="Roboto"/>
                <a:sym typeface="Roboto"/>
              </a:rPr>
              <a:t>: Not equals</a:t>
            </a:r>
            <a:endParaRPr b="0" sz="1200">
              <a:solidFill>
                <a:srgbClr val="2C3E50"/>
              </a:solidFill>
              <a:latin typeface="Roboto"/>
              <a:ea typeface="Roboto"/>
              <a:cs typeface="Roboto"/>
              <a:sym typeface="Roboto"/>
            </a:endParaRPr>
          </a:p>
          <a:p>
            <a:pPr indent="-304800" lvl="0" marL="457200" rtl="0" algn="l">
              <a:lnSpc>
                <a:spcPct val="170000"/>
              </a:lnSpc>
              <a:spcBef>
                <a:spcPts val="0"/>
              </a:spcBef>
              <a:spcAft>
                <a:spcPts val="0"/>
              </a:spcAft>
              <a:buClr>
                <a:srgbClr val="2C3E50"/>
              </a:buClr>
              <a:buSzPts val="1200"/>
              <a:buFont typeface="Roboto"/>
              <a:buChar char="●"/>
            </a:pPr>
            <a:r>
              <a:rPr b="0" lang="en" sz="1000">
                <a:solidFill>
                  <a:srgbClr val="476582"/>
                </a:solidFill>
                <a:latin typeface="Courier New"/>
                <a:ea typeface="Courier New"/>
                <a:cs typeface="Courier New"/>
                <a:sym typeface="Courier New"/>
              </a:rPr>
              <a:t>lt</a:t>
            </a:r>
            <a:r>
              <a:rPr b="0" lang="en" sz="1200">
                <a:solidFill>
                  <a:srgbClr val="2C3E50"/>
                </a:solidFill>
                <a:latin typeface="Roboto"/>
                <a:ea typeface="Roboto"/>
                <a:cs typeface="Roboto"/>
                <a:sym typeface="Roboto"/>
              </a:rPr>
              <a:t>: Lower than</a:t>
            </a:r>
            <a:endParaRPr b="0" sz="1200">
              <a:solidFill>
                <a:srgbClr val="2C3E50"/>
              </a:solidFill>
              <a:latin typeface="Roboto"/>
              <a:ea typeface="Roboto"/>
              <a:cs typeface="Roboto"/>
              <a:sym typeface="Roboto"/>
            </a:endParaRPr>
          </a:p>
          <a:p>
            <a:pPr indent="-304800" lvl="0" marL="457200" rtl="0" algn="l">
              <a:lnSpc>
                <a:spcPct val="170000"/>
              </a:lnSpc>
              <a:spcBef>
                <a:spcPts val="0"/>
              </a:spcBef>
              <a:spcAft>
                <a:spcPts val="0"/>
              </a:spcAft>
              <a:buClr>
                <a:srgbClr val="2C3E50"/>
              </a:buClr>
              <a:buSzPts val="1200"/>
              <a:buFont typeface="Roboto"/>
              <a:buChar char="●"/>
            </a:pPr>
            <a:r>
              <a:rPr b="0" lang="en" sz="1000">
                <a:solidFill>
                  <a:srgbClr val="476582"/>
                </a:solidFill>
                <a:latin typeface="Courier New"/>
                <a:ea typeface="Courier New"/>
                <a:cs typeface="Courier New"/>
                <a:sym typeface="Courier New"/>
              </a:rPr>
              <a:t>gt</a:t>
            </a:r>
            <a:r>
              <a:rPr b="0" lang="en" sz="1200">
                <a:solidFill>
                  <a:srgbClr val="2C3E50"/>
                </a:solidFill>
                <a:latin typeface="Roboto"/>
                <a:ea typeface="Roboto"/>
                <a:cs typeface="Roboto"/>
                <a:sym typeface="Roboto"/>
              </a:rPr>
              <a:t>: Greater than</a:t>
            </a:r>
            <a:endParaRPr b="0" sz="1200">
              <a:solidFill>
                <a:srgbClr val="2C3E50"/>
              </a:solidFill>
              <a:latin typeface="Roboto"/>
              <a:ea typeface="Roboto"/>
              <a:cs typeface="Roboto"/>
              <a:sym typeface="Roboto"/>
            </a:endParaRPr>
          </a:p>
          <a:p>
            <a:pPr indent="-304800" lvl="0" marL="457200" rtl="0" algn="l">
              <a:lnSpc>
                <a:spcPct val="170000"/>
              </a:lnSpc>
              <a:spcBef>
                <a:spcPts val="0"/>
              </a:spcBef>
              <a:spcAft>
                <a:spcPts val="0"/>
              </a:spcAft>
              <a:buClr>
                <a:srgbClr val="2C3E50"/>
              </a:buClr>
              <a:buSzPts val="1200"/>
              <a:buFont typeface="Roboto"/>
              <a:buChar char="●"/>
            </a:pPr>
            <a:r>
              <a:rPr b="0" lang="en" sz="1000">
                <a:solidFill>
                  <a:srgbClr val="476582"/>
                </a:solidFill>
                <a:latin typeface="Courier New"/>
                <a:ea typeface="Courier New"/>
                <a:cs typeface="Courier New"/>
                <a:sym typeface="Courier New"/>
              </a:rPr>
              <a:t>lte</a:t>
            </a:r>
            <a:r>
              <a:rPr b="0" lang="en" sz="1200">
                <a:solidFill>
                  <a:srgbClr val="2C3E50"/>
                </a:solidFill>
                <a:latin typeface="Roboto"/>
                <a:ea typeface="Roboto"/>
                <a:cs typeface="Roboto"/>
                <a:sym typeface="Roboto"/>
              </a:rPr>
              <a:t>: Lower than or equal to</a:t>
            </a:r>
            <a:endParaRPr b="0" sz="1200">
              <a:solidFill>
                <a:srgbClr val="2C3E50"/>
              </a:solidFill>
              <a:latin typeface="Roboto"/>
              <a:ea typeface="Roboto"/>
              <a:cs typeface="Roboto"/>
              <a:sym typeface="Roboto"/>
            </a:endParaRPr>
          </a:p>
          <a:p>
            <a:pPr indent="-304800" lvl="0" marL="457200" rtl="0" algn="l">
              <a:lnSpc>
                <a:spcPct val="170000"/>
              </a:lnSpc>
              <a:spcBef>
                <a:spcPts val="0"/>
              </a:spcBef>
              <a:spcAft>
                <a:spcPts val="0"/>
              </a:spcAft>
              <a:buClr>
                <a:srgbClr val="2C3E50"/>
              </a:buClr>
              <a:buSzPts val="1200"/>
              <a:buFont typeface="Roboto"/>
              <a:buChar char="●"/>
            </a:pPr>
            <a:r>
              <a:rPr b="0" lang="en" sz="1000">
                <a:solidFill>
                  <a:srgbClr val="476582"/>
                </a:solidFill>
                <a:latin typeface="Courier New"/>
                <a:ea typeface="Courier New"/>
                <a:cs typeface="Courier New"/>
                <a:sym typeface="Courier New"/>
              </a:rPr>
              <a:t>gte</a:t>
            </a:r>
            <a:r>
              <a:rPr b="0" lang="en" sz="1200">
                <a:solidFill>
                  <a:srgbClr val="2C3E50"/>
                </a:solidFill>
                <a:latin typeface="Roboto"/>
                <a:ea typeface="Roboto"/>
                <a:cs typeface="Roboto"/>
                <a:sym typeface="Roboto"/>
              </a:rPr>
              <a:t>: Greater than or equal to</a:t>
            </a:r>
            <a:endParaRPr b="0" sz="1200">
              <a:solidFill>
                <a:srgbClr val="2C3E50"/>
              </a:solidFill>
              <a:latin typeface="Roboto"/>
              <a:ea typeface="Roboto"/>
              <a:cs typeface="Roboto"/>
              <a:sym typeface="Roboto"/>
            </a:endParaRPr>
          </a:p>
          <a:p>
            <a:pPr indent="-304800" lvl="0" marL="457200" rtl="0" algn="l">
              <a:lnSpc>
                <a:spcPct val="170000"/>
              </a:lnSpc>
              <a:spcBef>
                <a:spcPts val="0"/>
              </a:spcBef>
              <a:spcAft>
                <a:spcPts val="0"/>
              </a:spcAft>
              <a:buClr>
                <a:srgbClr val="2C3E50"/>
              </a:buClr>
              <a:buSzPts val="1200"/>
              <a:buFont typeface="Roboto"/>
              <a:buChar char="●"/>
            </a:pPr>
            <a:r>
              <a:rPr b="0" lang="en" sz="1000">
                <a:solidFill>
                  <a:srgbClr val="476582"/>
                </a:solidFill>
                <a:latin typeface="Courier New"/>
                <a:ea typeface="Courier New"/>
                <a:cs typeface="Courier New"/>
                <a:sym typeface="Courier New"/>
              </a:rPr>
              <a:t>in</a:t>
            </a:r>
            <a:r>
              <a:rPr b="0" lang="en" sz="1200">
                <a:solidFill>
                  <a:srgbClr val="2C3E50"/>
                </a:solidFill>
                <a:latin typeface="Roboto"/>
                <a:ea typeface="Roboto"/>
                <a:cs typeface="Roboto"/>
                <a:sym typeface="Roboto"/>
              </a:rPr>
              <a:t>: Included in an array of values</a:t>
            </a:r>
            <a:endParaRPr b="0" sz="1200">
              <a:solidFill>
                <a:srgbClr val="2C3E50"/>
              </a:solidFill>
              <a:latin typeface="Roboto"/>
              <a:ea typeface="Roboto"/>
              <a:cs typeface="Roboto"/>
              <a:sym typeface="Roboto"/>
            </a:endParaRPr>
          </a:p>
          <a:p>
            <a:pPr indent="-304800" lvl="0" marL="457200" rtl="0" algn="l">
              <a:lnSpc>
                <a:spcPct val="170000"/>
              </a:lnSpc>
              <a:spcBef>
                <a:spcPts val="0"/>
              </a:spcBef>
              <a:spcAft>
                <a:spcPts val="0"/>
              </a:spcAft>
              <a:buClr>
                <a:srgbClr val="2C3E50"/>
              </a:buClr>
              <a:buSzPts val="1200"/>
              <a:buFont typeface="Roboto"/>
              <a:buChar char="●"/>
            </a:pPr>
            <a:r>
              <a:rPr b="0" lang="en" sz="1000">
                <a:solidFill>
                  <a:srgbClr val="476582"/>
                </a:solidFill>
                <a:latin typeface="Courier New"/>
                <a:ea typeface="Courier New"/>
                <a:cs typeface="Courier New"/>
                <a:sym typeface="Courier New"/>
              </a:rPr>
              <a:t>nin</a:t>
            </a:r>
            <a:r>
              <a:rPr b="0" lang="en" sz="1200">
                <a:solidFill>
                  <a:srgbClr val="2C3E50"/>
                </a:solidFill>
                <a:latin typeface="Roboto"/>
                <a:ea typeface="Roboto"/>
                <a:cs typeface="Roboto"/>
                <a:sym typeface="Roboto"/>
              </a:rPr>
              <a:t>: Isn't included in an array of values</a:t>
            </a:r>
            <a:endParaRPr b="0" sz="1200">
              <a:solidFill>
                <a:srgbClr val="2C3E50"/>
              </a:solidFill>
              <a:latin typeface="Roboto"/>
              <a:ea typeface="Roboto"/>
              <a:cs typeface="Roboto"/>
              <a:sym typeface="Roboto"/>
            </a:endParaRPr>
          </a:p>
          <a:p>
            <a:pPr indent="-304800" lvl="0" marL="457200" rtl="0" algn="l">
              <a:lnSpc>
                <a:spcPct val="170000"/>
              </a:lnSpc>
              <a:spcBef>
                <a:spcPts val="0"/>
              </a:spcBef>
              <a:spcAft>
                <a:spcPts val="0"/>
              </a:spcAft>
              <a:buClr>
                <a:srgbClr val="2C3E50"/>
              </a:buClr>
              <a:buSzPts val="1200"/>
              <a:buFont typeface="Roboto"/>
              <a:buChar char="●"/>
            </a:pPr>
            <a:r>
              <a:rPr b="0" lang="en" sz="1000">
                <a:solidFill>
                  <a:srgbClr val="476582"/>
                </a:solidFill>
                <a:latin typeface="Courier New"/>
                <a:ea typeface="Courier New"/>
                <a:cs typeface="Courier New"/>
                <a:sym typeface="Courier New"/>
              </a:rPr>
              <a:t>contains</a:t>
            </a:r>
            <a:r>
              <a:rPr b="0" lang="en" sz="1200">
                <a:solidFill>
                  <a:srgbClr val="2C3E50"/>
                </a:solidFill>
                <a:latin typeface="Roboto"/>
                <a:ea typeface="Roboto"/>
                <a:cs typeface="Roboto"/>
                <a:sym typeface="Roboto"/>
              </a:rPr>
              <a:t>: Contains</a:t>
            </a:r>
            <a:endParaRPr b="0" sz="1200">
              <a:solidFill>
                <a:srgbClr val="2C3E50"/>
              </a:solidFill>
              <a:latin typeface="Roboto"/>
              <a:ea typeface="Roboto"/>
              <a:cs typeface="Roboto"/>
              <a:sym typeface="Roboto"/>
            </a:endParaRPr>
          </a:p>
          <a:p>
            <a:pPr indent="-304800" lvl="0" marL="457200" rtl="0" algn="l">
              <a:lnSpc>
                <a:spcPct val="170000"/>
              </a:lnSpc>
              <a:spcBef>
                <a:spcPts val="0"/>
              </a:spcBef>
              <a:spcAft>
                <a:spcPts val="0"/>
              </a:spcAft>
              <a:buClr>
                <a:srgbClr val="2C3E50"/>
              </a:buClr>
              <a:buSzPts val="1200"/>
              <a:buFont typeface="Roboto"/>
              <a:buChar char="●"/>
            </a:pPr>
            <a:r>
              <a:rPr b="0" lang="en" sz="1000">
                <a:solidFill>
                  <a:srgbClr val="476582"/>
                </a:solidFill>
                <a:latin typeface="Courier New"/>
                <a:ea typeface="Courier New"/>
                <a:cs typeface="Courier New"/>
                <a:sym typeface="Courier New"/>
              </a:rPr>
              <a:t>ncontains</a:t>
            </a:r>
            <a:r>
              <a:rPr b="0" lang="en" sz="1200">
                <a:solidFill>
                  <a:srgbClr val="2C3E50"/>
                </a:solidFill>
                <a:latin typeface="Roboto"/>
                <a:ea typeface="Roboto"/>
                <a:cs typeface="Roboto"/>
                <a:sym typeface="Roboto"/>
              </a:rPr>
              <a:t>: Doesn't contain</a:t>
            </a:r>
            <a:endParaRPr b="0" sz="1200">
              <a:solidFill>
                <a:srgbClr val="2C3E50"/>
              </a:solidFill>
              <a:latin typeface="Roboto"/>
              <a:ea typeface="Roboto"/>
              <a:cs typeface="Roboto"/>
              <a:sym typeface="Roboto"/>
            </a:endParaRPr>
          </a:p>
          <a:p>
            <a:pPr indent="-304800" lvl="0" marL="457200" rtl="0" algn="l">
              <a:lnSpc>
                <a:spcPct val="170000"/>
              </a:lnSpc>
              <a:spcBef>
                <a:spcPts val="0"/>
              </a:spcBef>
              <a:spcAft>
                <a:spcPts val="0"/>
              </a:spcAft>
              <a:buClr>
                <a:srgbClr val="2C3E50"/>
              </a:buClr>
              <a:buSzPts val="1200"/>
              <a:buFont typeface="Roboto"/>
              <a:buChar char="●"/>
            </a:pPr>
            <a:r>
              <a:rPr b="0" lang="en" sz="1000">
                <a:solidFill>
                  <a:srgbClr val="476582"/>
                </a:solidFill>
                <a:latin typeface="Courier New"/>
                <a:ea typeface="Courier New"/>
                <a:cs typeface="Courier New"/>
                <a:sym typeface="Courier New"/>
              </a:rPr>
              <a:t>containss</a:t>
            </a:r>
            <a:r>
              <a:rPr b="0" lang="en" sz="1200">
                <a:solidFill>
                  <a:srgbClr val="2C3E50"/>
                </a:solidFill>
                <a:latin typeface="Roboto"/>
                <a:ea typeface="Roboto"/>
                <a:cs typeface="Roboto"/>
                <a:sym typeface="Roboto"/>
              </a:rPr>
              <a:t>: Contains case sensitive</a:t>
            </a:r>
            <a:endParaRPr b="0" sz="1200">
              <a:solidFill>
                <a:srgbClr val="2C3E50"/>
              </a:solidFill>
              <a:latin typeface="Roboto"/>
              <a:ea typeface="Roboto"/>
              <a:cs typeface="Roboto"/>
              <a:sym typeface="Roboto"/>
            </a:endParaRPr>
          </a:p>
          <a:p>
            <a:pPr indent="-304800" lvl="0" marL="457200" rtl="0" algn="l">
              <a:lnSpc>
                <a:spcPct val="170000"/>
              </a:lnSpc>
              <a:spcBef>
                <a:spcPts val="0"/>
              </a:spcBef>
              <a:spcAft>
                <a:spcPts val="0"/>
              </a:spcAft>
              <a:buClr>
                <a:srgbClr val="2C3E50"/>
              </a:buClr>
              <a:buSzPts val="1200"/>
              <a:buFont typeface="Roboto"/>
              <a:buChar char="●"/>
            </a:pPr>
            <a:r>
              <a:rPr b="0" lang="en" sz="1000">
                <a:solidFill>
                  <a:srgbClr val="476582"/>
                </a:solidFill>
                <a:latin typeface="Courier New"/>
                <a:ea typeface="Courier New"/>
                <a:cs typeface="Courier New"/>
                <a:sym typeface="Courier New"/>
              </a:rPr>
              <a:t>ncontainss</a:t>
            </a:r>
            <a:r>
              <a:rPr b="0" lang="en" sz="1200">
                <a:solidFill>
                  <a:srgbClr val="2C3E50"/>
                </a:solidFill>
                <a:latin typeface="Roboto"/>
                <a:ea typeface="Roboto"/>
                <a:cs typeface="Roboto"/>
                <a:sym typeface="Roboto"/>
              </a:rPr>
              <a:t>: Doesn't contain case sensitive</a:t>
            </a:r>
            <a:endParaRPr b="0" sz="1200">
              <a:solidFill>
                <a:srgbClr val="2C3E50"/>
              </a:solidFill>
              <a:latin typeface="Roboto"/>
              <a:ea typeface="Roboto"/>
              <a:cs typeface="Roboto"/>
              <a:sym typeface="Roboto"/>
            </a:endParaRPr>
          </a:p>
          <a:p>
            <a:pPr indent="0" lvl="0" marL="0" marR="25400" rtl="0" algn="l">
              <a:lnSpc>
                <a:spcPct val="125000"/>
              </a:lnSpc>
              <a:spcBef>
                <a:spcPts val="1200"/>
              </a:spcBef>
              <a:spcAft>
                <a:spcPts val="0"/>
              </a:spcAft>
              <a:buNone/>
            </a:pPr>
            <a:r>
              <a:rPr b="0" lang="en" sz="850" u="sng">
                <a:solidFill>
                  <a:srgbClr val="2F80ED"/>
                </a:solidFill>
                <a:latin typeface="Roboto"/>
                <a:ea typeface="Roboto"/>
                <a:cs typeface="Roboto"/>
                <a:sym typeface="Roboto"/>
                <a:hlinkClick r:id="rId3"/>
              </a:rPr>
              <a:t>#</a:t>
            </a:r>
            <a:endParaRPr b="0" sz="850" u="sng">
              <a:solidFill>
                <a:srgbClr val="2F80ED"/>
              </a:solidFill>
              <a:latin typeface="Roboto"/>
              <a:ea typeface="Roboto"/>
              <a:cs typeface="Roboto"/>
              <a:sym typeface="Roboto"/>
              <a:hlinkClick r:id="rId4"/>
            </a:endParaRPr>
          </a:p>
          <a:p>
            <a:pPr indent="0" lvl="0" marL="0" marR="25400" rtl="0" algn="l">
              <a:lnSpc>
                <a:spcPct val="125000"/>
              </a:lnSpc>
              <a:spcBef>
                <a:spcPts val="100"/>
              </a:spcBef>
              <a:spcAft>
                <a:spcPts val="0"/>
              </a:spcAft>
              <a:buNone/>
            </a:pPr>
            <a:r>
              <a:t/>
            </a:r>
            <a:endParaRPr sz="1200">
              <a:solidFill>
                <a:srgbClr val="2C3E50"/>
              </a:solidFill>
              <a:latin typeface="Roboto"/>
              <a:ea typeface="Roboto"/>
              <a:cs typeface="Roboto"/>
              <a:sym typeface="Roboto"/>
            </a:endParaRPr>
          </a:p>
          <a:p>
            <a:pPr indent="0" lvl="0" marL="0" rtl="0" algn="l">
              <a:lnSpc>
                <a:spcPct val="170000"/>
              </a:lnSpc>
              <a:spcBef>
                <a:spcPts val="0"/>
              </a:spcBef>
              <a:spcAft>
                <a:spcPts val="0"/>
              </a:spcAft>
              <a:buClr>
                <a:schemeClr val="dk2"/>
              </a:buClr>
              <a:buSzPts val="1100"/>
              <a:buFont typeface="Arial"/>
              <a:buNone/>
            </a:pPr>
            <a:r>
              <a:t/>
            </a:r>
            <a:endParaRPr b="0" sz="1200">
              <a:solidFill>
                <a:srgbClr val="2C3E50"/>
              </a:solidFill>
              <a:latin typeface="Roboto"/>
              <a:ea typeface="Roboto"/>
              <a:cs typeface="Roboto"/>
              <a:sym typeface="Roboto"/>
            </a:endParaRPr>
          </a:p>
          <a:p>
            <a:pPr indent="0" lvl="0" marL="457200" rtl="0" algn="l">
              <a:lnSpc>
                <a:spcPct val="115000"/>
              </a:lnSpc>
              <a:spcBef>
                <a:spcPts val="0"/>
              </a:spcBef>
              <a:spcAft>
                <a:spcPts val="1600"/>
              </a:spcAft>
              <a:buNone/>
            </a:pPr>
            <a:r>
              <a:t/>
            </a:r>
            <a:endParaRPr b="0" sz="1200">
              <a:solidFill>
                <a:srgbClr val="35495E"/>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txBox="1"/>
          <p:nvPr>
            <p:ph idx="4294967295" type="title"/>
          </p:nvPr>
        </p:nvSpPr>
        <p:spPr>
          <a:xfrm>
            <a:off x="167625" y="123100"/>
            <a:ext cx="8608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Relation b/w entities</a:t>
            </a:r>
            <a:endParaRPr sz="2400"/>
          </a:p>
        </p:txBody>
      </p:sp>
      <p:sp>
        <p:nvSpPr>
          <p:cNvPr id="103" name="Google Shape;103;p18"/>
          <p:cNvSpPr txBox="1"/>
          <p:nvPr>
            <p:ph idx="4294967295" type="title"/>
          </p:nvPr>
        </p:nvSpPr>
        <p:spPr>
          <a:xfrm>
            <a:off x="115800" y="891100"/>
            <a:ext cx="9028200" cy="3663300"/>
          </a:xfrm>
          <a:prstGeom prst="rect">
            <a:avLst/>
          </a:prstGeom>
        </p:spPr>
        <p:txBody>
          <a:bodyPr anchorCtr="0" anchor="t" bIns="91425" lIns="91425" spcFirstLastPara="1" rIns="91425" wrap="square" tIns="91425">
            <a:noAutofit/>
          </a:bodyPr>
          <a:lstStyle/>
          <a:p>
            <a:pPr indent="0" lvl="0" marL="0" rtl="0" algn="l">
              <a:lnSpc>
                <a:spcPct val="125000"/>
              </a:lnSpc>
              <a:spcBef>
                <a:spcPts val="1400"/>
              </a:spcBef>
              <a:spcAft>
                <a:spcPts val="0"/>
              </a:spcAft>
              <a:buClr>
                <a:schemeClr val="dk2"/>
              </a:buClr>
              <a:buSzPts val="1100"/>
              <a:buFont typeface="Arial"/>
              <a:buNone/>
            </a:pPr>
            <a:r>
              <a:rPr lang="en" sz="1300">
                <a:solidFill>
                  <a:srgbClr val="2C3E50"/>
                </a:solidFill>
                <a:latin typeface="Roboto"/>
                <a:ea typeface="Roboto"/>
                <a:cs typeface="Roboto"/>
                <a:sym typeface="Roboto"/>
              </a:rPr>
              <a:t>One-way</a:t>
            </a:r>
            <a:endParaRPr sz="1300">
              <a:solidFill>
                <a:srgbClr val="2C3E50"/>
              </a:solidFill>
              <a:latin typeface="Roboto"/>
              <a:ea typeface="Roboto"/>
              <a:cs typeface="Roboto"/>
              <a:sym typeface="Roboto"/>
            </a:endParaRPr>
          </a:p>
          <a:p>
            <a:pPr indent="0" lvl="0" marL="0" rtl="0" algn="l">
              <a:lnSpc>
                <a:spcPct val="125000"/>
              </a:lnSpc>
              <a:spcBef>
                <a:spcPts val="1400"/>
              </a:spcBef>
              <a:spcAft>
                <a:spcPts val="0"/>
              </a:spcAft>
              <a:buClr>
                <a:schemeClr val="dk2"/>
              </a:buClr>
              <a:buSzPts val="1100"/>
              <a:buFont typeface="Arial"/>
              <a:buNone/>
            </a:pPr>
            <a:r>
              <a:rPr lang="en" sz="1300">
                <a:solidFill>
                  <a:srgbClr val="2C3E50"/>
                </a:solidFill>
                <a:latin typeface="Roboto"/>
                <a:ea typeface="Roboto"/>
                <a:cs typeface="Roboto"/>
                <a:sym typeface="Roboto"/>
              </a:rPr>
              <a:t>One-to-one</a:t>
            </a:r>
            <a:endParaRPr sz="1300">
              <a:solidFill>
                <a:srgbClr val="2C3E50"/>
              </a:solidFill>
              <a:latin typeface="Roboto"/>
              <a:ea typeface="Roboto"/>
              <a:cs typeface="Roboto"/>
              <a:sym typeface="Roboto"/>
            </a:endParaRPr>
          </a:p>
          <a:p>
            <a:pPr indent="0" lvl="0" marL="0" rtl="0" algn="l">
              <a:lnSpc>
                <a:spcPct val="125000"/>
              </a:lnSpc>
              <a:spcBef>
                <a:spcPts val="1400"/>
              </a:spcBef>
              <a:spcAft>
                <a:spcPts val="0"/>
              </a:spcAft>
              <a:buNone/>
            </a:pPr>
            <a:r>
              <a:rPr lang="en" sz="1300">
                <a:solidFill>
                  <a:srgbClr val="2C3E50"/>
                </a:solidFill>
                <a:latin typeface="Roboto"/>
                <a:ea typeface="Roboto"/>
                <a:cs typeface="Roboto"/>
                <a:sym typeface="Roboto"/>
              </a:rPr>
              <a:t>One-to-many</a:t>
            </a:r>
            <a:endParaRPr sz="1300">
              <a:solidFill>
                <a:srgbClr val="2C3E50"/>
              </a:solidFill>
              <a:latin typeface="Roboto"/>
              <a:ea typeface="Roboto"/>
              <a:cs typeface="Roboto"/>
              <a:sym typeface="Roboto"/>
            </a:endParaRPr>
          </a:p>
          <a:p>
            <a:pPr indent="0" lvl="0" marL="0" rtl="0" algn="l">
              <a:lnSpc>
                <a:spcPct val="125000"/>
              </a:lnSpc>
              <a:spcBef>
                <a:spcPts val="1400"/>
              </a:spcBef>
              <a:spcAft>
                <a:spcPts val="0"/>
              </a:spcAft>
              <a:buNone/>
            </a:pPr>
            <a:r>
              <a:rPr lang="en" sz="1300">
                <a:solidFill>
                  <a:srgbClr val="2C3E50"/>
                </a:solidFill>
                <a:latin typeface="Roboto"/>
                <a:ea typeface="Roboto"/>
                <a:cs typeface="Roboto"/>
                <a:sym typeface="Roboto"/>
              </a:rPr>
              <a:t>Many-to-many</a:t>
            </a:r>
            <a:endParaRPr sz="1300">
              <a:solidFill>
                <a:srgbClr val="2C3E50"/>
              </a:solidFill>
              <a:latin typeface="Roboto"/>
              <a:ea typeface="Roboto"/>
              <a:cs typeface="Roboto"/>
              <a:sym typeface="Roboto"/>
            </a:endParaRPr>
          </a:p>
          <a:p>
            <a:pPr indent="0" lvl="0" marL="0" rtl="0" algn="l">
              <a:lnSpc>
                <a:spcPct val="115000"/>
              </a:lnSpc>
              <a:spcBef>
                <a:spcPts val="0"/>
              </a:spcBef>
              <a:spcAft>
                <a:spcPts val="0"/>
              </a:spcAft>
              <a:buNone/>
            </a:pPr>
            <a:r>
              <a:t/>
            </a:r>
            <a:endParaRPr b="0" sz="1100">
              <a:latin typeface="Arial"/>
              <a:ea typeface="Arial"/>
              <a:cs typeface="Arial"/>
              <a:sym typeface="Arial"/>
            </a:endParaRPr>
          </a:p>
          <a:p>
            <a:pPr indent="0" lvl="0" marL="0" rtl="0" algn="l">
              <a:lnSpc>
                <a:spcPct val="125000"/>
              </a:lnSpc>
              <a:spcBef>
                <a:spcPts val="1400"/>
              </a:spcBef>
              <a:spcAft>
                <a:spcPts val="0"/>
              </a:spcAft>
              <a:buNone/>
            </a:pPr>
            <a:r>
              <a:t/>
            </a:r>
            <a:endParaRPr b="0" sz="1200">
              <a:solidFill>
                <a:srgbClr val="2C3E50"/>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9"/>
          <p:cNvSpPr txBox="1"/>
          <p:nvPr>
            <p:ph idx="4294967295" type="title"/>
          </p:nvPr>
        </p:nvSpPr>
        <p:spPr>
          <a:xfrm>
            <a:off x="167625" y="123100"/>
            <a:ext cx="8608200" cy="768000"/>
          </a:xfrm>
          <a:prstGeom prst="rect">
            <a:avLst/>
          </a:prstGeom>
        </p:spPr>
        <p:txBody>
          <a:bodyPr anchorCtr="0" anchor="t" bIns="91425" lIns="91425" spcFirstLastPara="1" rIns="91425" wrap="square" tIns="91425">
            <a:noAutofit/>
          </a:bodyPr>
          <a:lstStyle/>
          <a:p>
            <a:pPr indent="0" lvl="0" marL="0" rtl="0" algn="l">
              <a:lnSpc>
                <a:spcPct val="125000"/>
              </a:lnSpc>
              <a:spcBef>
                <a:spcPts val="2400"/>
              </a:spcBef>
              <a:spcAft>
                <a:spcPts val="0"/>
              </a:spcAft>
              <a:buClr>
                <a:schemeClr val="dk2"/>
              </a:buClr>
              <a:buSzPts val="1100"/>
              <a:buFont typeface="Arial"/>
              <a:buNone/>
            </a:pPr>
            <a:r>
              <a:rPr lang="en" sz="2300">
                <a:solidFill>
                  <a:schemeClr val="dk1"/>
                </a:solidFill>
                <a:latin typeface="Roboto"/>
                <a:ea typeface="Roboto"/>
                <a:cs typeface="Roboto"/>
                <a:sym typeface="Roboto"/>
              </a:rPr>
              <a:t>Authentication</a:t>
            </a:r>
            <a:endParaRPr sz="2300">
              <a:solidFill>
                <a:schemeClr val="dk1"/>
              </a:solidFill>
              <a:latin typeface="Roboto"/>
              <a:ea typeface="Roboto"/>
              <a:cs typeface="Roboto"/>
              <a:sym typeface="Roboto"/>
            </a:endParaRPr>
          </a:p>
          <a:p>
            <a:pPr indent="0" lvl="0" marL="0" rtl="0" algn="l">
              <a:spcBef>
                <a:spcPts val="600"/>
              </a:spcBef>
              <a:spcAft>
                <a:spcPts val="1600"/>
              </a:spcAft>
              <a:buNone/>
            </a:pPr>
            <a:r>
              <a:t/>
            </a:r>
            <a:endParaRPr sz="3600">
              <a:solidFill>
                <a:schemeClr val="dk1"/>
              </a:solidFill>
            </a:endParaRPr>
          </a:p>
        </p:txBody>
      </p:sp>
      <p:sp>
        <p:nvSpPr>
          <p:cNvPr id="109" name="Google Shape;109;p19"/>
          <p:cNvSpPr txBox="1"/>
          <p:nvPr>
            <p:ph idx="4294967295" type="title"/>
          </p:nvPr>
        </p:nvSpPr>
        <p:spPr>
          <a:xfrm>
            <a:off x="115800" y="891100"/>
            <a:ext cx="9028200" cy="3663300"/>
          </a:xfrm>
          <a:prstGeom prst="rect">
            <a:avLst/>
          </a:prstGeom>
        </p:spPr>
        <p:txBody>
          <a:bodyPr anchorCtr="0" anchor="t" bIns="91425" lIns="91425" spcFirstLastPara="1" rIns="91425" wrap="square" tIns="91425">
            <a:noAutofit/>
          </a:bodyPr>
          <a:lstStyle/>
          <a:p>
            <a:pPr indent="0" lvl="0" marL="0" rtl="0" algn="l">
              <a:lnSpc>
                <a:spcPct val="170000"/>
              </a:lnSpc>
              <a:spcBef>
                <a:spcPts val="0"/>
              </a:spcBef>
              <a:spcAft>
                <a:spcPts val="0"/>
              </a:spcAft>
              <a:buNone/>
            </a:pPr>
            <a:r>
              <a:rPr b="0" lang="en" sz="1200">
                <a:solidFill>
                  <a:srgbClr val="2C3E50"/>
                </a:solidFill>
                <a:latin typeface="Roboto"/>
                <a:ea typeface="Roboto"/>
                <a:cs typeface="Roboto"/>
                <a:sym typeface="Roboto"/>
              </a:rPr>
              <a:t>This Authentication API requires the Users &amp; Permissions plugin which comes with Strapi, installed by default.</a:t>
            </a:r>
            <a:endParaRPr b="0" sz="1200">
              <a:solidFill>
                <a:srgbClr val="2C3E50"/>
              </a:solidFill>
              <a:latin typeface="Roboto"/>
              <a:ea typeface="Roboto"/>
              <a:cs typeface="Roboto"/>
              <a:sym typeface="Roboto"/>
            </a:endParaRPr>
          </a:p>
          <a:p>
            <a:pPr indent="0" lvl="0" marL="0" marR="38100" rtl="0" algn="l">
              <a:lnSpc>
                <a:spcPct val="125000"/>
              </a:lnSpc>
              <a:spcBef>
                <a:spcPts val="200"/>
              </a:spcBef>
              <a:spcAft>
                <a:spcPts val="0"/>
              </a:spcAft>
              <a:buNone/>
            </a:pPr>
            <a:r>
              <a:rPr b="0" lang="en" sz="1250">
                <a:solidFill>
                  <a:srgbClr val="2C3E50"/>
                </a:solidFill>
                <a:latin typeface="Roboto"/>
                <a:ea typeface="Roboto"/>
                <a:cs typeface="Roboto"/>
                <a:sym typeface="Roboto"/>
              </a:rPr>
              <a:t>  </a:t>
            </a:r>
            <a:r>
              <a:rPr lang="en" sz="1700">
                <a:solidFill>
                  <a:srgbClr val="2C3E50"/>
                </a:solidFill>
                <a:latin typeface="Roboto"/>
                <a:ea typeface="Roboto"/>
                <a:cs typeface="Roboto"/>
                <a:sym typeface="Roboto"/>
              </a:rPr>
              <a:t>Token usage</a:t>
            </a:r>
            <a:endParaRPr sz="1700">
              <a:solidFill>
                <a:srgbClr val="2C3E50"/>
              </a:solidFill>
              <a:latin typeface="Roboto"/>
              <a:ea typeface="Roboto"/>
              <a:cs typeface="Roboto"/>
              <a:sym typeface="Roboto"/>
            </a:endParaRPr>
          </a:p>
          <a:p>
            <a:pPr indent="0" lvl="0" marL="0" rtl="0" algn="l">
              <a:lnSpc>
                <a:spcPct val="170000"/>
              </a:lnSpc>
              <a:spcBef>
                <a:spcPts val="0"/>
              </a:spcBef>
              <a:spcAft>
                <a:spcPts val="0"/>
              </a:spcAft>
              <a:buNone/>
            </a:pPr>
            <a:r>
              <a:rPr b="0" lang="en" sz="1200">
                <a:solidFill>
                  <a:srgbClr val="2C3E50"/>
                </a:solidFill>
                <a:latin typeface="Roboto"/>
                <a:ea typeface="Roboto"/>
                <a:cs typeface="Roboto"/>
                <a:sym typeface="Roboto"/>
              </a:rPr>
              <a:t>A jwt token may be used for making permission-restricted API requests. To make an API request as a user, place the jwt token into an </a:t>
            </a:r>
            <a:r>
              <a:rPr b="0" lang="en" sz="1000">
                <a:solidFill>
                  <a:srgbClr val="476582"/>
                </a:solidFill>
                <a:latin typeface="Courier New"/>
                <a:ea typeface="Courier New"/>
                <a:cs typeface="Courier New"/>
                <a:sym typeface="Courier New"/>
              </a:rPr>
              <a:t>Authorization</a:t>
            </a:r>
            <a:r>
              <a:rPr b="0" lang="en" sz="1200">
                <a:solidFill>
                  <a:srgbClr val="2C3E50"/>
                </a:solidFill>
                <a:latin typeface="Roboto"/>
                <a:ea typeface="Roboto"/>
                <a:cs typeface="Roboto"/>
                <a:sym typeface="Roboto"/>
              </a:rPr>
              <a:t> header of the GET request. A request without a token, will assume the </a:t>
            </a:r>
            <a:r>
              <a:rPr b="0" lang="en" sz="1000">
                <a:solidFill>
                  <a:srgbClr val="476582"/>
                </a:solidFill>
                <a:latin typeface="Courier New"/>
                <a:ea typeface="Courier New"/>
                <a:cs typeface="Courier New"/>
                <a:sym typeface="Courier New"/>
              </a:rPr>
              <a:t>public</a:t>
            </a:r>
            <a:r>
              <a:rPr b="0" lang="en" sz="1200">
                <a:solidFill>
                  <a:srgbClr val="2C3E50"/>
                </a:solidFill>
                <a:latin typeface="Roboto"/>
                <a:ea typeface="Roboto"/>
                <a:cs typeface="Roboto"/>
                <a:sym typeface="Roboto"/>
              </a:rPr>
              <a:t> role permissions by default. Modify the permissions of each user's role in admin dashboard. Authentication failures return a 401 (unauthorized) error.</a:t>
            </a:r>
            <a:endParaRPr b="0" sz="1200">
              <a:solidFill>
                <a:srgbClr val="2C3E50"/>
              </a:solidFill>
              <a:latin typeface="Roboto"/>
              <a:ea typeface="Roboto"/>
              <a:cs typeface="Roboto"/>
              <a:sym typeface="Roboto"/>
            </a:endParaRPr>
          </a:p>
          <a:p>
            <a:pPr indent="0" lvl="0" marL="0" rtl="0" algn="l">
              <a:lnSpc>
                <a:spcPct val="125000"/>
              </a:lnSpc>
              <a:spcBef>
                <a:spcPts val="1800"/>
              </a:spcBef>
              <a:spcAft>
                <a:spcPts val="0"/>
              </a:spcAft>
              <a:buNone/>
            </a:pPr>
            <a:r>
              <a:rPr lang="en" sz="1700">
                <a:solidFill>
                  <a:srgbClr val="2C3E50"/>
                </a:solidFill>
                <a:latin typeface="Roboto"/>
                <a:ea typeface="Roboto"/>
                <a:cs typeface="Roboto"/>
                <a:sym typeface="Roboto"/>
              </a:rPr>
              <a:t>Registration</a:t>
            </a:r>
            <a:endParaRPr sz="1700">
              <a:solidFill>
                <a:srgbClr val="2C3E50"/>
              </a:solidFill>
              <a:latin typeface="Roboto"/>
              <a:ea typeface="Roboto"/>
              <a:cs typeface="Roboto"/>
              <a:sym typeface="Roboto"/>
            </a:endParaRPr>
          </a:p>
          <a:p>
            <a:pPr indent="0" lvl="0" marL="0" rtl="0" algn="l">
              <a:lnSpc>
                <a:spcPct val="170000"/>
              </a:lnSpc>
              <a:spcBef>
                <a:spcPts val="0"/>
              </a:spcBef>
              <a:spcAft>
                <a:spcPts val="0"/>
              </a:spcAft>
              <a:buNone/>
            </a:pPr>
            <a:r>
              <a:rPr b="0" lang="en" sz="1200">
                <a:solidFill>
                  <a:srgbClr val="2C3E50"/>
                </a:solidFill>
                <a:latin typeface="Roboto"/>
                <a:ea typeface="Roboto"/>
                <a:cs typeface="Roboto"/>
                <a:sym typeface="Roboto"/>
              </a:rPr>
              <a:t>Creates a new user in the database with a default role as 'registered'.</a:t>
            </a:r>
            <a:endParaRPr b="0" sz="1200">
              <a:solidFill>
                <a:srgbClr val="2C3E50"/>
              </a:solidFill>
              <a:latin typeface="Roboto"/>
              <a:ea typeface="Roboto"/>
              <a:cs typeface="Roboto"/>
              <a:sym typeface="Roboto"/>
            </a:endParaRPr>
          </a:p>
          <a:p>
            <a:pPr indent="0" lvl="0" marL="0" rtl="0" algn="l">
              <a:lnSpc>
                <a:spcPct val="125000"/>
              </a:lnSpc>
              <a:spcBef>
                <a:spcPts val="1800"/>
              </a:spcBef>
              <a:spcAft>
                <a:spcPts val="0"/>
              </a:spcAft>
              <a:buNone/>
            </a:pPr>
            <a:r>
              <a:rPr lang="en" sz="1700">
                <a:solidFill>
                  <a:srgbClr val="2C3E50"/>
                </a:solidFill>
                <a:latin typeface="Roboto"/>
                <a:ea typeface="Roboto"/>
                <a:cs typeface="Roboto"/>
                <a:sym typeface="Roboto"/>
              </a:rPr>
              <a:t>Login</a:t>
            </a:r>
            <a:endParaRPr sz="1700">
              <a:solidFill>
                <a:srgbClr val="2C3E50"/>
              </a:solidFill>
              <a:latin typeface="Roboto"/>
              <a:ea typeface="Roboto"/>
              <a:cs typeface="Roboto"/>
              <a:sym typeface="Roboto"/>
            </a:endParaRPr>
          </a:p>
          <a:p>
            <a:pPr indent="0" lvl="0" marL="0" rtl="0" algn="l">
              <a:lnSpc>
                <a:spcPct val="170000"/>
              </a:lnSpc>
              <a:spcBef>
                <a:spcPts val="0"/>
              </a:spcBef>
              <a:spcAft>
                <a:spcPts val="0"/>
              </a:spcAft>
              <a:buNone/>
            </a:pPr>
            <a:r>
              <a:rPr b="0" lang="en" sz="1200">
                <a:solidFill>
                  <a:srgbClr val="2C3E50"/>
                </a:solidFill>
                <a:latin typeface="Roboto"/>
                <a:ea typeface="Roboto"/>
                <a:cs typeface="Roboto"/>
                <a:sym typeface="Roboto"/>
              </a:rPr>
              <a:t>Submit the user's identifier and password credentials for authentication. When the authentication is successful, the response data returned will have the users information along with a jwt authentication token.</a:t>
            </a:r>
            <a:endParaRPr b="0" sz="1200">
              <a:solidFill>
                <a:srgbClr val="2C3E50"/>
              </a:solidFill>
              <a:latin typeface="Roboto"/>
              <a:ea typeface="Roboto"/>
              <a:cs typeface="Roboto"/>
              <a:sym typeface="Roboto"/>
            </a:endParaRPr>
          </a:p>
          <a:p>
            <a:pPr indent="0" lvl="0" marL="0" marR="25400" rtl="0" algn="l">
              <a:lnSpc>
                <a:spcPct val="125000"/>
              </a:lnSpc>
              <a:spcBef>
                <a:spcPts val="100"/>
              </a:spcBef>
              <a:spcAft>
                <a:spcPts val="0"/>
              </a:spcAft>
              <a:buNone/>
            </a:pPr>
            <a:r>
              <a:t/>
            </a:r>
            <a:endParaRPr b="0" sz="850" u="sng">
              <a:solidFill>
                <a:srgbClr val="2F80ED"/>
              </a:solidFill>
              <a:latin typeface="Roboto"/>
              <a:ea typeface="Roboto"/>
              <a:cs typeface="Roboto"/>
              <a:sym typeface="Roboto"/>
              <a:hlinkClick r:id="rId3"/>
            </a:endParaRPr>
          </a:p>
          <a:p>
            <a:pPr indent="0" lvl="0" marL="0" marR="25400" rtl="0" algn="l">
              <a:lnSpc>
                <a:spcPct val="125000"/>
              </a:lnSpc>
              <a:spcBef>
                <a:spcPts val="100"/>
              </a:spcBef>
              <a:spcAft>
                <a:spcPts val="0"/>
              </a:spcAft>
              <a:buNone/>
            </a:pPr>
            <a:r>
              <a:t/>
            </a:r>
            <a:endParaRPr sz="1200">
              <a:solidFill>
                <a:srgbClr val="2C3E50"/>
              </a:solidFill>
              <a:latin typeface="Roboto"/>
              <a:ea typeface="Roboto"/>
              <a:cs typeface="Roboto"/>
              <a:sym typeface="Roboto"/>
            </a:endParaRPr>
          </a:p>
          <a:p>
            <a:pPr indent="0" lvl="0" marL="0" rtl="0" algn="l">
              <a:lnSpc>
                <a:spcPct val="170000"/>
              </a:lnSpc>
              <a:spcBef>
                <a:spcPts val="0"/>
              </a:spcBef>
              <a:spcAft>
                <a:spcPts val="0"/>
              </a:spcAft>
              <a:buNone/>
            </a:pPr>
            <a:r>
              <a:t/>
            </a:r>
            <a:endParaRPr b="0" sz="1200">
              <a:solidFill>
                <a:srgbClr val="2C3E50"/>
              </a:solidFill>
              <a:latin typeface="Roboto"/>
              <a:ea typeface="Roboto"/>
              <a:cs typeface="Roboto"/>
              <a:sym typeface="Roboto"/>
            </a:endParaRPr>
          </a:p>
          <a:p>
            <a:pPr indent="0" lvl="0" marL="0" rtl="0" algn="l">
              <a:lnSpc>
                <a:spcPct val="125000"/>
              </a:lnSpc>
              <a:spcBef>
                <a:spcPts val="1400"/>
              </a:spcBef>
              <a:spcAft>
                <a:spcPts val="0"/>
              </a:spcAft>
              <a:buNone/>
            </a:pPr>
            <a:r>
              <a:t/>
            </a:r>
            <a:endParaRPr sz="1300">
              <a:solidFill>
                <a:srgbClr val="2C3E50"/>
              </a:solidFill>
              <a:latin typeface="Roboto"/>
              <a:ea typeface="Roboto"/>
              <a:cs typeface="Roboto"/>
              <a:sym typeface="Roboto"/>
            </a:endParaRPr>
          </a:p>
          <a:p>
            <a:pPr indent="0" lvl="0" marL="0" rtl="0" algn="l">
              <a:lnSpc>
                <a:spcPct val="115000"/>
              </a:lnSpc>
              <a:spcBef>
                <a:spcPts val="0"/>
              </a:spcBef>
              <a:spcAft>
                <a:spcPts val="0"/>
              </a:spcAft>
              <a:buNone/>
            </a:pPr>
            <a:r>
              <a:t/>
            </a:r>
            <a:endParaRPr b="0" sz="1100">
              <a:latin typeface="Arial"/>
              <a:ea typeface="Arial"/>
              <a:cs typeface="Arial"/>
              <a:sym typeface="Arial"/>
            </a:endParaRPr>
          </a:p>
          <a:p>
            <a:pPr indent="0" lvl="0" marL="0" rtl="0" algn="l">
              <a:lnSpc>
                <a:spcPct val="125000"/>
              </a:lnSpc>
              <a:spcBef>
                <a:spcPts val="1400"/>
              </a:spcBef>
              <a:spcAft>
                <a:spcPts val="0"/>
              </a:spcAft>
              <a:buNone/>
            </a:pPr>
            <a:r>
              <a:t/>
            </a:r>
            <a:endParaRPr b="0" sz="1200">
              <a:solidFill>
                <a:srgbClr val="2C3E50"/>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0"/>
          <p:cNvSpPr txBox="1"/>
          <p:nvPr>
            <p:ph idx="4294967295" type="title"/>
          </p:nvPr>
        </p:nvSpPr>
        <p:spPr>
          <a:xfrm>
            <a:off x="0" y="0"/>
            <a:ext cx="8846100" cy="51435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0"/>
              </a:spcAft>
              <a:buClr>
                <a:schemeClr val="dk2"/>
              </a:buClr>
              <a:buSzPts val="1100"/>
              <a:buFont typeface="Arial"/>
              <a:buNone/>
            </a:pPr>
            <a:r>
              <a:rPr lang="en" sz="1700">
                <a:solidFill>
                  <a:srgbClr val="2C3E50"/>
                </a:solidFill>
                <a:latin typeface="Roboto"/>
                <a:ea typeface="Roboto"/>
                <a:cs typeface="Roboto"/>
                <a:sym typeface="Roboto"/>
              </a:rPr>
              <a:t>Forgotten password</a:t>
            </a:r>
            <a:endParaRPr sz="1700">
              <a:solidFill>
                <a:srgbClr val="2C3E50"/>
              </a:solidFill>
              <a:latin typeface="Roboto"/>
              <a:ea typeface="Roboto"/>
              <a:cs typeface="Roboto"/>
              <a:sym typeface="Roboto"/>
            </a:endParaRPr>
          </a:p>
          <a:p>
            <a:pPr indent="0" lvl="0" marL="0" rtl="0" algn="l">
              <a:lnSpc>
                <a:spcPct val="170000"/>
              </a:lnSpc>
              <a:spcBef>
                <a:spcPts val="0"/>
              </a:spcBef>
              <a:spcAft>
                <a:spcPts val="0"/>
              </a:spcAft>
              <a:buClr>
                <a:schemeClr val="dk2"/>
              </a:buClr>
              <a:buSzPts val="1100"/>
              <a:buFont typeface="Arial"/>
              <a:buNone/>
            </a:pPr>
            <a:r>
              <a:rPr b="0" lang="en" sz="1200">
                <a:solidFill>
                  <a:srgbClr val="2C3E50"/>
                </a:solidFill>
                <a:latin typeface="Roboto"/>
                <a:ea typeface="Roboto"/>
                <a:cs typeface="Roboto"/>
                <a:sym typeface="Roboto"/>
              </a:rPr>
              <a:t>This action sends an email to a user with the link of you reset password page. This link contains an URL param </a:t>
            </a:r>
            <a:r>
              <a:rPr b="0" lang="en" sz="1000">
                <a:solidFill>
                  <a:srgbClr val="476582"/>
                </a:solidFill>
                <a:latin typeface="Courier New"/>
                <a:ea typeface="Courier New"/>
                <a:cs typeface="Courier New"/>
                <a:sym typeface="Courier New"/>
              </a:rPr>
              <a:t>code</a:t>
            </a:r>
            <a:r>
              <a:rPr b="0" lang="en" sz="1200">
                <a:solidFill>
                  <a:srgbClr val="2C3E50"/>
                </a:solidFill>
                <a:latin typeface="Roboto"/>
                <a:ea typeface="Roboto"/>
                <a:cs typeface="Roboto"/>
                <a:sym typeface="Roboto"/>
              </a:rPr>
              <a:t> which is required to reset user password.</a:t>
            </a:r>
            <a:endParaRPr b="0" sz="1200">
              <a:solidFill>
                <a:srgbClr val="2C3E50"/>
              </a:solidFill>
              <a:latin typeface="Roboto"/>
              <a:ea typeface="Roboto"/>
              <a:cs typeface="Roboto"/>
              <a:sym typeface="Roboto"/>
            </a:endParaRPr>
          </a:p>
          <a:p>
            <a:pPr indent="0" lvl="0" marL="0" marR="25400" rtl="0" algn="l">
              <a:lnSpc>
                <a:spcPct val="125000"/>
              </a:lnSpc>
              <a:spcBef>
                <a:spcPts val="100"/>
              </a:spcBef>
              <a:spcAft>
                <a:spcPts val="0"/>
              </a:spcAft>
              <a:buClr>
                <a:schemeClr val="dk2"/>
              </a:buClr>
              <a:buSzPts val="1100"/>
              <a:buFont typeface="Arial"/>
              <a:buNone/>
            </a:pPr>
            <a:r>
              <a:rPr b="0" lang="en" sz="850" u="sng">
                <a:solidFill>
                  <a:srgbClr val="2F80ED"/>
                </a:solidFill>
                <a:latin typeface="Roboto"/>
                <a:ea typeface="Roboto"/>
                <a:cs typeface="Roboto"/>
                <a:sym typeface="Roboto"/>
                <a:hlinkClick r:id="rId3"/>
              </a:rPr>
              <a:t>#</a:t>
            </a:r>
            <a:r>
              <a:rPr lang="en" sz="1200">
                <a:solidFill>
                  <a:srgbClr val="2C3E50"/>
                </a:solidFill>
                <a:latin typeface="Roboto"/>
                <a:ea typeface="Roboto"/>
                <a:cs typeface="Roboto"/>
                <a:sym typeface="Roboto"/>
              </a:rPr>
              <a:t>Usage</a:t>
            </a:r>
            <a:endParaRPr sz="1200">
              <a:solidFill>
                <a:srgbClr val="2C3E50"/>
              </a:solidFill>
              <a:latin typeface="Roboto"/>
              <a:ea typeface="Roboto"/>
              <a:cs typeface="Roboto"/>
              <a:sym typeface="Roboto"/>
            </a:endParaRPr>
          </a:p>
          <a:p>
            <a:pPr indent="-304800" lvl="0" marL="457200" rtl="0" algn="l">
              <a:lnSpc>
                <a:spcPct val="170000"/>
              </a:lnSpc>
              <a:spcBef>
                <a:spcPts val="1200"/>
              </a:spcBef>
              <a:spcAft>
                <a:spcPts val="0"/>
              </a:spcAft>
              <a:buClr>
                <a:srgbClr val="2C3E50"/>
              </a:buClr>
              <a:buSzPts val="1200"/>
              <a:buFont typeface="Roboto"/>
              <a:buChar char="●"/>
            </a:pPr>
            <a:r>
              <a:rPr b="0" lang="en" sz="1000">
                <a:solidFill>
                  <a:srgbClr val="476582"/>
                </a:solidFill>
                <a:latin typeface="Courier New"/>
                <a:ea typeface="Courier New"/>
                <a:cs typeface="Courier New"/>
                <a:sym typeface="Courier New"/>
              </a:rPr>
              <a:t>email</a:t>
            </a:r>
            <a:r>
              <a:rPr b="0" lang="en" sz="1200">
                <a:solidFill>
                  <a:srgbClr val="2C3E50"/>
                </a:solidFill>
                <a:latin typeface="Roboto"/>
                <a:ea typeface="Roboto"/>
                <a:cs typeface="Roboto"/>
                <a:sym typeface="Roboto"/>
              </a:rPr>
              <a:t> is your user email.</a:t>
            </a:r>
            <a:endParaRPr b="0" sz="1200">
              <a:solidFill>
                <a:srgbClr val="2C3E50"/>
              </a:solidFill>
              <a:latin typeface="Roboto"/>
              <a:ea typeface="Roboto"/>
              <a:cs typeface="Roboto"/>
              <a:sym typeface="Roboto"/>
            </a:endParaRPr>
          </a:p>
          <a:p>
            <a:pPr indent="-304800" lvl="0" marL="457200" rtl="0" algn="l">
              <a:lnSpc>
                <a:spcPct val="170000"/>
              </a:lnSpc>
              <a:spcBef>
                <a:spcPts val="0"/>
              </a:spcBef>
              <a:spcAft>
                <a:spcPts val="0"/>
              </a:spcAft>
              <a:buClr>
                <a:srgbClr val="2C3E50"/>
              </a:buClr>
              <a:buSzPts val="1200"/>
              <a:buFont typeface="Roboto"/>
              <a:buChar char="●"/>
            </a:pPr>
            <a:r>
              <a:rPr b="0" lang="en" sz="1000">
                <a:solidFill>
                  <a:srgbClr val="476582"/>
                </a:solidFill>
                <a:latin typeface="Courier New"/>
                <a:ea typeface="Courier New"/>
                <a:cs typeface="Courier New"/>
                <a:sym typeface="Courier New"/>
              </a:rPr>
              <a:t>url</a:t>
            </a:r>
            <a:r>
              <a:rPr b="0" lang="en" sz="1200">
                <a:solidFill>
                  <a:srgbClr val="2C3E50"/>
                </a:solidFill>
                <a:latin typeface="Roboto"/>
                <a:ea typeface="Roboto"/>
                <a:cs typeface="Roboto"/>
                <a:sym typeface="Roboto"/>
              </a:rPr>
              <a:t> is the url link that user will receive. After the user triggers a new password reset, it is used to redirect the user to the new-password form.</a:t>
            </a:r>
            <a:endParaRPr b="0" sz="1200">
              <a:solidFill>
                <a:srgbClr val="2C3E50"/>
              </a:solidFill>
              <a:latin typeface="Roboto"/>
              <a:ea typeface="Roboto"/>
              <a:cs typeface="Roboto"/>
              <a:sym typeface="Roboto"/>
            </a:endParaRPr>
          </a:p>
          <a:p>
            <a:pPr indent="0" lvl="0" marL="457200" rtl="0" algn="l">
              <a:lnSpc>
                <a:spcPct val="170000"/>
              </a:lnSpc>
              <a:spcBef>
                <a:spcPts val="1200"/>
              </a:spcBef>
              <a:spcAft>
                <a:spcPts val="0"/>
              </a:spcAft>
              <a:buNone/>
            </a:pPr>
            <a:r>
              <a:t/>
            </a:r>
            <a:endParaRPr b="0" sz="1000">
              <a:solidFill>
                <a:srgbClr val="35495E"/>
              </a:solidFill>
              <a:highlight>
                <a:srgbClr val="FCFCFC"/>
              </a:highlight>
              <a:latin typeface="Courier New"/>
              <a:ea typeface="Courier New"/>
              <a:cs typeface="Courier New"/>
              <a:sym typeface="Courier New"/>
            </a:endParaRPr>
          </a:p>
          <a:p>
            <a:pPr indent="0" lvl="0" marL="0" rtl="0" algn="l">
              <a:spcBef>
                <a:spcPts val="1200"/>
              </a:spcBef>
              <a:spcAft>
                <a:spcPts val="0"/>
              </a:spcAft>
              <a:buNone/>
            </a:pPr>
            <a:r>
              <a:t/>
            </a:r>
            <a:endParaRPr b="0" sz="1000">
              <a:solidFill>
                <a:srgbClr val="35495E"/>
              </a:solidFill>
              <a:highlight>
                <a:srgbClr val="FCFCFC"/>
              </a:highlight>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18" name="Shape 118"/>
        <p:cNvGrpSpPr/>
        <p:nvPr/>
      </p:nvGrpSpPr>
      <p:grpSpPr>
        <a:xfrm>
          <a:off x="0" y="0"/>
          <a:ext cx="0" cy="0"/>
          <a:chOff x="0" y="0"/>
          <a:chExt cx="0" cy="0"/>
        </a:xfrm>
      </p:grpSpPr>
      <p:pic>
        <p:nvPicPr>
          <p:cNvPr id="119" name="Google Shape;119;p21"/>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20" name="Google Shape;120;p21"/>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21" name="Google Shape;121;p21"/>
          <p:cNvSpPr txBox="1"/>
          <p:nvPr/>
        </p:nvSpPr>
        <p:spPr>
          <a:xfrm>
            <a:off x="2855550" y="204654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      Thank You</a:t>
            </a:r>
            <a:endParaRPr b="1" sz="3000">
              <a:solidFill>
                <a:schemeClr val="lt2"/>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