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9cca14d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9cca14d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9cca14de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9cca14de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cca14d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cca14d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cca14de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cca14de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17fc46e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17fc46e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17fc46ea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17fc46ea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9cca14d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9cca14d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cca14d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cca14d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9cca14d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9cca14d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cca14d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cca14d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9cca14d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9cca14d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9cca14d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9cca14d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Vue.js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given by Shivam Thareja</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Rendering</a:t>
            </a:r>
            <a:endParaRPr sz="2400"/>
          </a:p>
        </p:txBody>
      </p:sp>
      <p:sp>
        <p:nvSpPr>
          <p:cNvPr id="132" name="Google Shape;132;p22"/>
          <p:cNvSpPr txBox="1"/>
          <p:nvPr>
            <p:ph idx="4294967295" type="title"/>
          </p:nvPr>
        </p:nvSpPr>
        <p:spPr>
          <a:xfrm>
            <a:off x="535775" y="1480163"/>
            <a:ext cx="3567300" cy="30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highlight>
                  <a:srgbClr val="FFFFFF"/>
                </a:highlight>
                <a:latin typeface="Verdana"/>
                <a:ea typeface="Verdana"/>
                <a:cs typeface="Verdana"/>
                <a:sym typeface="Verdana"/>
              </a:rPr>
              <a:t>Conditional Rendering</a:t>
            </a:r>
            <a:endParaRPr b="0" sz="1800">
              <a:highlight>
                <a:srgbClr val="FFFFFF"/>
              </a:highlight>
              <a:latin typeface="Verdana"/>
              <a:ea typeface="Verdana"/>
              <a:cs typeface="Verdana"/>
              <a:sym typeface="Verdana"/>
            </a:endParaRPr>
          </a:p>
          <a:p>
            <a:pPr indent="-342900" lvl="0" marL="457200" rtl="0" algn="l">
              <a:spcBef>
                <a:spcPts val="0"/>
              </a:spcBef>
              <a:spcAft>
                <a:spcPts val="0"/>
              </a:spcAft>
              <a:buSzPts val="1800"/>
              <a:buFont typeface="Verdana"/>
              <a:buChar char="●"/>
            </a:pPr>
            <a:r>
              <a:rPr b="0" lang="en" sz="1800">
                <a:highlight>
                  <a:srgbClr val="FFFFFF"/>
                </a:highlight>
                <a:latin typeface="Verdana"/>
                <a:ea typeface="Verdana"/>
                <a:cs typeface="Verdana"/>
                <a:sym typeface="Verdana"/>
              </a:rPr>
              <a:t>V-if</a:t>
            </a:r>
            <a:endParaRPr b="0" sz="1800">
              <a:highlight>
                <a:srgbClr val="FFFFFF"/>
              </a:highlight>
              <a:latin typeface="Verdana"/>
              <a:ea typeface="Verdana"/>
              <a:cs typeface="Verdana"/>
              <a:sym typeface="Verdana"/>
            </a:endParaRPr>
          </a:p>
          <a:p>
            <a:pPr indent="-342900" lvl="0" marL="457200" rtl="0" algn="l">
              <a:spcBef>
                <a:spcPts val="0"/>
              </a:spcBef>
              <a:spcAft>
                <a:spcPts val="0"/>
              </a:spcAft>
              <a:buSzPts val="1800"/>
              <a:buFont typeface="Verdana"/>
              <a:buChar char="●"/>
            </a:pPr>
            <a:r>
              <a:rPr b="0" lang="en" sz="1800">
                <a:highlight>
                  <a:srgbClr val="FFFFFF"/>
                </a:highlight>
                <a:latin typeface="Verdana"/>
                <a:ea typeface="Verdana"/>
                <a:cs typeface="Verdana"/>
                <a:sym typeface="Verdana"/>
              </a:rPr>
              <a:t>V-else</a:t>
            </a:r>
            <a:endParaRPr b="0" sz="1800">
              <a:highlight>
                <a:srgbClr val="FFFFFF"/>
              </a:highlight>
              <a:latin typeface="Verdana"/>
              <a:ea typeface="Verdana"/>
              <a:cs typeface="Verdana"/>
              <a:sym typeface="Verdana"/>
            </a:endParaRPr>
          </a:p>
          <a:p>
            <a:pPr indent="-342900" lvl="0" marL="457200" rtl="0" algn="l">
              <a:spcBef>
                <a:spcPts val="0"/>
              </a:spcBef>
              <a:spcAft>
                <a:spcPts val="0"/>
              </a:spcAft>
              <a:buSzPts val="1800"/>
              <a:buFont typeface="Verdana"/>
              <a:buChar char="●"/>
            </a:pPr>
            <a:r>
              <a:rPr b="0" lang="en" sz="1800">
                <a:highlight>
                  <a:srgbClr val="FFFFFF"/>
                </a:highlight>
                <a:latin typeface="Verdana"/>
                <a:ea typeface="Verdana"/>
                <a:cs typeface="Verdana"/>
                <a:sym typeface="Verdana"/>
              </a:rPr>
              <a:t>V-show</a:t>
            </a:r>
            <a:endParaRPr b="0" sz="1800">
              <a:highlight>
                <a:srgbClr val="FFFFFF"/>
              </a:highlight>
              <a:latin typeface="Verdana"/>
              <a:ea typeface="Verdana"/>
              <a:cs typeface="Verdana"/>
              <a:sym typeface="Verdana"/>
            </a:endParaRPr>
          </a:p>
          <a:p>
            <a:pPr indent="-342900" lvl="0" marL="457200" rtl="0" algn="l">
              <a:spcBef>
                <a:spcPts val="0"/>
              </a:spcBef>
              <a:spcAft>
                <a:spcPts val="0"/>
              </a:spcAft>
              <a:buSzPts val="1800"/>
              <a:buFont typeface="Verdana"/>
              <a:buChar char="●"/>
            </a:pPr>
            <a:r>
              <a:rPr b="0" lang="en" sz="1800">
                <a:highlight>
                  <a:srgbClr val="FFFFFF"/>
                </a:highlight>
                <a:latin typeface="Verdana"/>
                <a:ea typeface="Verdana"/>
                <a:cs typeface="Verdana"/>
                <a:sym typeface="Verdana"/>
              </a:rPr>
              <a:t>V-for</a:t>
            </a:r>
            <a:endParaRPr b="0" sz="1800">
              <a:highlight>
                <a:srgbClr val="FFFFFF"/>
              </a:highlight>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idx="4294967295" type="title"/>
          </p:nvPr>
        </p:nvSpPr>
        <p:spPr>
          <a:xfrm>
            <a:off x="491350" y="1880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Transition</a:t>
            </a:r>
            <a:endParaRPr sz="2400"/>
          </a:p>
        </p:txBody>
      </p:sp>
      <p:sp>
        <p:nvSpPr>
          <p:cNvPr id="138" name="Google Shape;138;p23"/>
          <p:cNvSpPr txBox="1"/>
          <p:nvPr>
            <p:ph idx="4294967295" type="title"/>
          </p:nvPr>
        </p:nvSpPr>
        <p:spPr>
          <a:xfrm>
            <a:off x="544650" y="867200"/>
            <a:ext cx="8543100" cy="4032600"/>
          </a:xfrm>
          <a:prstGeom prst="rect">
            <a:avLst/>
          </a:prstGeom>
        </p:spPr>
        <p:txBody>
          <a:bodyPr anchorCtr="0" anchor="t" bIns="91425" lIns="91425" spcFirstLastPara="1" rIns="91425" wrap="square" tIns="91425">
            <a:noAutofit/>
          </a:bodyPr>
          <a:lstStyle/>
          <a:p>
            <a:pPr indent="0" lvl="0" marL="0" rtl="0" algn="l">
              <a:lnSpc>
                <a:spcPct val="171428"/>
              </a:lnSpc>
              <a:spcBef>
                <a:spcPts val="1100"/>
              </a:spcBef>
              <a:spcAft>
                <a:spcPts val="0"/>
              </a:spcAft>
              <a:buNone/>
            </a:pPr>
            <a:r>
              <a:rPr b="0" lang="en" sz="1400">
                <a:highlight>
                  <a:srgbClr val="FFFFFF"/>
                </a:highlight>
                <a:latin typeface="Verdana"/>
                <a:ea typeface="Verdana"/>
                <a:cs typeface="Verdana"/>
                <a:sym typeface="Verdana"/>
              </a:rPr>
              <a:t>VueJS provides various ways to apply transition to the HTML elements when they are added/updated in the DOM. VueJS has a built-in transition component that needs to be wrapped around the element, which needs transition.</a:t>
            </a:r>
            <a:endParaRPr b="0" sz="1400">
              <a:latin typeface="Verdana"/>
              <a:ea typeface="Verdana"/>
              <a:cs typeface="Verdana"/>
              <a:sym typeface="Verdana"/>
            </a:endParaRPr>
          </a:p>
          <a:p>
            <a:pPr indent="-304800" lvl="0" marL="457200" rtl="0" algn="l">
              <a:lnSpc>
                <a:spcPct val="171428"/>
              </a:lnSpc>
              <a:spcBef>
                <a:spcPts val="1500"/>
              </a:spcBef>
              <a:spcAft>
                <a:spcPts val="0"/>
              </a:spcAft>
              <a:buClr>
                <a:schemeClr val="dk2"/>
              </a:buClr>
              <a:buSzPts val="1200"/>
              <a:buFont typeface="Verdana"/>
              <a:buChar char="●"/>
            </a:pPr>
            <a:r>
              <a:rPr b="0" lang="en" sz="1200">
                <a:latin typeface="Verdana"/>
                <a:ea typeface="Verdana"/>
                <a:cs typeface="Verdana"/>
                <a:sym typeface="Verdana"/>
              </a:rPr>
              <a:t>v-enter − This class is called initially before the element is updated/added. Its the starting state.</a:t>
            </a:r>
            <a:endParaRPr b="0" sz="1200">
              <a:latin typeface="Verdana"/>
              <a:ea typeface="Verdana"/>
              <a:cs typeface="Verdana"/>
              <a:sym typeface="Verdana"/>
            </a:endParaRPr>
          </a:p>
          <a:p>
            <a:pPr indent="-304800" lvl="0" marL="457200" rtl="0" algn="l">
              <a:lnSpc>
                <a:spcPct val="171428"/>
              </a:lnSpc>
              <a:spcBef>
                <a:spcPts val="0"/>
              </a:spcBef>
              <a:spcAft>
                <a:spcPts val="0"/>
              </a:spcAft>
              <a:buClr>
                <a:schemeClr val="dk2"/>
              </a:buClr>
              <a:buSzPts val="1200"/>
              <a:buFont typeface="Verdana"/>
              <a:buChar char="●"/>
            </a:pPr>
            <a:r>
              <a:rPr b="0" lang="en" sz="1200">
                <a:latin typeface="Verdana"/>
                <a:ea typeface="Verdana"/>
                <a:cs typeface="Verdana"/>
                <a:sym typeface="Verdana"/>
              </a:rPr>
              <a:t>v-enter-active − This class is used to define the delay, duration, and easing curve for entering in the transition phase. This is the active state for entire and the class is available during the entire entering phase.</a:t>
            </a:r>
            <a:endParaRPr b="0" sz="1200">
              <a:latin typeface="Verdana"/>
              <a:ea typeface="Verdana"/>
              <a:cs typeface="Verdana"/>
              <a:sym typeface="Verdana"/>
            </a:endParaRPr>
          </a:p>
          <a:p>
            <a:pPr indent="-304800" lvl="0" marL="457200" rtl="0" algn="l">
              <a:lnSpc>
                <a:spcPct val="171428"/>
              </a:lnSpc>
              <a:spcBef>
                <a:spcPts val="0"/>
              </a:spcBef>
              <a:spcAft>
                <a:spcPts val="0"/>
              </a:spcAft>
              <a:buClr>
                <a:schemeClr val="dk2"/>
              </a:buClr>
              <a:buSzPts val="1200"/>
              <a:buFont typeface="Verdana"/>
              <a:buChar char="●"/>
            </a:pPr>
            <a:r>
              <a:rPr b="0" lang="en" sz="1200">
                <a:latin typeface="Verdana"/>
                <a:ea typeface="Verdana"/>
                <a:cs typeface="Verdana"/>
                <a:sym typeface="Verdana"/>
              </a:rPr>
              <a:t>v-leave − Added when the leaving transition is triggered, removed.</a:t>
            </a:r>
            <a:endParaRPr b="0" sz="1200">
              <a:latin typeface="Verdana"/>
              <a:ea typeface="Verdana"/>
              <a:cs typeface="Verdana"/>
              <a:sym typeface="Verdana"/>
            </a:endParaRPr>
          </a:p>
          <a:p>
            <a:pPr indent="-304800" lvl="0" marL="457200" rtl="0" algn="l">
              <a:lnSpc>
                <a:spcPct val="171428"/>
              </a:lnSpc>
              <a:spcBef>
                <a:spcPts val="0"/>
              </a:spcBef>
              <a:spcAft>
                <a:spcPts val="0"/>
              </a:spcAft>
              <a:buClr>
                <a:schemeClr val="dk2"/>
              </a:buClr>
              <a:buSzPts val="1200"/>
              <a:buFont typeface="Verdana"/>
              <a:buChar char="●"/>
            </a:pPr>
            <a:r>
              <a:rPr b="0" lang="en" sz="1200">
                <a:latin typeface="Verdana"/>
                <a:ea typeface="Verdana"/>
                <a:cs typeface="Verdana"/>
                <a:sym typeface="Verdana"/>
              </a:rPr>
              <a:t>v-leave-active − Applied during the leaving phase. It is removed when the transition is done. This class is used to apply the delay, duration, and easing curve during the leaving phase.</a:t>
            </a:r>
            <a:endParaRPr b="0" sz="1200">
              <a:latin typeface="Verdana"/>
              <a:ea typeface="Verdana"/>
              <a:cs typeface="Verdana"/>
              <a:sym typeface="Verdana"/>
            </a:endParaRPr>
          </a:p>
          <a:p>
            <a:pPr indent="0" lvl="0" marL="457200" rtl="0" algn="l">
              <a:lnSpc>
                <a:spcPct val="171428"/>
              </a:lnSpc>
              <a:spcBef>
                <a:spcPts val="1500"/>
              </a:spcBef>
              <a:spcAft>
                <a:spcPts val="0"/>
              </a:spcAft>
              <a:buNone/>
            </a:pPr>
            <a:r>
              <a:t/>
            </a:r>
            <a:endParaRPr b="0" sz="1100">
              <a:latin typeface="Verdana"/>
              <a:ea typeface="Verdana"/>
              <a:cs typeface="Verdana"/>
              <a:sym typeface="Verdana"/>
            </a:endParaRPr>
          </a:p>
          <a:p>
            <a:pPr indent="0" lvl="0" marL="457200" rtl="0" algn="l">
              <a:lnSpc>
                <a:spcPct val="115000"/>
              </a:lnSpc>
              <a:spcBef>
                <a:spcPts val="11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idx="4294967295" type="title"/>
          </p:nvPr>
        </p:nvSpPr>
        <p:spPr>
          <a:xfrm>
            <a:off x="535775" y="1436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Directive </a:t>
            </a:r>
            <a:endParaRPr sz="2400"/>
          </a:p>
        </p:txBody>
      </p:sp>
      <p:sp>
        <p:nvSpPr>
          <p:cNvPr id="144" name="Google Shape;144;p24"/>
          <p:cNvSpPr txBox="1"/>
          <p:nvPr>
            <p:ph idx="4294967295" type="title"/>
          </p:nvPr>
        </p:nvSpPr>
        <p:spPr>
          <a:xfrm>
            <a:off x="535775" y="776450"/>
            <a:ext cx="7456200" cy="47433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2"/>
              </a:buClr>
              <a:buSzPts val="1100"/>
              <a:buFont typeface="Arial"/>
              <a:buNone/>
            </a:pPr>
            <a:r>
              <a:rPr b="0" lang="en" sz="1100">
                <a:latin typeface="Verdana"/>
                <a:ea typeface="Verdana"/>
                <a:cs typeface="Verdana"/>
                <a:sym typeface="Verdana"/>
              </a:rPr>
              <a:t>Directives are instruction for VueJS to do things in a certain way. We have already seen directives such as v-if, v-show, v-else, v-for, v-bind , v-model, v-on, etc.</a:t>
            </a:r>
            <a:endParaRPr b="0" sz="11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000">
                <a:solidFill>
                  <a:srgbClr val="7F0055"/>
                </a:solidFill>
                <a:highlight>
                  <a:srgbClr val="EEEEEE"/>
                </a:highlight>
                <a:latin typeface="Courier New"/>
                <a:ea typeface="Courier New"/>
                <a:cs typeface="Courier New"/>
                <a:sym typeface="Courier New"/>
              </a:rPr>
              <a:t>Vue</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directive</a:t>
            </a:r>
            <a:r>
              <a:rPr b="0" lang="en" sz="1000">
                <a:solidFill>
                  <a:srgbClr val="666600"/>
                </a:solidFill>
                <a:highlight>
                  <a:srgbClr val="EEEEEE"/>
                </a:highlight>
                <a:latin typeface="Courier New"/>
                <a:ea typeface="Courier New"/>
                <a:cs typeface="Courier New"/>
                <a:sym typeface="Courier New"/>
              </a:rPr>
              <a:t>(</a:t>
            </a:r>
            <a:r>
              <a:rPr b="0" lang="en" sz="1000">
                <a:solidFill>
                  <a:srgbClr val="008800"/>
                </a:solidFill>
                <a:highlight>
                  <a:srgbClr val="EEEEEE"/>
                </a:highlight>
                <a:latin typeface="Courier New"/>
                <a:ea typeface="Courier New"/>
                <a:cs typeface="Courier New"/>
                <a:sym typeface="Courier New"/>
              </a:rPr>
              <a:t>"changestyle"</a:t>
            </a:r>
            <a:r>
              <a:rPr b="0" lang="en" sz="1000">
                <a:solidFill>
                  <a:srgbClr val="666600"/>
                </a:solidFill>
                <a:highlight>
                  <a:srgbClr val="EEEEEE"/>
                </a:highlight>
                <a:latin typeface="Courier New"/>
                <a:ea typeface="Courier New"/>
                <a:cs typeface="Courier New"/>
                <a:sym typeface="Courier New"/>
              </a:rPr>
              <a:t>,{</a:t>
            </a:r>
            <a:endParaRPr b="0" sz="1000">
              <a:solidFill>
                <a:srgbClr val="313131"/>
              </a:solidFill>
              <a:highlight>
                <a:srgbClr val="EEEEEE"/>
              </a:highlight>
              <a:latin typeface="Courier New"/>
              <a:ea typeface="Courier New"/>
              <a:cs typeface="Courier New"/>
              <a:sym typeface="Courier New"/>
            </a:endParaRPr>
          </a:p>
          <a:p>
            <a:pPr indent="0" lvl="0" marL="25400" marR="25400" rtl="0" algn="just">
              <a:lnSpc>
                <a:spcPct val="163636"/>
              </a:lnSpc>
              <a:spcBef>
                <a:spcPts val="700"/>
              </a:spcBef>
              <a:spcAft>
                <a:spcPts val="0"/>
              </a:spcAft>
              <a:buNone/>
            </a:pPr>
            <a:r>
              <a:rPr b="0" lang="en" sz="1000">
                <a:solidFill>
                  <a:srgbClr val="313131"/>
                </a:solidFill>
                <a:highlight>
                  <a:srgbClr val="EEEEEE"/>
                </a:highlight>
                <a:latin typeface="Courier New"/>
                <a:ea typeface="Courier New"/>
                <a:cs typeface="Courier New"/>
                <a:sym typeface="Courier New"/>
              </a:rPr>
              <a:t>   bind</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e1</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binding</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vnode</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666600"/>
                </a:solidFill>
                <a:highlight>
                  <a:srgbClr val="EEEEEE"/>
                </a:highlight>
                <a:latin typeface="Courier New"/>
                <a:ea typeface="Courier New"/>
                <a:cs typeface="Courier New"/>
                <a:sym typeface="Courier New"/>
              </a:rPr>
              <a:t>{</a:t>
            </a:r>
            <a:endParaRPr b="0" sz="1000">
              <a:solidFill>
                <a:srgbClr val="313131"/>
              </a:solidFill>
              <a:highlight>
                <a:srgbClr val="EEEEEE"/>
              </a:highlight>
              <a:latin typeface="Courier New"/>
              <a:ea typeface="Courier New"/>
              <a:cs typeface="Courier New"/>
              <a:sym typeface="Courier New"/>
            </a:endParaRPr>
          </a:p>
          <a:p>
            <a:pPr indent="0" lvl="0" marL="25400" marR="25400" rtl="0" algn="just">
              <a:lnSpc>
                <a:spcPct val="163636"/>
              </a:lnSpc>
              <a:spcBef>
                <a:spcPts val="700"/>
              </a:spcBef>
              <a:spcAft>
                <a:spcPts val="0"/>
              </a:spcAft>
              <a:buNone/>
            </a:pPr>
            <a:r>
              <a:rPr b="0" lang="en" sz="1000">
                <a:solidFill>
                  <a:srgbClr val="313131"/>
                </a:solidFill>
                <a:highlight>
                  <a:srgbClr val="EEEEEE"/>
                </a:highlight>
                <a:latin typeface="Courier New"/>
                <a:ea typeface="Courier New"/>
                <a:cs typeface="Courier New"/>
                <a:sym typeface="Courier New"/>
              </a:rPr>
              <a:t>      console</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log</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e1</a:t>
            </a:r>
            <a:r>
              <a:rPr b="0" lang="en" sz="1000">
                <a:solidFill>
                  <a:srgbClr val="666600"/>
                </a:solidFill>
                <a:highlight>
                  <a:srgbClr val="EEEEEE"/>
                </a:highlight>
                <a:latin typeface="Courier New"/>
                <a:ea typeface="Courier New"/>
                <a:cs typeface="Courier New"/>
                <a:sym typeface="Courier New"/>
              </a:rPr>
              <a:t>);</a:t>
            </a:r>
            <a:endParaRPr b="0" sz="1000">
              <a:solidFill>
                <a:srgbClr val="313131"/>
              </a:solidFill>
              <a:highlight>
                <a:srgbClr val="EEEEEE"/>
              </a:highlight>
              <a:latin typeface="Courier New"/>
              <a:ea typeface="Courier New"/>
              <a:cs typeface="Courier New"/>
              <a:sym typeface="Courier New"/>
            </a:endParaRPr>
          </a:p>
          <a:p>
            <a:pPr indent="0" lvl="0" marL="25400" marR="25400" rtl="0" algn="just">
              <a:lnSpc>
                <a:spcPct val="163636"/>
              </a:lnSpc>
              <a:spcBef>
                <a:spcPts val="700"/>
              </a:spcBef>
              <a:spcAft>
                <a:spcPts val="0"/>
              </a:spcAft>
              <a:buNone/>
            </a:pPr>
            <a:r>
              <a:rPr b="0" lang="en" sz="1000">
                <a:solidFill>
                  <a:srgbClr val="313131"/>
                </a:solidFill>
                <a:highlight>
                  <a:srgbClr val="EEEEEE"/>
                </a:highlight>
                <a:latin typeface="Courier New"/>
                <a:ea typeface="Courier New"/>
                <a:cs typeface="Courier New"/>
                <a:sym typeface="Courier New"/>
              </a:rPr>
              <a:t>      e1</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style</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color </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008800"/>
                </a:solidFill>
                <a:highlight>
                  <a:srgbClr val="EEEEEE"/>
                </a:highlight>
                <a:latin typeface="Courier New"/>
                <a:ea typeface="Courier New"/>
                <a:cs typeface="Courier New"/>
                <a:sym typeface="Courier New"/>
              </a:rPr>
              <a:t>"red"</a:t>
            </a:r>
            <a:r>
              <a:rPr b="0" lang="en" sz="1000">
                <a:solidFill>
                  <a:srgbClr val="666600"/>
                </a:solidFill>
                <a:highlight>
                  <a:srgbClr val="EEEEEE"/>
                </a:highlight>
                <a:latin typeface="Courier New"/>
                <a:ea typeface="Courier New"/>
                <a:cs typeface="Courier New"/>
                <a:sym typeface="Courier New"/>
              </a:rPr>
              <a:t>;</a:t>
            </a:r>
            <a:endParaRPr b="0" sz="1000">
              <a:solidFill>
                <a:srgbClr val="313131"/>
              </a:solidFill>
              <a:highlight>
                <a:srgbClr val="EEEEEE"/>
              </a:highlight>
              <a:latin typeface="Courier New"/>
              <a:ea typeface="Courier New"/>
              <a:cs typeface="Courier New"/>
              <a:sym typeface="Courier New"/>
            </a:endParaRPr>
          </a:p>
          <a:p>
            <a:pPr indent="0" lvl="0" marL="25400" marR="25400" rtl="0" algn="just">
              <a:lnSpc>
                <a:spcPct val="163636"/>
              </a:lnSpc>
              <a:spcBef>
                <a:spcPts val="700"/>
              </a:spcBef>
              <a:spcAft>
                <a:spcPts val="0"/>
              </a:spcAft>
              <a:buNone/>
            </a:pPr>
            <a:r>
              <a:rPr b="0" lang="en" sz="1000">
                <a:solidFill>
                  <a:srgbClr val="313131"/>
                </a:solidFill>
                <a:highlight>
                  <a:srgbClr val="EEEEEE"/>
                </a:highlight>
                <a:latin typeface="Courier New"/>
                <a:ea typeface="Courier New"/>
                <a:cs typeface="Courier New"/>
                <a:sym typeface="Courier New"/>
              </a:rPr>
              <a:t>      e1</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style</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fontSize </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008800"/>
                </a:solidFill>
                <a:highlight>
                  <a:srgbClr val="EEEEEE"/>
                </a:highlight>
                <a:latin typeface="Courier New"/>
                <a:ea typeface="Courier New"/>
                <a:cs typeface="Courier New"/>
                <a:sym typeface="Courier New"/>
              </a:rPr>
              <a:t>"30px"</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666600"/>
                </a:solidFill>
                <a:highlight>
                  <a:srgbClr val="EEEEEE"/>
                </a:highlight>
                <a:latin typeface="Courier New"/>
                <a:ea typeface="Courier New"/>
                <a:cs typeface="Courier New"/>
                <a:sym typeface="Courier New"/>
              </a:rPr>
              <a:t>}</a:t>
            </a:r>
            <a:endParaRPr b="0" sz="1000">
              <a:solidFill>
                <a:srgbClr val="313131"/>
              </a:solidFill>
              <a:highlight>
                <a:srgbClr val="EEEEEE"/>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b="0" lang="en" sz="1000">
                <a:solidFill>
                  <a:srgbClr val="666600"/>
                </a:solidFill>
                <a:highlight>
                  <a:srgbClr val="EEEEEE"/>
                </a:highlight>
                <a:latin typeface="Courier New"/>
                <a:ea typeface="Courier New"/>
                <a:cs typeface="Courier New"/>
                <a:sym typeface="Courier New"/>
              </a:rPr>
              <a:t>});</a:t>
            </a:r>
            <a:endParaRPr b="0" sz="1000">
              <a:solidFill>
                <a:srgbClr val="666600"/>
              </a:solidFill>
              <a:highlight>
                <a:srgbClr val="EEEEEE"/>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lang="en" sz="1800">
                <a:solidFill>
                  <a:srgbClr val="666600"/>
                </a:solidFill>
                <a:highlight>
                  <a:srgbClr val="EEEEEE"/>
                </a:highlight>
                <a:latin typeface="Courier New"/>
                <a:ea typeface="Courier New"/>
                <a:cs typeface="Courier New"/>
                <a:sym typeface="Courier New"/>
              </a:rPr>
              <a:t>FIlters</a:t>
            </a:r>
            <a:endParaRPr sz="1800">
              <a:solidFill>
                <a:srgbClr val="666600"/>
              </a:solidFill>
              <a:highlight>
                <a:srgbClr val="EEEEEE"/>
              </a:highlight>
              <a:latin typeface="Courier New"/>
              <a:ea typeface="Courier New"/>
              <a:cs typeface="Courier New"/>
              <a:sym typeface="Courier New"/>
            </a:endParaRPr>
          </a:p>
          <a:p>
            <a:pPr indent="0" lvl="0" marL="50800" marR="50800" rtl="0" algn="l">
              <a:lnSpc>
                <a:spcPct val="109090"/>
              </a:lnSpc>
              <a:spcBef>
                <a:spcPts val="1100"/>
              </a:spcBef>
              <a:spcAft>
                <a:spcPts val="0"/>
              </a:spcAft>
              <a:buNone/>
            </a:pPr>
            <a:r>
              <a:rPr b="0" lang="en" sz="1000">
                <a:solidFill>
                  <a:srgbClr val="000088"/>
                </a:solidFill>
                <a:highlight>
                  <a:srgbClr val="EEEEEE"/>
                </a:highlight>
                <a:latin typeface="Courier New"/>
                <a:ea typeface="Courier New"/>
                <a:cs typeface="Courier New"/>
                <a:sym typeface="Courier New"/>
              </a:rPr>
              <a:t>&lt;span</a:t>
            </a:r>
            <a:r>
              <a:rPr b="0" lang="en" sz="1000">
                <a:solidFill>
                  <a:srgbClr val="313131"/>
                </a:solidFill>
                <a:highlight>
                  <a:srgbClr val="EEEEEE"/>
                </a:highlight>
                <a:latin typeface="Courier New"/>
                <a:ea typeface="Courier New"/>
                <a:cs typeface="Courier New"/>
                <a:sym typeface="Courier New"/>
              </a:rPr>
              <a:t> </a:t>
            </a:r>
            <a:r>
              <a:rPr b="0" lang="en" sz="1000">
                <a:solidFill>
                  <a:srgbClr val="7F0055"/>
                </a:solidFill>
                <a:highlight>
                  <a:srgbClr val="EEEEEE"/>
                </a:highlight>
                <a:latin typeface="Courier New"/>
                <a:ea typeface="Courier New"/>
                <a:cs typeface="Courier New"/>
                <a:sym typeface="Courier New"/>
              </a:rPr>
              <a:t>style</a:t>
            </a:r>
            <a:r>
              <a:rPr b="0" lang="en" sz="1000">
                <a:solidFill>
                  <a:srgbClr val="313131"/>
                </a:solidFill>
                <a:highlight>
                  <a:srgbClr val="EEEEEE"/>
                </a:highlight>
                <a:latin typeface="Courier New"/>
                <a:ea typeface="Courier New"/>
                <a:cs typeface="Courier New"/>
                <a:sym typeface="Courier New"/>
              </a:rPr>
              <a:t> </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0088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font</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size</a:t>
            </a:r>
            <a:r>
              <a:rPr b="0" lang="en" sz="1000">
                <a:solidFill>
                  <a:srgbClr val="666600"/>
                </a:solidFill>
                <a:highlight>
                  <a:srgbClr val="EEEEEE"/>
                </a:highlight>
                <a:latin typeface="Courier New"/>
                <a:ea typeface="Courier New"/>
                <a:cs typeface="Courier New"/>
                <a:sym typeface="Courier New"/>
              </a:rPr>
              <a:t>:</a:t>
            </a:r>
            <a:r>
              <a:rPr b="0" lang="en" sz="1000">
                <a:solidFill>
                  <a:srgbClr val="006666"/>
                </a:solidFill>
                <a:highlight>
                  <a:srgbClr val="EEEEEE"/>
                </a:highlight>
                <a:latin typeface="Courier New"/>
                <a:ea typeface="Courier New"/>
                <a:cs typeface="Courier New"/>
                <a:sym typeface="Courier New"/>
              </a:rPr>
              <a:t>25px</a:t>
            </a:r>
            <a:r>
              <a:rPr b="0" lang="en" sz="1000">
                <a:solidFill>
                  <a:srgbClr val="666600"/>
                </a:solidFill>
                <a:highlight>
                  <a:srgbClr val="EEEEEE"/>
                </a:highlight>
                <a:latin typeface="Courier New"/>
                <a:ea typeface="Courier New"/>
                <a:cs typeface="Courier New"/>
                <a:sym typeface="Courier New"/>
              </a:rPr>
              <a:t>;</a:t>
            </a:r>
            <a:r>
              <a:rPr b="0" lang="en" sz="1000">
                <a:solidFill>
                  <a:srgbClr val="008800"/>
                </a:solidFill>
                <a:highlight>
                  <a:srgbClr val="EEEEEE"/>
                </a:highlight>
                <a:latin typeface="Courier New"/>
                <a:ea typeface="Courier New"/>
                <a:cs typeface="Courier New"/>
                <a:sym typeface="Courier New"/>
              </a:rPr>
              <a:t>"</a:t>
            </a:r>
            <a:r>
              <a:rPr b="0" lang="en" sz="1000">
                <a:solidFill>
                  <a:srgbClr val="000088"/>
                </a:solidFill>
                <a:highlight>
                  <a:srgbClr val="EEEEEE"/>
                </a:highlight>
                <a:latin typeface="Courier New"/>
                <a:ea typeface="Courier New"/>
                <a:cs typeface="Courier New"/>
                <a:sym typeface="Courier New"/>
              </a:rPr>
              <a:t>&gt;&lt;b&gt;</a:t>
            </a:r>
            <a:r>
              <a:rPr b="0" lang="en" sz="1000">
                <a:solidFill>
                  <a:srgbClr val="313131"/>
                </a:solidFill>
                <a:highlight>
                  <a:srgbClr val="EEEEEE"/>
                </a:highlight>
                <a:latin typeface="Courier New"/>
                <a:ea typeface="Courier New"/>
                <a:cs typeface="Courier New"/>
                <a:sym typeface="Courier New"/>
              </a:rPr>
              <a:t>Letter count is : {{name | countletters}}</a:t>
            </a:r>
            <a:r>
              <a:rPr b="0" lang="en" sz="1000">
                <a:solidFill>
                  <a:srgbClr val="000088"/>
                </a:solidFill>
                <a:highlight>
                  <a:srgbClr val="EEEEEE"/>
                </a:highlight>
                <a:latin typeface="Courier New"/>
                <a:ea typeface="Courier New"/>
                <a:cs typeface="Courier New"/>
                <a:sym typeface="Courier New"/>
              </a:rPr>
              <a:t>&lt;/b&gt;&lt;/span&gt;</a:t>
            </a:r>
            <a:endParaRPr b="0" sz="1000">
              <a:solidFill>
                <a:srgbClr val="000088"/>
              </a:solidFill>
              <a:highlight>
                <a:srgbClr val="EEEEEE"/>
              </a:highlight>
              <a:latin typeface="Courier New"/>
              <a:ea typeface="Courier New"/>
              <a:cs typeface="Courier New"/>
              <a:sym typeface="Courier New"/>
            </a:endParaRPr>
          </a:p>
          <a:p>
            <a:pPr indent="0" lvl="0" marL="25400" marR="25400" rtl="0" algn="just">
              <a:lnSpc>
                <a:spcPct val="163636"/>
              </a:lnSpc>
              <a:spcBef>
                <a:spcPts val="800"/>
              </a:spcBef>
              <a:spcAft>
                <a:spcPts val="0"/>
              </a:spcAft>
              <a:buNone/>
            </a:pPr>
            <a:r>
              <a:rPr b="0" lang="en" sz="1000">
                <a:solidFill>
                  <a:srgbClr val="313131"/>
                </a:solidFill>
                <a:highlight>
                  <a:srgbClr val="EEEEEE"/>
                </a:highlight>
                <a:latin typeface="Courier New"/>
                <a:ea typeface="Courier New"/>
                <a:cs typeface="Courier New"/>
                <a:sym typeface="Courier New"/>
              </a:rPr>
              <a:t>filters </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countletters </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000088"/>
                </a:solidFill>
                <a:highlight>
                  <a:srgbClr val="EEEEEE"/>
                </a:highlight>
                <a:latin typeface="Courier New"/>
                <a:ea typeface="Courier New"/>
                <a:cs typeface="Courier New"/>
                <a:sym typeface="Courier New"/>
              </a:rPr>
              <a:t>function</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value</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000088"/>
                </a:solidFill>
                <a:highlight>
                  <a:srgbClr val="EEEEEE"/>
                </a:highlight>
                <a:latin typeface="Courier New"/>
                <a:ea typeface="Courier New"/>
                <a:cs typeface="Courier New"/>
                <a:sym typeface="Courier New"/>
              </a:rPr>
              <a:t>return</a:t>
            </a:r>
            <a:r>
              <a:rPr b="0" lang="en" sz="1000">
                <a:solidFill>
                  <a:srgbClr val="313131"/>
                </a:solidFill>
                <a:highlight>
                  <a:srgbClr val="EEEEEE"/>
                </a:highlight>
                <a:latin typeface="Courier New"/>
                <a:ea typeface="Courier New"/>
                <a:cs typeface="Courier New"/>
                <a:sym typeface="Courier New"/>
              </a:rPr>
              <a:t> value</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length</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666600"/>
                </a:solidFill>
                <a:highlight>
                  <a:srgbClr val="EEEEEE"/>
                </a:highlight>
                <a:latin typeface="Courier New"/>
                <a:ea typeface="Courier New"/>
                <a:cs typeface="Courier New"/>
                <a:sym typeface="Courier New"/>
              </a:rPr>
              <a:t>}</a:t>
            </a:r>
            <a:r>
              <a:rPr b="0" lang="en" sz="1000">
                <a:solidFill>
                  <a:srgbClr val="313131"/>
                </a:solidFill>
                <a:highlight>
                  <a:srgbClr val="EEEEEE"/>
                </a:highlight>
                <a:latin typeface="Courier New"/>
                <a:ea typeface="Courier New"/>
                <a:cs typeface="Courier New"/>
                <a:sym typeface="Courier New"/>
              </a:rPr>
              <a:t> </a:t>
            </a:r>
            <a:r>
              <a:rPr b="0" lang="en" sz="1000">
                <a:solidFill>
                  <a:srgbClr val="666600"/>
                </a:solidFill>
                <a:highlight>
                  <a:srgbClr val="EEEEEE"/>
                </a:highlight>
                <a:latin typeface="Courier New"/>
                <a:ea typeface="Courier New"/>
                <a:cs typeface="Courier New"/>
                <a:sym typeface="Courier New"/>
              </a:rPr>
              <a:t>}</a:t>
            </a:r>
            <a:endParaRPr b="0" sz="1000">
              <a:solidFill>
                <a:srgbClr val="666600"/>
              </a:solidFill>
              <a:highlight>
                <a:srgbClr val="EEEEEE"/>
              </a:highlight>
              <a:latin typeface="Courier New"/>
              <a:ea typeface="Courier New"/>
              <a:cs typeface="Courier New"/>
              <a:sym typeface="Courier New"/>
            </a:endParaRPr>
          </a:p>
          <a:p>
            <a:pPr indent="0" lvl="0" marL="25400" marR="25400" rtl="0" algn="just">
              <a:lnSpc>
                <a:spcPct val="163636"/>
              </a:lnSpc>
              <a:spcBef>
                <a:spcPts val="700"/>
              </a:spcBef>
              <a:spcAft>
                <a:spcPts val="0"/>
              </a:spcAft>
              <a:buClr>
                <a:schemeClr val="dk2"/>
              </a:buClr>
              <a:buSzPts val="1100"/>
              <a:buFont typeface="Arial"/>
              <a:buNone/>
            </a:pPr>
            <a:r>
              <a:t/>
            </a:r>
            <a:endParaRPr b="0" sz="1100">
              <a:latin typeface="Verdana"/>
              <a:ea typeface="Verdana"/>
              <a:cs typeface="Verdana"/>
              <a:sym typeface="Verdana"/>
            </a:endParaRPr>
          </a:p>
          <a:p>
            <a:pPr indent="0" lvl="0" marL="25400" marR="25400" rtl="0" algn="just">
              <a:lnSpc>
                <a:spcPct val="163636"/>
              </a:lnSpc>
              <a:spcBef>
                <a:spcPts val="700"/>
              </a:spcBef>
              <a:spcAft>
                <a:spcPts val="0"/>
              </a:spcAft>
              <a:buNone/>
            </a:pPr>
            <a:r>
              <a:t/>
            </a:r>
            <a:endParaRPr b="0" sz="1800">
              <a:highlight>
                <a:srgbClr val="FFFFFF"/>
              </a:highlight>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t/>
            </a:r>
            <a:endParaRPr b="0" sz="1100">
              <a:latin typeface="Verdana"/>
              <a:ea typeface="Verdana"/>
              <a:cs typeface="Verdana"/>
              <a:sym typeface="Verdana"/>
            </a:endParaRPr>
          </a:p>
          <a:p>
            <a:pPr indent="0" lvl="0" marL="0" rtl="0" algn="l">
              <a:lnSpc>
                <a:spcPct val="115000"/>
              </a:lnSpc>
              <a:spcBef>
                <a:spcPts val="700"/>
              </a:spcBef>
              <a:spcAft>
                <a:spcPts val="1600"/>
              </a:spcAft>
              <a:buNone/>
            </a:pPr>
            <a:r>
              <a:t/>
            </a:r>
            <a:endParaRPr b="0" sz="1150">
              <a:highlight>
                <a:srgbClr val="FFFFFF"/>
              </a:highlight>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0" lang="en" sz="2900">
                <a:solidFill>
                  <a:schemeClr val="dk1"/>
                </a:solidFill>
                <a:latin typeface="Verdana"/>
                <a:ea typeface="Verdana"/>
                <a:cs typeface="Verdana"/>
                <a:sym typeface="Verdana"/>
              </a:rPr>
              <a:t>Routing</a:t>
            </a:r>
            <a:endParaRPr sz="3600">
              <a:solidFill>
                <a:schemeClr val="dk1"/>
              </a:solidFill>
            </a:endParaRPr>
          </a:p>
        </p:txBody>
      </p:sp>
      <p:sp>
        <p:nvSpPr>
          <p:cNvPr id="150" name="Google Shape;150;p25"/>
          <p:cNvSpPr txBox="1"/>
          <p:nvPr>
            <p:ph idx="4294967295" type="title"/>
          </p:nvPr>
        </p:nvSpPr>
        <p:spPr>
          <a:xfrm>
            <a:off x="535775" y="1480150"/>
            <a:ext cx="61743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highlight>
                  <a:srgbClr val="FFFFFF"/>
                </a:highlight>
                <a:latin typeface="Verdana"/>
                <a:ea typeface="Verdana"/>
                <a:cs typeface="Verdana"/>
                <a:sym typeface="Verdana"/>
              </a:rPr>
              <a:t>&lt;router-link&gt; is a component used to navigate to the HTML content to be displayed to the user. The to property is the destination, i.e the source file where the contents to be displayed will be picked.</a:t>
            </a:r>
            <a:endParaRPr b="0"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4294967295" type="title"/>
          </p:nvPr>
        </p:nvSpPr>
        <p:spPr>
          <a:xfrm>
            <a:off x="535775" y="1436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Mixin</a:t>
            </a:r>
            <a:endParaRPr sz="2400"/>
          </a:p>
        </p:txBody>
      </p:sp>
      <p:sp>
        <p:nvSpPr>
          <p:cNvPr id="156" name="Google Shape;156;p26"/>
          <p:cNvSpPr txBox="1"/>
          <p:nvPr>
            <p:ph idx="4294967295" type="title"/>
          </p:nvPr>
        </p:nvSpPr>
        <p:spPr>
          <a:xfrm>
            <a:off x="535775" y="776450"/>
            <a:ext cx="7456200" cy="474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highlight>
                  <a:srgbClr val="FFFFFF"/>
                </a:highlight>
                <a:latin typeface="Verdana"/>
                <a:ea typeface="Verdana"/>
                <a:cs typeface="Verdana"/>
                <a:sym typeface="Verdana"/>
              </a:rPr>
              <a:t>Mixins are basically to be used with components. They share reusable code among components. When a component uses mixin, all options of mixin become a part of the component options.</a:t>
            </a:r>
            <a:endParaRPr b="0" sz="1800">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535775" y="1436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Reactive Interface</a:t>
            </a:r>
            <a:endParaRPr sz="2400"/>
          </a:p>
        </p:txBody>
      </p:sp>
      <p:sp>
        <p:nvSpPr>
          <p:cNvPr id="162" name="Google Shape;162;p27"/>
          <p:cNvSpPr txBox="1"/>
          <p:nvPr>
            <p:ph idx="4294967295" type="title"/>
          </p:nvPr>
        </p:nvSpPr>
        <p:spPr>
          <a:xfrm>
            <a:off x="535775" y="776450"/>
            <a:ext cx="7456200" cy="47433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2"/>
              </a:buClr>
              <a:buSzPts val="1100"/>
              <a:buFont typeface="Arial"/>
              <a:buNone/>
            </a:pPr>
            <a:r>
              <a:rPr b="0" lang="en" sz="2900">
                <a:solidFill>
                  <a:srgbClr val="121214"/>
                </a:solidFill>
                <a:latin typeface="Verdana"/>
                <a:ea typeface="Verdana"/>
                <a:cs typeface="Verdana"/>
                <a:sym typeface="Verdana"/>
              </a:rPr>
              <a:t>Vue.set</a:t>
            </a:r>
            <a:endParaRPr b="0" sz="29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Clr>
                <a:schemeClr val="dk2"/>
              </a:buClr>
              <a:buSzPts val="1100"/>
              <a:buFont typeface="Arial"/>
              <a:buNone/>
            </a:pPr>
            <a:r>
              <a:rPr b="0" lang="en" sz="1100">
                <a:latin typeface="Verdana"/>
                <a:ea typeface="Verdana"/>
                <a:cs typeface="Verdana"/>
                <a:sym typeface="Verdana"/>
              </a:rPr>
              <a:t>This method helps to set a property on an object. It is used to get around the limitation that Vue cannot detect property additions.</a:t>
            </a:r>
            <a:endParaRPr b="0" sz="1100">
              <a:latin typeface="Verdana"/>
              <a:ea typeface="Verdana"/>
              <a:cs typeface="Verdana"/>
              <a:sym typeface="Verdana"/>
            </a:endParaRPr>
          </a:p>
          <a:p>
            <a:pPr indent="0" lvl="0" marL="0" marR="38100" rtl="0" algn="l">
              <a:lnSpc>
                <a:spcPct val="150000"/>
              </a:lnSpc>
              <a:spcBef>
                <a:spcPts val="700"/>
              </a:spcBef>
              <a:spcAft>
                <a:spcPts val="0"/>
              </a:spcAft>
              <a:buClr>
                <a:schemeClr val="dk2"/>
              </a:buClr>
              <a:buSzPts val="1100"/>
              <a:buFont typeface="Arial"/>
              <a:buNone/>
            </a:pPr>
            <a:r>
              <a:rPr b="0" lang="en" sz="1700">
                <a:latin typeface="Verdana"/>
                <a:ea typeface="Verdana"/>
                <a:cs typeface="Verdana"/>
                <a:sym typeface="Verdana"/>
              </a:rPr>
              <a:t>Syntax</a:t>
            </a:r>
            <a:endParaRPr b="0" sz="1700">
              <a:latin typeface="Verdana"/>
              <a:ea typeface="Verdana"/>
              <a:cs typeface="Verdana"/>
              <a:sym typeface="Verdana"/>
            </a:endParaRPr>
          </a:p>
          <a:p>
            <a:pPr indent="0" lvl="0" marL="25400" marR="25400" rtl="0" algn="just">
              <a:lnSpc>
                <a:spcPct val="163636"/>
              </a:lnSpc>
              <a:spcBef>
                <a:spcPts val="300"/>
              </a:spcBef>
              <a:spcAft>
                <a:spcPts val="0"/>
              </a:spcAft>
              <a:buNone/>
            </a:pPr>
            <a:r>
              <a:rPr b="0" lang="en" sz="900">
                <a:solidFill>
                  <a:srgbClr val="313131"/>
                </a:solidFill>
                <a:highlight>
                  <a:srgbClr val="F1F1F1"/>
                </a:highlight>
                <a:latin typeface="Courier New"/>
                <a:ea typeface="Courier New"/>
                <a:cs typeface="Courier New"/>
                <a:sym typeface="Courier New"/>
              </a:rPr>
              <a:t>Vue.set( target, key, value )</a:t>
            </a:r>
            <a:endParaRPr b="0"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700"/>
              </a:spcBef>
              <a:spcAft>
                <a:spcPts val="0"/>
              </a:spcAft>
              <a:buClr>
                <a:schemeClr val="dk2"/>
              </a:buClr>
              <a:buSzPts val="1100"/>
              <a:buFont typeface="Arial"/>
              <a:buNone/>
            </a:pPr>
            <a:r>
              <a:t/>
            </a:r>
            <a:endParaRPr b="0" sz="900">
              <a:solidFill>
                <a:srgbClr val="313131"/>
              </a:solidFill>
              <a:highlight>
                <a:srgbClr val="F1F1F1"/>
              </a:highlight>
              <a:latin typeface="Courier New"/>
              <a:ea typeface="Courier New"/>
              <a:cs typeface="Courier New"/>
              <a:sym typeface="Courier New"/>
            </a:endParaRPr>
          </a:p>
          <a:p>
            <a:pPr indent="0" lvl="0" marL="25400" marR="25400" rtl="0" algn="just">
              <a:lnSpc>
                <a:spcPct val="163636"/>
              </a:lnSpc>
              <a:spcBef>
                <a:spcPts val="0"/>
              </a:spcBef>
              <a:spcAft>
                <a:spcPts val="0"/>
              </a:spcAft>
              <a:buClr>
                <a:schemeClr val="dk2"/>
              </a:buClr>
              <a:buSzPts val="1100"/>
              <a:buFont typeface="Arial"/>
              <a:buNone/>
            </a:pPr>
            <a:r>
              <a:rPr b="0" lang="en" sz="1100">
                <a:latin typeface="Verdana"/>
                <a:ea typeface="Verdana"/>
                <a:cs typeface="Verdana"/>
                <a:sym typeface="Verdana"/>
              </a:rPr>
              <a:t>Where,</a:t>
            </a:r>
            <a:endParaRPr b="0" sz="1100">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rPr b="0" lang="en" sz="1100">
                <a:latin typeface="Verdana"/>
                <a:ea typeface="Verdana"/>
                <a:cs typeface="Verdana"/>
                <a:sym typeface="Verdana"/>
              </a:rPr>
              <a:t>target: Can be an object or an array</a:t>
            </a:r>
            <a:endParaRPr b="0" sz="1100">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rPr b="0" lang="en" sz="1100">
                <a:latin typeface="Verdana"/>
                <a:ea typeface="Verdana"/>
                <a:cs typeface="Verdana"/>
                <a:sym typeface="Verdana"/>
              </a:rPr>
              <a:t>key : Can be a string or number</a:t>
            </a:r>
            <a:endParaRPr b="0" sz="1100">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rPr b="0" lang="en" sz="1100">
                <a:latin typeface="Verdana"/>
                <a:ea typeface="Verdana"/>
                <a:cs typeface="Verdana"/>
                <a:sym typeface="Verdana"/>
              </a:rPr>
              <a:t>value: Can be any type</a:t>
            </a:r>
            <a:endParaRPr b="0" sz="1100">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rPr b="0" lang="en" sz="1100">
                <a:latin typeface="Verdana"/>
                <a:ea typeface="Verdana"/>
                <a:cs typeface="Verdana"/>
                <a:sym typeface="Verdana"/>
              </a:rPr>
              <a:t>Let’s take a look at an example.</a:t>
            </a:r>
            <a:endParaRPr b="0" sz="1100">
              <a:latin typeface="Verdana"/>
              <a:ea typeface="Verdana"/>
              <a:cs typeface="Verdana"/>
              <a:sym typeface="Verdana"/>
            </a:endParaRPr>
          </a:p>
          <a:p>
            <a:pPr indent="0" lvl="0" marL="0" rtl="0" algn="l">
              <a:lnSpc>
                <a:spcPct val="115000"/>
              </a:lnSpc>
              <a:spcBef>
                <a:spcPts val="700"/>
              </a:spcBef>
              <a:spcAft>
                <a:spcPts val="0"/>
              </a:spcAft>
              <a:buClr>
                <a:schemeClr val="dk2"/>
              </a:buClr>
              <a:buSzPts val="1100"/>
              <a:buFont typeface="Arial"/>
              <a:buNone/>
            </a:pPr>
            <a:r>
              <a:t/>
            </a:r>
            <a:endParaRPr b="0" sz="1100">
              <a:latin typeface="Arial"/>
              <a:ea typeface="Arial"/>
              <a:cs typeface="Arial"/>
              <a:sym typeface="Arial"/>
            </a:endParaRPr>
          </a:p>
          <a:p>
            <a:pPr indent="0" lvl="0" marL="25400" marR="25400" rtl="0" algn="just">
              <a:lnSpc>
                <a:spcPct val="163636"/>
              </a:lnSpc>
              <a:spcBef>
                <a:spcPts val="0"/>
              </a:spcBef>
              <a:spcAft>
                <a:spcPts val="0"/>
              </a:spcAft>
              <a:buNone/>
            </a:pPr>
            <a:r>
              <a:t/>
            </a:r>
            <a:endParaRPr b="0" sz="1800">
              <a:highlight>
                <a:srgbClr val="FFFFFF"/>
              </a:highlight>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t/>
            </a:r>
            <a:endParaRPr b="0" sz="1100">
              <a:latin typeface="Verdana"/>
              <a:ea typeface="Verdana"/>
              <a:cs typeface="Verdana"/>
              <a:sym typeface="Verdana"/>
            </a:endParaRPr>
          </a:p>
          <a:p>
            <a:pPr indent="0" lvl="0" marL="0" rtl="0" algn="l">
              <a:lnSpc>
                <a:spcPct val="115000"/>
              </a:lnSpc>
              <a:spcBef>
                <a:spcPts val="700"/>
              </a:spcBef>
              <a:spcAft>
                <a:spcPts val="1600"/>
              </a:spcAft>
              <a:buNone/>
            </a:pPr>
            <a:r>
              <a:t/>
            </a:r>
            <a:endParaRPr b="0" sz="1150">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6" name="Shape 166"/>
        <p:cNvGrpSpPr/>
        <p:nvPr/>
      </p:nvGrpSpPr>
      <p:grpSpPr>
        <a:xfrm>
          <a:off x="0" y="0"/>
          <a:ext cx="0" cy="0"/>
          <a:chOff x="0" y="0"/>
          <a:chExt cx="0" cy="0"/>
        </a:xfrm>
      </p:grpSpPr>
      <p:pic>
        <p:nvPicPr>
          <p:cNvPr id="167" name="Google Shape;167;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8" name="Google Shape;168;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9" name="Google Shape;169;p28"/>
          <p:cNvSpPr txBox="1"/>
          <p:nvPr/>
        </p:nvSpPr>
        <p:spPr>
          <a:xfrm>
            <a:off x="2855550" y="20465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Thank You</a:t>
            </a:r>
            <a:endParaRPr b="1" sz="3000">
              <a:solidFill>
                <a:schemeClr val="lt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Vue.js</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150">
                <a:highlight>
                  <a:srgbClr val="FFFFFF"/>
                </a:highlight>
                <a:latin typeface="Verdana"/>
                <a:ea typeface="Verdana"/>
                <a:cs typeface="Verdana"/>
                <a:sym typeface="Verdana"/>
              </a:rPr>
              <a:t>Vue is a JavaScript framework for building user interfaces. Its core part is focused mainly on the view layer and it is very easy to understand.</a:t>
            </a:r>
            <a:endParaRPr b="0" sz="1150">
              <a:highlight>
                <a:srgbClr val="FFFFFF"/>
              </a:highlight>
              <a:latin typeface="Verdana"/>
              <a:ea typeface="Verdana"/>
              <a:cs typeface="Verdana"/>
              <a:sym typeface="Verdana"/>
            </a:endParaRPr>
          </a:p>
          <a:p>
            <a:pPr indent="0" lvl="0" marL="0" rtl="0" algn="l">
              <a:lnSpc>
                <a:spcPct val="115000"/>
              </a:lnSpc>
              <a:spcBef>
                <a:spcPts val="1600"/>
              </a:spcBef>
              <a:spcAft>
                <a:spcPts val="1600"/>
              </a:spcAft>
              <a:buNone/>
            </a:pPr>
            <a:r>
              <a:rPr b="0" lang="en" sz="1150">
                <a:highlight>
                  <a:srgbClr val="FFFFFF"/>
                </a:highlight>
                <a:latin typeface="Verdana"/>
                <a:ea typeface="Verdana"/>
                <a:cs typeface="Verdana"/>
                <a:sym typeface="Verdana"/>
              </a:rPr>
              <a:t>Vue is basically built for frontend development.</a:t>
            </a:r>
            <a:endParaRPr b="0" sz="1150">
              <a:highlight>
                <a:srgbClr val="FFFFFF"/>
              </a:highlight>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Upcoming Slides</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Instances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Templates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Components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Computed Properties</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Watch Property</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Binding</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Events</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Rendering</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3" name="Google Shape;93;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4" name="Google Shape;94;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More</a:t>
            </a:r>
            <a:endParaRPr b="1" sz="3000">
              <a:solidFill>
                <a:schemeClr val="lt2"/>
              </a:solidFill>
              <a:latin typeface="Raleway"/>
              <a:ea typeface="Raleway"/>
              <a:cs typeface="Raleway"/>
              <a:sym typeface="Raleway"/>
            </a:endParaRPr>
          </a:p>
        </p:txBody>
      </p:sp>
      <p:sp>
        <p:nvSpPr>
          <p:cNvPr id="95" name="Google Shape;95;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Transition</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Routing</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Directive</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Mixins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Reactive Rendering</a:t>
            </a:r>
            <a:endParaRPr b="1" sz="14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idx="4294967295" type="title"/>
          </p:nvPr>
        </p:nvSpPr>
        <p:spPr>
          <a:xfrm>
            <a:off x="535775" y="1978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Instance</a:t>
            </a:r>
            <a:endParaRPr sz="2400"/>
          </a:p>
        </p:txBody>
      </p:sp>
      <p:sp>
        <p:nvSpPr>
          <p:cNvPr id="101" name="Google Shape;101;p17"/>
          <p:cNvSpPr txBox="1"/>
          <p:nvPr>
            <p:ph idx="4294967295" type="title"/>
          </p:nvPr>
        </p:nvSpPr>
        <p:spPr>
          <a:xfrm>
            <a:off x="629275" y="96580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150">
                <a:highlight>
                  <a:srgbClr val="FFFFFF"/>
                </a:highlight>
                <a:latin typeface="Verdana"/>
                <a:ea typeface="Verdana"/>
                <a:cs typeface="Verdana"/>
                <a:sym typeface="Verdana"/>
              </a:rPr>
              <a:t>To start with VueJS, we need to create the instance of Vue, which is called the root Vue Instance.</a:t>
            </a:r>
            <a:endParaRPr b="0" sz="18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800">
              <a:highlight>
                <a:srgbClr val="FFFFFF"/>
              </a:highlight>
              <a:latin typeface="Arial"/>
              <a:ea typeface="Arial"/>
              <a:cs typeface="Arial"/>
              <a:sym typeface="Arial"/>
            </a:endParaRPr>
          </a:p>
          <a:p>
            <a:pPr indent="0" lvl="0" marL="0" marR="38100" rtl="0" algn="l">
              <a:lnSpc>
                <a:spcPct val="150000"/>
              </a:lnSpc>
              <a:spcBef>
                <a:spcPts val="300"/>
              </a:spcBef>
              <a:spcAft>
                <a:spcPts val="0"/>
              </a:spcAft>
              <a:buClr>
                <a:schemeClr val="dk2"/>
              </a:buClr>
              <a:buSzPts val="1100"/>
              <a:buFont typeface="Arial"/>
              <a:buNone/>
            </a:pPr>
            <a:r>
              <a:rPr b="0" lang="en" sz="2900">
                <a:solidFill>
                  <a:srgbClr val="121214"/>
                </a:solidFill>
                <a:latin typeface="Verdana"/>
                <a:ea typeface="Verdana"/>
                <a:cs typeface="Verdana"/>
                <a:sym typeface="Verdana"/>
              </a:rPr>
              <a:t>Syntax</a:t>
            </a:r>
            <a:endParaRPr b="0" sz="2900">
              <a:solidFill>
                <a:srgbClr val="121214"/>
              </a:solidFill>
              <a:latin typeface="Verdana"/>
              <a:ea typeface="Verdana"/>
              <a:cs typeface="Verdana"/>
              <a:sym typeface="Verdana"/>
            </a:endParaRPr>
          </a:p>
          <a:p>
            <a:pPr indent="0" lvl="0" marL="0" rtl="0" algn="l">
              <a:lnSpc>
                <a:spcPct val="115000"/>
              </a:lnSpc>
              <a:spcBef>
                <a:spcPts val="300"/>
              </a:spcBef>
              <a:spcAft>
                <a:spcPts val="0"/>
              </a:spcAft>
              <a:buNone/>
            </a:pPr>
            <a:r>
              <a:rPr b="0" lang="en" sz="900">
                <a:solidFill>
                  <a:srgbClr val="313131"/>
                </a:solidFill>
                <a:highlight>
                  <a:srgbClr val="F1F1F1"/>
                </a:highlight>
                <a:latin typeface="Courier New"/>
                <a:ea typeface="Courier New"/>
                <a:cs typeface="Courier New"/>
                <a:sym typeface="Courier New"/>
              </a:rPr>
              <a:t>var app = new Vue({</a:t>
            </a:r>
            <a:endParaRPr b="0" sz="9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900">
                <a:solidFill>
                  <a:srgbClr val="313131"/>
                </a:solidFill>
                <a:highlight>
                  <a:srgbClr val="F1F1F1"/>
                </a:highlight>
                <a:latin typeface="Courier New"/>
                <a:ea typeface="Courier New"/>
                <a:cs typeface="Courier New"/>
                <a:sym typeface="Courier New"/>
              </a:rPr>
              <a:t>   // options</a:t>
            </a:r>
            <a:endParaRPr b="0"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1600"/>
              </a:spcBef>
              <a:spcAft>
                <a:spcPts val="0"/>
              </a:spcAft>
              <a:buClr>
                <a:schemeClr val="dk2"/>
              </a:buClr>
              <a:buSzPts val="1100"/>
              <a:buFont typeface="Arial"/>
              <a:buNone/>
            </a:pPr>
            <a:r>
              <a:rPr b="0" lang="en" sz="900">
                <a:solidFill>
                  <a:srgbClr val="313131"/>
                </a:solidFill>
                <a:highlight>
                  <a:srgbClr val="F1F1F1"/>
                </a:highlight>
                <a:latin typeface="Courier New"/>
                <a:ea typeface="Courier New"/>
                <a:cs typeface="Courier New"/>
                <a:sym typeface="Courier New"/>
              </a:rPr>
              <a:t>})</a:t>
            </a:r>
            <a:endParaRPr b="0" sz="9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0" sz="1700">
              <a:latin typeface="Verdana"/>
              <a:ea typeface="Verdana"/>
              <a:cs typeface="Verdana"/>
              <a:sym typeface="Verdana"/>
            </a:endParaRPr>
          </a:p>
          <a:p>
            <a:pPr indent="0" lvl="0" marL="0" rtl="0" algn="l">
              <a:lnSpc>
                <a:spcPct val="115000"/>
              </a:lnSpc>
              <a:spcBef>
                <a:spcPts val="1600"/>
              </a:spcBef>
              <a:spcAft>
                <a:spcPts val="0"/>
              </a:spcAft>
              <a:buNone/>
            </a:pPr>
            <a:r>
              <a:rPr b="0" lang="en" sz="1000">
                <a:solidFill>
                  <a:srgbClr val="313131"/>
                </a:solidFill>
                <a:highlight>
                  <a:srgbClr val="EEEEEE"/>
                </a:highlight>
                <a:latin typeface="Courier New"/>
                <a:ea typeface="Courier New"/>
                <a:cs typeface="Courier New"/>
                <a:sym typeface="Courier New"/>
              </a:rPr>
              <a:t> </a:t>
            </a:r>
            <a:endParaRPr b="0" sz="1000">
              <a:solidFill>
                <a:srgbClr val="666600"/>
              </a:solidFill>
              <a:highlight>
                <a:srgbClr val="EEEEEE"/>
              </a:highlight>
              <a:latin typeface="Courier New"/>
              <a:ea typeface="Courier New"/>
              <a:cs typeface="Courier New"/>
              <a:sym typeface="Courier New"/>
            </a:endParaRPr>
          </a:p>
          <a:p>
            <a:pPr indent="0" lvl="0" marL="0" rtl="0" algn="l">
              <a:lnSpc>
                <a:spcPct val="115000"/>
              </a:lnSpc>
              <a:spcBef>
                <a:spcPts val="1600"/>
              </a:spcBef>
              <a:spcAft>
                <a:spcPts val="1600"/>
              </a:spcAft>
              <a:buNone/>
            </a:pPr>
            <a:r>
              <a:t/>
            </a:r>
            <a:endParaRPr b="0"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Templating </a:t>
            </a:r>
            <a:endParaRPr sz="1800"/>
          </a:p>
        </p:txBody>
      </p:sp>
      <p:sp>
        <p:nvSpPr>
          <p:cNvPr id="107" name="Google Shape;107;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Verdana"/>
              <a:buAutoNum type="arabicPeriod"/>
            </a:pPr>
            <a:r>
              <a:rPr b="0" lang="en" sz="1800">
                <a:highlight>
                  <a:srgbClr val="FFFFFF"/>
                </a:highlight>
                <a:latin typeface="Verdana"/>
                <a:ea typeface="Verdana"/>
                <a:cs typeface="Verdana"/>
                <a:sym typeface="Verdana"/>
              </a:rPr>
              <a:t>V-html</a:t>
            </a:r>
            <a:endParaRPr b="0" sz="1800">
              <a:highlight>
                <a:srgbClr val="FFFFFF"/>
              </a:highlight>
              <a:latin typeface="Verdana"/>
              <a:ea typeface="Verdana"/>
              <a:cs typeface="Verdana"/>
              <a:sym typeface="Verdana"/>
            </a:endParaRPr>
          </a:p>
          <a:p>
            <a:pPr indent="-342900" lvl="0" marL="457200" rtl="0" algn="l">
              <a:lnSpc>
                <a:spcPct val="115000"/>
              </a:lnSpc>
              <a:spcBef>
                <a:spcPts val="0"/>
              </a:spcBef>
              <a:spcAft>
                <a:spcPts val="0"/>
              </a:spcAft>
              <a:buSzPts val="1800"/>
              <a:buFont typeface="Verdana"/>
              <a:buAutoNum type="arabicPeriod"/>
            </a:pPr>
            <a:r>
              <a:rPr b="0" lang="en" sz="1800">
                <a:highlight>
                  <a:srgbClr val="FFFFFF"/>
                </a:highlight>
                <a:latin typeface="Verdana"/>
                <a:ea typeface="Verdana"/>
                <a:cs typeface="Verdana"/>
                <a:sym typeface="Verdana"/>
              </a:rPr>
              <a:t>V-bind </a:t>
            </a:r>
            <a:endParaRPr b="0" sz="1800">
              <a:highlight>
                <a:srgbClr val="FFFFFF"/>
              </a:highlight>
              <a:latin typeface="Verdana"/>
              <a:ea typeface="Verdana"/>
              <a:cs typeface="Verdana"/>
              <a:sym typeface="Verdana"/>
            </a:endParaRPr>
          </a:p>
          <a:p>
            <a:pPr indent="0" lvl="0" marL="457200" rtl="0" algn="l">
              <a:lnSpc>
                <a:spcPct val="115000"/>
              </a:lnSpc>
              <a:spcBef>
                <a:spcPts val="1600"/>
              </a:spcBef>
              <a:spcAft>
                <a:spcPts val="1600"/>
              </a:spcAft>
              <a:buNone/>
            </a:pPr>
            <a:r>
              <a:t/>
            </a:r>
            <a:endParaRPr b="0" sz="1800">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Components</a:t>
            </a:r>
            <a:endParaRPr sz="2400"/>
          </a:p>
        </p:txBody>
      </p:sp>
      <p:sp>
        <p:nvSpPr>
          <p:cNvPr id="113" name="Google Shape;113;p19"/>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Verdana"/>
                <a:ea typeface="Verdana"/>
                <a:cs typeface="Verdana"/>
                <a:sym typeface="Verdana"/>
              </a:rPr>
              <a:t>Vue Components are one of the important features of VueJS that creates custom elements, which can be reused in HTML.</a:t>
            </a:r>
            <a:endParaRPr b="0" sz="1800">
              <a:solidFill>
                <a:srgbClr val="313131"/>
              </a:solidFill>
              <a:latin typeface="Arial"/>
              <a:ea typeface="Arial"/>
              <a:cs typeface="Arial"/>
              <a:sym typeface="Arial"/>
            </a:endParaRPr>
          </a:p>
          <a:p>
            <a:pPr indent="0" lvl="0" marL="0" rtl="0" algn="l">
              <a:lnSpc>
                <a:spcPct val="115000"/>
              </a:lnSpc>
              <a:spcBef>
                <a:spcPts val="0"/>
              </a:spcBef>
              <a:spcAft>
                <a:spcPts val="0"/>
              </a:spcAft>
              <a:buNone/>
            </a:pPr>
            <a:r>
              <a:t/>
            </a:r>
            <a:endParaRPr b="0" sz="1800">
              <a:solidFill>
                <a:srgbClr val="313131"/>
              </a:solidFill>
              <a:latin typeface="Arial"/>
              <a:ea typeface="Arial"/>
              <a:cs typeface="Arial"/>
              <a:sym typeface="Arial"/>
            </a:endParaRPr>
          </a:p>
          <a:p>
            <a:pPr indent="0" lvl="0" marL="0" rtl="0" algn="l">
              <a:lnSpc>
                <a:spcPct val="115000"/>
              </a:lnSpc>
              <a:spcBef>
                <a:spcPts val="0"/>
              </a:spcBef>
              <a:spcAft>
                <a:spcPts val="0"/>
              </a:spcAft>
              <a:buNone/>
            </a:pPr>
            <a:r>
              <a:rPr b="0" lang="en" sz="1800">
                <a:solidFill>
                  <a:srgbClr val="313131"/>
                </a:solidFill>
                <a:latin typeface="Arial"/>
                <a:ea typeface="Arial"/>
                <a:cs typeface="Arial"/>
                <a:sym typeface="Arial"/>
              </a:rPr>
              <a:t>&lt;component&gt;&lt;/ component&gt;</a:t>
            </a:r>
            <a:endParaRPr b="0" sz="1800">
              <a:solidFill>
                <a:srgbClr val="313131"/>
              </a:solidFill>
              <a:latin typeface="Arial"/>
              <a:ea typeface="Arial"/>
              <a:cs typeface="Arial"/>
              <a:sym typeface="Arial"/>
            </a:endParaRPr>
          </a:p>
          <a:p>
            <a:pPr indent="0" lvl="0" marL="0" rtl="0" algn="l">
              <a:lnSpc>
                <a:spcPct val="115000"/>
              </a:lnSpc>
              <a:spcBef>
                <a:spcPts val="0"/>
              </a:spcBef>
              <a:spcAft>
                <a:spcPts val="1600"/>
              </a:spcAft>
              <a:buNone/>
            </a:pPr>
            <a:r>
              <a:t/>
            </a:r>
            <a:endParaRPr b="0" sz="1800">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Computed Properties</a:t>
            </a:r>
            <a:endParaRPr sz="2400"/>
          </a:p>
        </p:txBody>
      </p:sp>
      <p:sp>
        <p:nvSpPr>
          <p:cNvPr id="119" name="Google Shape;119;p20"/>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Verdana"/>
                <a:ea typeface="Verdana"/>
                <a:cs typeface="Verdana"/>
                <a:sym typeface="Verdana"/>
              </a:rPr>
              <a:t>We have already seen methods for Vue instance and for components. Computed properties are like methods but with some difference in comparison to methods</a:t>
            </a:r>
            <a:endParaRPr b="0" sz="1800">
              <a:highlight>
                <a:srgbClr val="FFFFFF"/>
              </a:highlight>
              <a:latin typeface="Verdana"/>
              <a:ea typeface="Verdana"/>
              <a:cs typeface="Verdana"/>
              <a:sym typeface="Verdana"/>
            </a:endParaRPr>
          </a:p>
          <a:p>
            <a:pPr indent="-342900" lvl="0" marL="457200" rtl="0" algn="l">
              <a:lnSpc>
                <a:spcPct val="115000"/>
              </a:lnSpc>
              <a:spcBef>
                <a:spcPts val="1600"/>
              </a:spcBef>
              <a:spcAft>
                <a:spcPts val="0"/>
              </a:spcAft>
              <a:buSzPts val="1800"/>
              <a:buFont typeface="Verdana"/>
              <a:buChar char="●"/>
            </a:pPr>
            <a:r>
              <a:rPr b="0" lang="en" sz="1800">
                <a:highlight>
                  <a:srgbClr val="FFFFFF"/>
                </a:highlight>
                <a:latin typeface="Verdana"/>
                <a:ea typeface="Verdana"/>
                <a:cs typeface="Verdana"/>
                <a:sym typeface="Verdana"/>
              </a:rPr>
              <a:t>Get Computed Properties</a:t>
            </a:r>
            <a:endParaRPr b="0" sz="1800">
              <a:highlight>
                <a:srgbClr val="FFFFFF"/>
              </a:highlight>
              <a:latin typeface="Verdana"/>
              <a:ea typeface="Verdana"/>
              <a:cs typeface="Verdana"/>
              <a:sym typeface="Verdana"/>
            </a:endParaRPr>
          </a:p>
          <a:p>
            <a:pPr indent="-342900" lvl="0" marL="457200" rtl="0" algn="l">
              <a:lnSpc>
                <a:spcPct val="115000"/>
              </a:lnSpc>
              <a:spcBef>
                <a:spcPts val="0"/>
              </a:spcBef>
              <a:spcAft>
                <a:spcPts val="0"/>
              </a:spcAft>
              <a:buSzPts val="1800"/>
              <a:buFont typeface="Verdana"/>
              <a:buChar char="●"/>
            </a:pPr>
            <a:r>
              <a:rPr b="0" lang="en" sz="1800">
                <a:highlight>
                  <a:srgbClr val="FFFFFF"/>
                </a:highlight>
                <a:latin typeface="Verdana"/>
                <a:ea typeface="Verdana"/>
                <a:cs typeface="Verdana"/>
                <a:sym typeface="Verdana"/>
              </a:rPr>
              <a:t>Set Computed Properties</a:t>
            </a:r>
            <a:endParaRPr b="0" sz="1800">
              <a:highlight>
                <a:srgbClr val="FFFFFF"/>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Watch Properties</a:t>
            </a:r>
            <a:endParaRPr sz="2400"/>
          </a:p>
        </p:txBody>
      </p:sp>
      <p:sp>
        <p:nvSpPr>
          <p:cNvPr id="125" name="Google Shape;125;p21"/>
          <p:cNvSpPr txBox="1"/>
          <p:nvPr>
            <p:ph idx="4294967295" type="title"/>
          </p:nvPr>
        </p:nvSpPr>
        <p:spPr>
          <a:xfrm>
            <a:off x="535775" y="1480150"/>
            <a:ext cx="7468200" cy="3067500"/>
          </a:xfrm>
          <a:prstGeom prst="rect">
            <a:avLst/>
          </a:prstGeom>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Clr>
                <a:schemeClr val="dk2"/>
              </a:buClr>
              <a:buSzPts val="1100"/>
              <a:buFont typeface="Arial"/>
              <a:buNone/>
            </a:pPr>
            <a:r>
              <a:rPr b="0" lang="en" sz="1600">
                <a:highlight>
                  <a:srgbClr val="FFFFFF"/>
                </a:highlight>
                <a:latin typeface="Verdana"/>
                <a:ea typeface="Verdana"/>
                <a:cs typeface="Verdana"/>
                <a:sym typeface="Verdana"/>
              </a:rPr>
              <a:t>We do not have to specially assign any events and wait for it to change and do the extra work of validating. Watch takes care of updating the textboxes with the calculation done in the respective functions.</a:t>
            </a:r>
            <a:endParaRPr b="0" sz="16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1600"/>
              </a:spcAft>
              <a:buNone/>
            </a:pPr>
            <a:r>
              <a:t/>
            </a:r>
            <a:endParaRPr b="0" sz="1100">
              <a:latin typeface="Verdana"/>
              <a:ea typeface="Verdana"/>
              <a:cs typeface="Verdana"/>
              <a:sym typeface="Verdana"/>
            </a:endParaRPr>
          </a:p>
        </p:txBody>
      </p:sp>
      <p:pic>
        <p:nvPicPr>
          <p:cNvPr id="126" name="Google Shape;126;p21"/>
          <p:cNvPicPr preferRelativeResize="0"/>
          <p:nvPr/>
        </p:nvPicPr>
        <p:blipFill>
          <a:blip r:embed="rId3">
            <a:alphaModFix/>
          </a:blip>
          <a:stretch>
            <a:fillRect/>
          </a:stretch>
        </p:blipFill>
        <p:spPr>
          <a:xfrm>
            <a:off x="1190625" y="2804700"/>
            <a:ext cx="5219700" cy="163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