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6" d="100"/>
          <a:sy n="56" d="100"/>
        </p:scale>
        <p:origin x="6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2163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2804041"/>
            <a:ext cx="6648569" cy="866537"/>
          </a:xfrm>
          <a:prstGeom prst="rect">
            <a:avLst/>
          </a:prstGeom>
          <a:noFill/>
          <a:ln/>
        </p:spPr>
        <p:txBody>
          <a:bodyPr wrap="none" rtlCol="0" anchor="t"/>
          <a:lstStyle/>
          <a:p>
            <a:pPr marL="0" indent="0">
              <a:lnSpc>
                <a:spcPts val="6823"/>
              </a:lnSpc>
              <a:buNone/>
            </a:pPr>
            <a:r>
              <a:rPr lang="en-US" sz="5249" b="1" kern="0" spc="-157" dirty="0">
                <a:solidFill>
                  <a:srgbClr val="000000"/>
                </a:solidFill>
                <a:latin typeface="Inter" pitchFamily="34" charset="0"/>
                <a:ea typeface="Inter" pitchFamily="34" charset="-122"/>
                <a:cs typeface="Inter" pitchFamily="34" charset="-120"/>
              </a:rPr>
              <a:t>DevOps Testing Tools</a:t>
            </a:r>
            <a:endParaRPr lang="en-US" sz="5249" dirty="0"/>
          </a:p>
        </p:txBody>
      </p:sp>
      <p:sp>
        <p:nvSpPr>
          <p:cNvPr id="5" name="Text 3"/>
          <p:cNvSpPr/>
          <p:nvPr/>
        </p:nvSpPr>
        <p:spPr>
          <a:xfrm>
            <a:off x="833199" y="4003834"/>
            <a:ext cx="7477601" cy="799624"/>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DevOps is incomplete without the right testing tools. In this presentation, we will dive into everything related to DevOps testing tools.</a:t>
            </a:r>
            <a:endParaRPr lang="en-US" sz="1750" dirty="0"/>
          </a:p>
        </p:txBody>
      </p:sp>
      <p:sp>
        <p:nvSpPr>
          <p:cNvPr id="6" name="Shape 4"/>
          <p:cNvSpPr/>
          <p:nvPr/>
        </p:nvSpPr>
        <p:spPr>
          <a:xfrm>
            <a:off x="833199" y="5025628"/>
            <a:ext cx="355402" cy="355402"/>
          </a:xfrm>
          <a:prstGeom prst="roundRect">
            <a:avLst>
              <a:gd name="adj" fmla="val 25726039"/>
            </a:avLst>
          </a:prstGeom>
          <a:noFill/>
          <a:ln w="7620">
            <a:solidFill>
              <a:srgbClr val="FFFFFF"/>
            </a:solidFill>
            <a:prstDash val="solid"/>
          </a:ln>
        </p:spPr>
      </p:sp>
      <p:pic>
        <p:nvPicPr>
          <p:cNvPr id="7" name="Image 0" descr="preencoded.png"/>
          <p:cNvPicPr>
            <a:picLocks noChangeAspect="1"/>
          </p:cNvPicPr>
          <p:nvPr/>
        </p:nvPicPr>
        <p:blipFill>
          <a:blip r:embed="rId3"/>
          <a:stretch>
            <a:fillRect/>
          </a:stretch>
        </p:blipFill>
        <p:spPr>
          <a:xfrm>
            <a:off x="840819" y="5033248"/>
            <a:ext cx="340162" cy="340162"/>
          </a:xfrm>
          <a:prstGeom prst="rect">
            <a:avLst/>
          </a:prstGeom>
        </p:spPr>
      </p:pic>
      <p:sp>
        <p:nvSpPr>
          <p:cNvPr id="8" name="Text 5"/>
          <p:cNvSpPr/>
          <p:nvPr/>
        </p:nvSpPr>
        <p:spPr>
          <a:xfrm>
            <a:off x="1299686" y="5031105"/>
            <a:ext cx="1827609" cy="388858"/>
          </a:xfrm>
          <a:prstGeom prst="rect">
            <a:avLst/>
          </a:prstGeom>
          <a:noFill/>
          <a:ln/>
        </p:spPr>
        <p:txBody>
          <a:bodyPr wrap="none" rtlCol="0" anchor="t"/>
          <a:lstStyle/>
          <a:p>
            <a:pPr marL="0" indent="0" algn="l">
              <a:lnSpc>
                <a:spcPts val="3062"/>
              </a:lnSpc>
              <a:buNone/>
            </a:pPr>
            <a:r>
              <a:rPr lang="en-US" sz="2187" b="1" kern="0" spc="-35" dirty="0">
                <a:solidFill>
                  <a:srgbClr val="272525"/>
                </a:solidFill>
                <a:latin typeface="Inter" pitchFamily="34" charset="0"/>
                <a:ea typeface="Inter" pitchFamily="34" charset="-122"/>
                <a:cs typeface="Inter" pitchFamily="34" charset="-120"/>
              </a:rPr>
              <a:t>by charan jeet</a:t>
            </a:r>
            <a:endParaRPr lang="en-US" sz="2187" dirty="0"/>
          </a:p>
        </p:txBody>
      </p:sp>
      <p:pic>
        <p:nvPicPr>
          <p:cNvPr id="9"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797719" y="586145"/>
            <a:ext cx="9026843" cy="691396"/>
          </a:xfrm>
          <a:prstGeom prst="rect">
            <a:avLst/>
          </a:prstGeom>
          <a:noFill/>
          <a:ln/>
        </p:spPr>
        <p:txBody>
          <a:bodyPr wrap="none" rtlCol="0" anchor="t"/>
          <a:lstStyle/>
          <a:p>
            <a:pPr marL="0" indent="0">
              <a:lnSpc>
                <a:spcPts val="5444"/>
              </a:lnSpc>
              <a:buNone/>
            </a:pPr>
            <a:r>
              <a:rPr lang="en-US" sz="4188" b="1" kern="0" spc="-126" dirty="0">
                <a:solidFill>
                  <a:srgbClr val="000000"/>
                </a:solidFill>
                <a:latin typeface="Inter" pitchFamily="34" charset="0"/>
                <a:ea typeface="Inter" pitchFamily="34" charset="-122"/>
                <a:cs typeface="Inter" pitchFamily="34" charset="-120"/>
              </a:rPr>
              <a:t>Introduction to DevOps Testing Tools</a:t>
            </a:r>
            <a:endParaRPr lang="en-US" sz="4188" dirty="0"/>
          </a:p>
        </p:txBody>
      </p:sp>
      <p:sp>
        <p:nvSpPr>
          <p:cNvPr id="5" name="Text 3"/>
          <p:cNvSpPr/>
          <p:nvPr/>
        </p:nvSpPr>
        <p:spPr>
          <a:xfrm>
            <a:off x="797719" y="1596628"/>
            <a:ext cx="13034962" cy="765810"/>
          </a:xfrm>
          <a:prstGeom prst="rect">
            <a:avLst/>
          </a:prstGeom>
          <a:noFill/>
          <a:ln/>
        </p:spPr>
        <p:txBody>
          <a:bodyPr wrap="square" rtlCol="0" anchor="t"/>
          <a:lstStyle/>
          <a:p>
            <a:pPr marL="0" indent="0">
              <a:lnSpc>
                <a:spcPts val="3015"/>
              </a:lnSpc>
              <a:buNone/>
            </a:pPr>
            <a:r>
              <a:rPr lang="en-US" sz="1675" kern="0" spc="-34" dirty="0">
                <a:solidFill>
                  <a:srgbClr val="272525"/>
                </a:solidFill>
                <a:latin typeface="Inter" pitchFamily="34" charset="0"/>
                <a:ea typeface="Inter" pitchFamily="34" charset="-122"/>
                <a:cs typeface="Inter" pitchFamily="34" charset="-120"/>
              </a:rPr>
              <a:t>DevOps Testing Tools focus on incorporating testing early and often throughout the software development cycle. It automates testing to ensure quick feedback on the quality of the software being developed.</a:t>
            </a:r>
            <a:endParaRPr lang="en-US" sz="1675" dirty="0"/>
          </a:p>
        </p:txBody>
      </p:sp>
      <p:pic>
        <p:nvPicPr>
          <p:cNvPr id="6" name="Image 0" descr="preencoded.png"/>
          <p:cNvPicPr>
            <a:picLocks noChangeAspect="1"/>
          </p:cNvPicPr>
          <p:nvPr/>
        </p:nvPicPr>
        <p:blipFill>
          <a:blip r:embed="rId3"/>
          <a:stretch>
            <a:fillRect/>
          </a:stretch>
        </p:blipFill>
        <p:spPr>
          <a:xfrm>
            <a:off x="1475542" y="2688193"/>
            <a:ext cx="2888575" cy="2888575"/>
          </a:xfrm>
          <a:prstGeom prst="rect">
            <a:avLst/>
          </a:prstGeom>
        </p:spPr>
      </p:pic>
      <p:sp>
        <p:nvSpPr>
          <p:cNvPr id="7" name="Text 4"/>
          <p:cNvSpPr/>
          <p:nvPr/>
        </p:nvSpPr>
        <p:spPr>
          <a:xfrm>
            <a:off x="1698784" y="5553313"/>
            <a:ext cx="2401133" cy="345758"/>
          </a:xfrm>
          <a:prstGeom prst="rect">
            <a:avLst/>
          </a:prstGeom>
          <a:noFill/>
          <a:ln/>
        </p:spPr>
        <p:txBody>
          <a:bodyPr wrap="none" rtlCol="0" anchor="t"/>
          <a:lstStyle/>
          <a:p>
            <a:pPr marL="0" indent="0" algn="ctr">
              <a:lnSpc>
                <a:spcPts val="2722"/>
              </a:lnSpc>
              <a:buNone/>
            </a:pPr>
            <a:r>
              <a:rPr lang="en-US" sz="2094" b="1" kern="0" spc="-63" dirty="0">
                <a:solidFill>
                  <a:srgbClr val="000000"/>
                </a:solidFill>
                <a:latin typeface="Inter" pitchFamily="34" charset="0"/>
                <a:ea typeface="Inter" pitchFamily="34" charset="-122"/>
                <a:cs typeface="Inter" pitchFamily="34" charset="-120"/>
              </a:rPr>
              <a:t>The Agile Manifesto</a:t>
            </a:r>
            <a:endParaRPr lang="en-US" sz="2094" dirty="0"/>
          </a:p>
        </p:txBody>
      </p:sp>
      <p:sp>
        <p:nvSpPr>
          <p:cNvPr id="8" name="Text 5"/>
          <p:cNvSpPr/>
          <p:nvPr/>
        </p:nvSpPr>
        <p:spPr>
          <a:xfrm>
            <a:off x="797719" y="6111716"/>
            <a:ext cx="4203263" cy="1531620"/>
          </a:xfrm>
          <a:prstGeom prst="rect">
            <a:avLst/>
          </a:prstGeom>
          <a:noFill/>
          <a:ln/>
        </p:spPr>
        <p:txBody>
          <a:bodyPr wrap="square" rtlCol="0" anchor="t"/>
          <a:lstStyle/>
          <a:p>
            <a:pPr marL="0" indent="0" algn="ctr">
              <a:lnSpc>
                <a:spcPts val="3015"/>
              </a:lnSpc>
              <a:buNone/>
            </a:pPr>
            <a:r>
              <a:rPr lang="en-US" sz="1675" kern="0" spc="-34" dirty="0">
                <a:solidFill>
                  <a:srgbClr val="272525"/>
                </a:solidFill>
                <a:latin typeface="Inter" pitchFamily="34" charset="0"/>
                <a:ea typeface="Inter" pitchFamily="34" charset="-122"/>
                <a:cs typeface="Inter" pitchFamily="34" charset="-120"/>
              </a:rPr>
              <a:t>DevOps Testing Tools are rooted in the Agile Manifesto. They enable faster feedback loops, increase collaboration and handle failures effectively.</a:t>
            </a:r>
            <a:endParaRPr lang="en-US" sz="1675" dirty="0"/>
          </a:p>
        </p:txBody>
      </p:sp>
      <p:pic>
        <p:nvPicPr>
          <p:cNvPr id="9" name="Image 1" descr="preencoded.png"/>
          <p:cNvPicPr>
            <a:picLocks noChangeAspect="1"/>
          </p:cNvPicPr>
          <p:nvPr/>
        </p:nvPicPr>
        <p:blipFill>
          <a:blip r:embed="rId4"/>
          <a:stretch>
            <a:fillRect/>
          </a:stretch>
        </p:blipFill>
        <p:spPr>
          <a:xfrm>
            <a:off x="5870972" y="2688193"/>
            <a:ext cx="2888575" cy="2888575"/>
          </a:xfrm>
          <a:prstGeom prst="rect">
            <a:avLst/>
          </a:prstGeom>
        </p:spPr>
      </p:pic>
      <p:sp>
        <p:nvSpPr>
          <p:cNvPr id="10" name="Text 6"/>
          <p:cNvSpPr/>
          <p:nvPr/>
        </p:nvSpPr>
        <p:spPr>
          <a:xfrm>
            <a:off x="5761196" y="5553313"/>
            <a:ext cx="3108008" cy="345758"/>
          </a:xfrm>
          <a:prstGeom prst="rect">
            <a:avLst/>
          </a:prstGeom>
          <a:noFill/>
          <a:ln/>
        </p:spPr>
        <p:txBody>
          <a:bodyPr wrap="none" rtlCol="0" anchor="t"/>
          <a:lstStyle/>
          <a:p>
            <a:pPr marL="0" indent="0" algn="ctr">
              <a:lnSpc>
                <a:spcPts val="2722"/>
              </a:lnSpc>
              <a:buNone/>
            </a:pPr>
            <a:r>
              <a:rPr lang="en-US" sz="2094" b="1" kern="0" spc="-63" dirty="0">
                <a:solidFill>
                  <a:srgbClr val="000000"/>
                </a:solidFill>
                <a:latin typeface="Inter" pitchFamily="34" charset="0"/>
                <a:ea typeface="Inter" pitchFamily="34" charset="-122"/>
                <a:cs typeface="Inter" pitchFamily="34" charset="-120"/>
              </a:rPr>
              <a:t>Testing Cycle Automation</a:t>
            </a:r>
            <a:endParaRPr lang="en-US" sz="2094" dirty="0"/>
          </a:p>
        </p:txBody>
      </p:sp>
      <p:sp>
        <p:nvSpPr>
          <p:cNvPr id="11" name="Text 7"/>
          <p:cNvSpPr/>
          <p:nvPr/>
        </p:nvSpPr>
        <p:spPr>
          <a:xfrm>
            <a:off x="5213628" y="6111716"/>
            <a:ext cx="4203263" cy="1531620"/>
          </a:xfrm>
          <a:prstGeom prst="rect">
            <a:avLst/>
          </a:prstGeom>
          <a:noFill/>
          <a:ln/>
        </p:spPr>
        <p:txBody>
          <a:bodyPr wrap="square" rtlCol="0" anchor="t"/>
          <a:lstStyle/>
          <a:p>
            <a:pPr marL="0" indent="0" algn="ctr">
              <a:lnSpc>
                <a:spcPts val="3015"/>
              </a:lnSpc>
              <a:buNone/>
            </a:pPr>
            <a:r>
              <a:rPr lang="en-US" sz="1675" kern="0" spc="-34" dirty="0">
                <a:solidFill>
                  <a:srgbClr val="272525"/>
                </a:solidFill>
                <a:latin typeface="Inter" pitchFamily="34" charset="0"/>
                <a:ea typeface="Inter" pitchFamily="34" charset="-122"/>
                <a:cs typeface="Inter" pitchFamily="34" charset="-120"/>
              </a:rPr>
              <a:t>It's critical to include testing throughout the development cycle instead of just at the end. DevOps Testing tools automate the entire testing cycle.</a:t>
            </a:r>
            <a:endParaRPr lang="en-US" sz="1675" dirty="0"/>
          </a:p>
        </p:txBody>
      </p:sp>
      <p:pic>
        <p:nvPicPr>
          <p:cNvPr id="12" name="Image 2" descr="preencoded.png"/>
          <p:cNvPicPr>
            <a:picLocks noChangeAspect="1"/>
          </p:cNvPicPr>
          <p:nvPr/>
        </p:nvPicPr>
        <p:blipFill>
          <a:blip r:embed="rId5"/>
          <a:stretch>
            <a:fillRect/>
          </a:stretch>
        </p:blipFill>
        <p:spPr>
          <a:xfrm>
            <a:off x="10266402" y="2688193"/>
            <a:ext cx="2888575" cy="2888575"/>
          </a:xfrm>
          <a:prstGeom prst="rect">
            <a:avLst/>
          </a:prstGeom>
        </p:spPr>
      </p:pic>
      <p:sp>
        <p:nvSpPr>
          <p:cNvPr id="13" name="Text 8"/>
          <p:cNvSpPr/>
          <p:nvPr/>
        </p:nvSpPr>
        <p:spPr>
          <a:xfrm>
            <a:off x="10667405" y="5553313"/>
            <a:ext cx="2127409" cy="345758"/>
          </a:xfrm>
          <a:prstGeom prst="rect">
            <a:avLst/>
          </a:prstGeom>
          <a:noFill/>
          <a:ln/>
        </p:spPr>
        <p:txBody>
          <a:bodyPr wrap="none" rtlCol="0" anchor="t"/>
          <a:lstStyle/>
          <a:p>
            <a:pPr marL="0" indent="0" algn="ctr">
              <a:lnSpc>
                <a:spcPts val="2722"/>
              </a:lnSpc>
              <a:buNone/>
            </a:pPr>
            <a:r>
              <a:rPr lang="en-US" sz="2094" b="1" kern="0" spc="-63" dirty="0">
                <a:solidFill>
                  <a:srgbClr val="000000"/>
                </a:solidFill>
                <a:latin typeface="Inter" pitchFamily="34" charset="0"/>
                <a:ea typeface="Inter" pitchFamily="34" charset="-122"/>
                <a:cs typeface="Inter" pitchFamily="34" charset="-120"/>
              </a:rPr>
              <a:t>Testing Pyramid</a:t>
            </a:r>
            <a:endParaRPr lang="en-US" sz="2094" dirty="0"/>
          </a:p>
        </p:txBody>
      </p:sp>
      <p:sp>
        <p:nvSpPr>
          <p:cNvPr id="14" name="Text 9"/>
          <p:cNvSpPr/>
          <p:nvPr/>
        </p:nvSpPr>
        <p:spPr>
          <a:xfrm>
            <a:off x="9629537" y="6111716"/>
            <a:ext cx="4203263" cy="1148715"/>
          </a:xfrm>
          <a:prstGeom prst="rect">
            <a:avLst/>
          </a:prstGeom>
          <a:noFill/>
          <a:ln/>
        </p:spPr>
        <p:txBody>
          <a:bodyPr wrap="square" rtlCol="0" anchor="t"/>
          <a:lstStyle/>
          <a:p>
            <a:pPr marL="0" indent="0" algn="ctr">
              <a:lnSpc>
                <a:spcPts val="3015"/>
              </a:lnSpc>
              <a:buNone/>
            </a:pPr>
            <a:r>
              <a:rPr lang="en-US" sz="1675" kern="0" spc="-34" dirty="0">
                <a:solidFill>
                  <a:srgbClr val="272525"/>
                </a:solidFill>
                <a:latin typeface="Inter" pitchFamily="34" charset="0"/>
                <a:ea typeface="Inter" pitchFamily="34" charset="-122"/>
                <a:cs typeface="Inter" pitchFamily="34" charset="-120"/>
              </a:rPr>
              <a:t>DevOps Testing tools help organizations follow the testing pyramid and ensure more testing at the lower levels of the pyramid.</a:t>
            </a:r>
            <a:endParaRPr lang="en-US" sz="167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611029"/>
            <a:ext cx="7732514" cy="72211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Popular DevOps Testing Tools</a:t>
            </a:r>
            <a:endParaRPr lang="en-US" sz="4374" dirty="0"/>
          </a:p>
        </p:txBody>
      </p:sp>
      <p:sp>
        <p:nvSpPr>
          <p:cNvPr id="5" name="Text 3"/>
          <p:cNvSpPr/>
          <p:nvPr/>
        </p:nvSpPr>
        <p:spPr>
          <a:xfrm>
            <a:off x="833199" y="1666399"/>
            <a:ext cx="12964001" cy="799624"/>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There are numerous tools that can help organizations improve their software delivery pipeline. Here are some of the most popular DevOps testing tools:</a:t>
            </a:r>
            <a:endParaRPr lang="en-US" sz="1750" dirty="0"/>
          </a:p>
        </p:txBody>
      </p:sp>
      <p:sp>
        <p:nvSpPr>
          <p:cNvPr id="6" name="Shape 4"/>
          <p:cNvSpPr/>
          <p:nvPr/>
        </p:nvSpPr>
        <p:spPr>
          <a:xfrm>
            <a:off x="833199" y="2688193"/>
            <a:ext cx="4173260" cy="3041809"/>
          </a:xfrm>
          <a:prstGeom prst="roundRect">
            <a:avLst>
              <a:gd name="adj" fmla="val 1804"/>
            </a:avLst>
          </a:prstGeom>
          <a:solidFill>
            <a:srgbClr val="DADBF1"/>
          </a:solidFill>
          <a:ln w="7620">
            <a:solidFill>
              <a:srgbClr val="B4B7E4"/>
            </a:solidFill>
            <a:prstDash val="solid"/>
          </a:ln>
        </p:spPr>
      </p:sp>
      <p:sp>
        <p:nvSpPr>
          <p:cNvPr id="7" name="Text 5"/>
          <p:cNvSpPr/>
          <p:nvPr/>
        </p:nvSpPr>
        <p:spPr>
          <a:xfrm>
            <a:off x="1062990" y="2917984"/>
            <a:ext cx="2221944" cy="360998"/>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Selenium</a:t>
            </a:r>
            <a:endParaRPr lang="en-US" sz="2187" dirty="0"/>
          </a:p>
        </p:txBody>
      </p:sp>
      <p:sp>
        <p:nvSpPr>
          <p:cNvPr id="8" name="Text 6"/>
          <p:cNvSpPr/>
          <p:nvPr/>
        </p:nvSpPr>
        <p:spPr>
          <a:xfrm>
            <a:off x="1062990" y="3501152"/>
            <a:ext cx="3713678" cy="1999059"/>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A popular automation testing framework, used to test web applications. Supports various languages, including Java, Python, and Ruby.</a:t>
            </a:r>
            <a:endParaRPr lang="en-US" sz="1750" dirty="0"/>
          </a:p>
        </p:txBody>
      </p:sp>
      <p:sp>
        <p:nvSpPr>
          <p:cNvPr id="9" name="Shape 7"/>
          <p:cNvSpPr/>
          <p:nvPr/>
        </p:nvSpPr>
        <p:spPr>
          <a:xfrm>
            <a:off x="5228630" y="2688193"/>
            <a:ext cx="4173260" cy="3041809"/>
          </a:xfrm>
          <a:prstGeom prst="roundRect">
            <a:avLst>
              <a:gd name="adj" fmla="val 1804"/>
            </a:avLst>
          </a:prstGeom>
          <a:solidFill>
            <a:srgbClr val="DADBF1"/>
          </a:solidFill>
          <a:ln w="7620">
            <a:solidFill>
              <a:srgbClr val="B4B7E4"/>
            </a:solidFill>
            <a:prstDash val="solid"/>
          </a:ln>
        </p:spPr>
      </p:sp>
      <p:sp>
        <p:nvSpPr>
          <p:cNvPr id="10" name="Text 8"/>
          <p:cNvSpPr/>
          <p:nvPr/>
        </p:nvSpPr>
        <p:spPr>
          <a:xfrm>
            <a:off x="5458420" y="2917984"/>
            <a:ext cx="2221944" cy="360998"/>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JMeter</a:t>
            </a:r>
            <a:endParaRPr lang="en-US" sz="2187" dirty="0"/>
          </a:p>
        </p:txBody>
      </p:sp>
      <p:sp>
        <p:nvSpPr>
          <p:cNvPr id="11" name="Text 9"/>
          <p:cNvSpPr/>
          <p:nvPr/>
        </p:nvSpPr>
        <p:spPr>
          <a:xfrm>
            <a:off x="5458420" y="3501152"/>
            <a:ext cx="3713678" cy="1599248"/>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A performance testing tool, used to test the load on servers and client machines. Can be used for stress, functional, and database testing.</a:t>
            </a:r>
            <a:endParaRPr lang="en-US" sz="1750" dirty="0"/>
          </a:p>
        </p:txBody>
      </p:sp>
      <p:sp>
        <p:nvSpPr>
          <p:cNvPr id="12" name="Shape 10"/>
          <p:cNvSpPr/>
          <p:nvPr/>
        </p:nvSpPr>
        <p:spPr>
          <a:xfrm>
            <a:off x="9624060" y="2688193"/>
            <a:ext cx="4173260" cy="3041809"/>
          </a:xfrm>
          <a:prstGeom prst="roundRect">
            <a:avLst>
              <a:gd name="adj" fmla="val 1804"/>
            </a:avLst>
          </a:prstGeom>
          <a:solidFill>
            <a:srgbClr val="DADBF1"/>
          </a:solidFill>
          <a:ln w="7620">
            <a:solidFill>
              <a:srgbClr val="B4B7E4"/>
            </a:solidFill>
            <a:prstDash val="solid"/>
          </a:ln>
        </p:spPr>
      </p:sp>
      <p:sp>
        <p:nvSpPr>
          <p:cNvPr id="13" name="Text 11"/>
          <p:cNvSpPr/>
          <p:nvPr/>
        </p:nvSpPr>
        <p:spPr>
          <a:xfrm>
            <a:off x="9853851" y="2917984"/>
            <a:ext cx="2221944" cy="360998"/>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Appium</a:t>
            </a:r>
            <a:endParaRPr lang="en-US" sz="2187" dirty="0"/>
          </a:p>
        </p:txBody>
      </p:sp>
      <p:sp>
        <p:nvSpPr>
          <p:cNvPr id="14" name="Text 12"/>
          <p:cNvSpPr/>
          <p:nvPr/>
        </p:nvSpPr>
        <p:spPr>
          <a:xfrm>
            <a:off x="9853851" y="3501152"/>
            <a:ext cx="3713678" cy="1599248"/>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An open-source tool for mobile application testing for iOS and Android. Supports testing native, web, and hybrid mobile apps.</a:t>
            </a:r>
            <a:endParaRPr lang="en-US" sz="1750" dirty="0"/>
          </a:p>
        </p:txBody>
      </p:sp>
      <p:sp>
        <p:nvSpPr>
          <p:cNvPr id="15" name="Shape 13"/>
          <p:cNvSpPr/>
          <p:nvPr/>
        </p:nvSpPr>
        <p:spPr>
          <a:xfrm>
            <a:off x="833199" y="5952172"/>
            <a:ext cx="12964001" cy="1842373"/>
          </a:xfrm>
          <a:prstGeom prst="roundRect">
            <a:avLst>
              <a:gd name="adj" fmla="val 2978"/>
            </a:avLst>
          </a:prstGeom>
          <a:solidFill>
            <a:srgbClr val="DADBF1"/>
          </a:solidFill>
          <a:ln w="7620">
            <a:solidFill>
              <a:srgbClr val="B4B7E4"/>
            </a:solidFill>
            <a:prstDash val="solid"/>
          </a:ln>
        </p:spPr>
      </p:sp>
      <p:sp>
        <p:nvSpPr>
          <p:cNvPr id="16" name="Text 14"/>
          <p:cNvSpPr/>
          <p:nvPr/>
        </p:nvSpPr>
        <p:spPr>
          <a:xfrm>
            <a:off x="1062990" y="6181963"/>
            <a:ext cx="2221944" cy="360998"/>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Jenkins</a:t>
            </a:r>
            <a:endParaRPr lang="en-US" sz="2187" dirty="0"/>
          </a:p>
        </p:txBody>
      </p:sp>
      <p:sp>
        <p:nvSpPr>
          <p:cNvPr id="17" name="Text 15"/>
          <p:cNvSpPr/>
          <p:nvPr/>
        </p:nvSpPr>
        <p:spPr>
          <a:xfrm>
            <a:off x="1062990" y="6765131"/>
            <a:ext cx="12504420" cy="799624"/>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An open-source automation server used to automate software delivery processes. It supports building, testing, and deploying software.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792123" y="582216"/>
            <a:ext cx="7559754" cy="1373029"/>
          </a:xfrm>
          <a:prstGeom prst="rect">
            <a:avLst/>
          </a:prstGeom>
          <a:noFill/>
          <a:ln/>
        </p:spPr>
        <p:txBody>
          <a:bodyPr wrap="square" rtlCol="0" anchor="t"/>
          <a:lstStyle/>
          <a:p>
            <a:pPr marL="0" indent="0">
              <a:lnSpc>
                <a:spcPts val="5406"/>
              </a:lnSpc>
              <a:buNone/>
            </a:pPr>
            <a:r>
              <a:rPr lang="en-US" sz="4158" b="1" kern="0" spc="-125" dirty="0">
                <a:solidFill>
                  <a:srgbClr val="000000"/>
                </a:solidFill>
                <a:latin typeface="Inter" pitchFamily="34" charset="0"/>
                <a:ea typeface="Inter" pitchFamily="34" charset="-122"/>
                <a:cs typeface="Inter" pitchFamily="34" charset="-120"/>
              </a:rPr>
              <a:t>Benefits of using DevOps Testing Tools</a:t>
            </a:r>
            <a:endParaRPr lang="en-US" sz="4158" dirty="0"/>
          </a:p>
        </p:txBody>
      </p:sp>
      <p:sp>
        <p:nvSpPr>
          <p:cNvPr id="5" name="Text 3"/>
          <p:cNvSpPr/>
          <p:nvPr/>
        </p:nvSpPr>
        <p:spPr>
          <a:xfrm>
            <a:off x="792123" y="2272070"/>
            <a:ext cx="7559754" cy="380167"/>
          </a:xfrm>
          <a:prstGeom prst="rect">
            <a:avLst/>
          </a:prstGeom>
          <a:noFill/>
          <a:ln/>
        </p:spPr>
        <p:txBody>
          <a:bodyPr wrap="none" rtlCol="0" anchor="t"/>
          <a:lstStyle/>
          <a:p>
            <a:pPr marL="0" indent="0">
              <a:lnSpc>
                <a:spcPts val="2994"/>
              </a:lnSpc>
              <a:buNone/>
            </a:pPr>
            <a:r>
              <a:rPr lang="en-US" sz="1663" kern="0" spc="-33" dirty="0">
                <a:solidFill>
                  <a:srgbClr val="272525"/>
                </a:solidFill>
                <a:latin typeface="Inter" pitchFamily="34" charset="0"/>
                <a:ea typeface="Inter" pitchFamily="34" charset="-122"/>
                <a:cs typeface="Inter" pitchFamily="34" charset="-120"/>
              </a:rPr>
              <a:t>Here are some of the benefits of using DevOps Testing Tools:</a:t>
            </a:r>
            <a:endParaRPr lang="en-US" sz="1663" dirty="0"/>
          </a:p>
        </p:txBody>
      </p:sp>
      <p:sp>
        <p:nvSpPr>
          <p:cNvPr id="6" name="Shape 4"/>
          <p:cNvSpPr/>
          <p:nvPr/>
        </p:nvSpPr>
        <p:spPr>
          <a:xfrm>
            <a:off x="833199" y="3163253"/>
            <a:ext cx="499943" cy="499943"/>
          </a:xfrm>
          <a:prstGeom prst="roundRect">
            <a:avLst>
              <a:gd name="adj" fmla="val 10974"/>
            </a:avLst>
          </a:prstGeom>
          <a:solidFill>
            <a:srgbClr val="DADBF1"/>
          </a:solidFill>
          <a:ln w="7620">
            <a:solidFill>
              <a:srgbClr val="B4B7E4"/>
            </a:solidFill>
            <a:prstDash val="solid"/>
          </a:ln>
        </p:spPr>
      </p:sp>
      <p:sp>
        <p:nvSpPr>
          <p:cNvPr id="7" name="Text 5"/>
          <p:cNvSpPr/>
          <p:nvPr/>
        </p:nvSpPr>
        <p:spPr>
          <a:xfrm>
            <a:off x="955596" y="3040380"/>
            <a:ext cx="148233" cy="411837"/>
          </a:xfrm>
          <a:prstGeom prst="rect">
            <a:avLst/>
          </a:prstGeom>
          <a:noFill/>
          <a:ln/>
        </p:spPr>
        <p:txBody>
          <a:bodyPr wrap="none" rtlCol="0" anchor="t"/>
          <a:lstStyle/>
          <a:p>
            <a:pPr marL="0" indent="0" algn="ctr">
              <a:lnSpc>
                <a:spcPts val="3244"/>
              </a:lnSpc>
              <a:buNone/>
            </a:pPr>
            <a:r>
              <a:rPr lang="en-US" sz="2495" b="1" kern="0" spc="-33" dirty="0">
                <a:solidFill>
                  <a:srgbClr val="272525"/>
                </a:solidFill>
                <a:latin typeface="Inter" pitchFamily="34" charset="0"/>
                <a:ea typeface="Inter" pitchFamily="34" charset="-122"/>
                <a:cs typeface="Inter" pitchFamily="34" charset="-120"/>
              </a:rPr>
              <a:t>1</a:t>
            </a:r>
            <a:endParaRPr lang="en-US" sz="2495" dirty="0"/>
          </a:p>
        </p:txBody>
      </p:sp>
      <p:sp>
        <p:nvSpPr>
          <p:cNvPr id="8" name="Text 6"/>
          <p:cNvSpPr/>
          <p:nvPr/>
        </p:nvSpPr>
        <p:spPr>
          <a:xfrm>
            <a:off x="1478637" y="3074670"/>
            <a:ext cx="2112407" cy="343257"/>
          </a:xfrm>
          <a:prstGeom prst="rect">
            <a:avLst/>
          </a:prstGeom>
          <a:noFill/>
          <a:ln/>
        </p:spPr>
        <p:txBody>
          <a:bodyPr wrap="none" rtlCol="0" anchor="t"/>
          <a:lstStyle/>
          <a:p>
            <a:pPr marL="0" indent="0">
              <a:lnSpc>
                <a:spcPts val="2703"/>
              </a:lnSpc>
              <a:buNone/>
            </a:pPr>
            <a:r>
              <a:rPr lang="en-US" sz="2079" b="1" kern="0" spc="-62" dirty="0">
                <a:solidFill>
                  <a:srgbClr val="272525"/>
                </a:solidFill>
                <a:latin typeface="Inter" pitchFamily="34" charset="0"/>
                <a:ea typeface="Inter" pitchFamily="34" charset="-122"/>
                <a:cs typeface="Inter" pitchFamily="34" charset="-120"/>
              </a:rPr>
              <a:t>Collaboration</a:t>
            </a:r>
            <a:endParaRPr lang="en-US" sz="2079" dirty="0"/>
          </a:p>
        </p:txBody>
      </p:sp>
      <p:sp>
        <p:nvSpPr>
          <p:cNvPr id="9" name="Text 7"/>
          <p:cNvSpPr/>
          <p:nvPr/>
        </p:nvSpPr>
        <p:spPr>
          <a:xfrm>
            <a:off x="1478637" y="3629144"/>
            <a:ext cx="2987754" cy="1900833"/>
          </a:xfrm>
          <a:prstGeom prst="rect">
            <a:avLst/>
          </a:prstGeom>
          <a:noFill/>
          <a:ln/>
        </p:spPr>
        <p:txBody>
          <a:bodyPr wrap="square" rtlCol="0" anchor="t"/>
          <a:lstStyle/>
          <a:p>
            <a:pPr marL="0" indent="0">
              <a:lnSpc>
                <a:spcPts val="2994"/>
              </a:lnSpc>
              <a:buNone/>
            </a:pPr>
            <a:r>
              <a:rPr lang="en-US" sz="1663" kern="0" spc="-33" dirty="0">
                <a:solidFill>
                  <a:srgbClr val="272525"/>
                </a:solidFill>
                <a:latin typeface="Inter" pitchFamily="34" charset="0"/>
                <a:ea typeface="Inter" pitchFamily="34" charset="-122"/>
                <a:cs typeface="Inter" pitchFamily="34" charset="-120"/>
              </a:rPr>
              <a:t>DevOps Testing Tools encourage collaboration between teams, thereby reducing delays and ensuring faster delivery.</a:t>
            </a:r>
            <a:endParaRPr lang="en-US" sz="1663" dirty="0"/>
          </a:p>
        </p:txBody>
      </p:sp>
      <p:sp>
        <p:nvSpPr>
          <p:cNvPr id="10" name="Shape 8"/>
          <p:cNvSpPr/>
          <p:nvPr/>
        </p:nvSpPr>
        <p:spPr>
          <a:xfrm>
            <a:off x="4683085" y="3163253"/>
            <a:ext cx="499943" cy="499943"/>
          </a:xfrm>
          <a:prstGeom prst="roundRect">
            <a:avLst>
              <a:gd name="adj" fmla="val 10974"/>
            </a:avLst>
          </a:prstGeom>
          <a:solidFill>
            <a:srgbClr val="DADBF1"/>
          </a:solidFill>
          <a:ln w="7620">
            <a:solidFill>
              <a:srgbClr val="B4B7E4"/>
            </a:solidFill>
            <a:prstDash val="solid"/>
          </a:ln>
        </p:spPr>
      </p:sp>
      <p:sp>
        <p:nvSpPr>
          <p:cNvPr id="11" name="Text 9"/>
          <p:cNvSpPr/>
          <p:nvPr/>
        </p:nvSpPr>
        <p:spPr>
          <a:xfrm>
            <a:off x="4818221" y="3040380"/>
            <a:ext cx="193953" cy="411837"/>
          </a:xfrm>
          <a:prstGeom prst="rect">
            <a:avLst/>
          </a:prstGeom>
          <a:noFill/>
          <a:ln/>
        </p:spPr>
        <p:txBody>
          <a:bodyPr wrap="none" rtlCol="0" anchor="t"/>
          <a:lstStyle/>
          <a:p>
            <a:pPr marL="0" indent="0" algn="ctr">
              <a:lnSpc>
                <a:spcPts val="3244"/>
              </a:lnSpc>
              <a:buNone/>
            </a:pPr>
            <a:r>
              <a:rPr lang="en-US" sz="2495" b="1" kern="0" spc="-33" dirty="0">
                <a:solidFill>
                  <a:srgbClr val="272525"/>
                </a:solidFill>
                <a:latin typeface="Inter" pitchFamily="34" charset="0"/>
                <a:ea typeface="Inter" pitchFamily="34" charset="-122"/>
                <a:cs typeface="Inter" pitchFamily="34" charset="-120"/>
              </a:rPr>
              <a:t>2</a:t>
            </a:r>
            <a:endParaRPr lang="en-US" sz="2495" dirty="0"/>
          </a:p>
        </p:txBody>
      </p:sp>
      <p:sp>
        <p:nvSpPr>
          <p:cNvPr id="12" name="Text 10"/>
          <p:cNvSpPr/>
          <p:nvPr/>
        </p:nvSpPr>
        <p:spPr>
          <a:xfrm>
            <a:off x="5364123" y="3074670"/>
            <a:ext cx="2303740" cy="343257"/>
          </a:xfrm>
          <a:prstGeom prst="rect">
            <a:avLst/>
          </a:prstGeom>
          <a:noFill/>
          <a:ln/>
        </p:spPr>
        <p:txBody>
          <a:bodyPr wrap="none" rtlCol="0" anchor="t"/>
          <a:lstStyle/>
          <a:p>
            <a:pPr marL="0" indent="0">
              <a:lnSpc>
                <a:spcPts val="2703"/>
              </a:lnSpc>
              <a:buNone/>
            </a:pPr>
            <a:r>
              <a:rPr lang="en-US" sz="2079" b="1" kern="0" spc="-62" dirty="0">
                <a:solidFill>
                  <a:srgbClr val="272525"/>
                </a:solidFill>
                <a:latin typeface="Inter" pitchFamily="34" charset="0"/>
                <a:ea typeface="Inter" pitchFamily="34" charset="-122"/>
                <a:cs typeface="Inter" pitchFamily="34" charset="-120"/>
              </a:rPr>
              <a:t>Automated Testing</a:t>
            </a:r>
            <a:endParaRPr lang="en-US" sz="2079" dirty="0"/>
          </a:p>
        </p:txBody>
      </p:sp>
      <p:sp>
        <p:nvSpPr>
          <p:cNvPr id="13" name="Text 11"/>
          <p:cNvSpPr/>
          <p:nvPr/>
        </p:nvSpPr>
        <p:spPr>
          <a:xfrm>
            <a:off x="5364123" y="3629144"/>
            <a:ext cx="2987754" cy="2280999"/>
          </a:xfrm>
          <a:prstGeom prst="rect">
            <a:avLst/>
          </a:prstGeom>
          <a:noFill/>
          <a:ln/>
        </p:spPr>
        <p:txBody>
          <a:bodyPr wrap="square" rtlCol="0" anchor="t"/>
          <a:lstStyle/>
          <a:p>
            <a:pPr marL="0" indent="0">
              <a:lnSpc>
                <a:spcPts val="2994"/>
              </a:lnSpc>
              <a:buNone/>
            </a:pPr>
            <a:r>
              <a:rPr lang="en-US" sz="1663" kern="0" spc="-33" dirty="0">
                <a:solidFill>
                  <a:srgbClr val="272525"/>
                </a:solidFill>
                <a:latin typeface="Inter" pitchFamily="34" charset="0"/>
                <a:ea typeface="Inter" pitchFamily="34" charset="-122"/>
                <a:cs typeface="Inter" pitchFamily="34" charset="-120"/>
              </a:rPr>
              <a:t>DevOps Testing Tools automate repetitive testing tasks, reducing human errors and freeing up QA teams' time to focus on more productive tasks.</a:t>
            </a:r>
            <a:endParaRPr lang="en-US" sz="1663" dirty="0"/>
          </a:p>
        </p:txBody>
      </p:sp>
      <p:sp>
        <p:nvSpPr>
          <p:cNvPr id="14" name="Shape 12"/>
          <p:cNvSpPr/>
          <p:nvPr/>
        </p:nvSpPr>
        <p:spPr>
          <a:xfrm>
            <a:off x="833199" y="6589633"/>
            <a:ext cx="499943" cy="499943"/>
          </a:xfrm>
          <a:prstGeom prst="roundRect">
            <a:avLst>
              <a:gd name="adj" fmla="val 10974"/>
            </a:avLst>
          </a:prstGeom>
          <a:solidFill>
            <a:srgbClr val="DADBF1"/>
          </a:solidFill>
          <a:ln w="7620">
            <a:solidFill>
              <a:srgbClr val="B4B7E4"/>
            </a:solidFill>
            <a:prstDash val="solid"/>
          </a:ln>
        </p:spPr>
      </p:sp>
      <p:sp>
        <p:nvSpPr>
          <p:cNvPr id="15" name="Text 13"/>
          <p:cNvSpPr/>
          <p:nvPr/>
        </p:nvSpPr>
        <p:spPr>
          <a:xfrm>
            <a:off x="928926" y="6298287"/>
            <a:ext cx="201573" cy="411837"/>
          </a:xfrm>
          <a:prstGeom prst="rect">
            <a:avLst/>
          </a:prstGeom>
          <a:noFill/>
          <a:ln/>
        </p:spPr>
        <p:txBody>
          <a:bodyPr wrap="none" rtlCol="0" anchor="t"/>
          <a:lstStyle/>
          <a:p>
            <a:pPr marL="0" indent="0" algn="ctr">
              <a:lnSpc>
                <a:spcPts val="3244"/>
              </a:lnSpc>
              <a:buNone/>
            </a:pPr>
            <a:r>
              <a:rPr lang="en-US" sz="2495" b="1" kern="0" spc="-33" dirty="0">
                <a:solidFill>
                  <a:srgbClr val="272525"/>
                </a:solidFill>
                <a:latin typeface="Inter" pitchFamily="34" charset="0"/>
                <a:ea typeface="Inter" pitchFamily="34" charset="-122"/>
                <a:cs typeface="Inter" pitchFamily="34" charset="-120"/>
              </a:rPr>
              <a:t>3</a:t>
            </a:r>
            <a:endParaRPr lang="en-US" sz="2495" dirty="0"/>
          </a:p>
        </p:txBody>
      </p:sp>
      <p:sp>
        <p:nvSpPr>
          <p:cNvPr id="16" name="Text 14"/>
          <p:cNvSpPr/>
          <p:nvPr/>
        </p:nvSpPr>
        <p:spPr>
          <a:xfrm>
            <a:off x="1478637" y="6332577"/>
            <a:ext cx="2478762" cy="343257"/>
          </a:xfrm>
          <a:prstGeom prst="rect">
            <a:avLst/>
          </a:prstGeom>
          <a:noFill/>
          <a:ln/>
        </p:spPr>
        <p:txBody>
          <a:bodyPr wrap="none" rtlCol="0" anchor="t"/>
          <a:lstStyle/>
          <a:p>
            <a:pPr marL="0" indent="0">
              <a:lnSpc>
                <a:spcPts val="2703"/>
              </a:lnSpc>
              <a:buNone/>
            </a:pPr>
            <a:r>
              <a:rPr lang="en-US" sz="2079" b="1" kern="0" spc="-62" dirty="0">
                <a:solidFill>
                  <a:srgbClr val="272525"/>
                </a:solidFill>
                <a:latin typeface="Inter" pitchFamily="34" charset="0"/>
                <a:ea typeface="Inter" pitchFamily="34" charset="-122"/>
                <a:cs typeface="Inter" pitchFamily="34" charset="-120"/>
              </a:rPr>
              <a:t>Real-Time Feedback</a:t>
            </a:r>
            <a:endParaRPr lang="en-US" sz="2079" dirty="0"/>
          </a:p>
        </p:txBody>
      </p:sp>
      <p:sp>
        <p:nvSpPr>
          <p:cNvPr id="17" name="Text 15"/>
          <p:cNvSpPr/>
          <p:nvPr/>
        </p:nvSpPr>
        <p:spPr>
          <a:xfrm>
            <a:off x="1478637" y="6887051"/>
            <a:ext cx="6873240" cy="760333"/>
          </a:xfrm>
          <a:prstGeom prst="rect">
            <a:avLst/>
          </a:prstGeom>
          <a:noFill/>
          <a:ln/>
        </p:spPr>
        <p:txBody>
          <a:bodyPr wrap="square" rtlCol="0" anchor="t"/>
          <a:lstStyle/>
          <a:p>
            <a:pPr marL="0" indent="0">
              <a:lnSpc>
                <a:spcPts val="2994"/>
              </a:lnSpc>
              <a:buNone/>
            </a:pPr>
            <a:r>
              <a:rPr lang="en-US" sz="1663" kern="0" spc="-33" dirty="0">
                <a:solidFill>
                  <a:srgbClr val="272525"/>
                </a:solidFill>
                <a:latin typeface="Inter" pitchFamily="34" charset="0"/>
                <a:ea typeface="Inter" pitchFamily="34" charset="-122"/>
                <a:cs typeface="Inter" pitchFamily="34" charset="-120"/>
              </a:rPr>
              <a:t>DevOps Testing Tools provide real-time feedback, enabling teams to fix issues and keep software development on track.</a:t>
            </a:r>
            <a:endParaRPr lang="en-US" sz="1663" dirty="0"/>
          </a:p>
        </p:txBody>
      </p:sp>
      <p:pic>
        <p:nvPicPr>
          <p:cNvPr id="18"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611029"/>
            <a:ext cx="12964001" cy="1444228"/>
          </a:xfrm>
          <a:prstGeom prst="rect">
            <a:avLst/>
          </a:prstGeom>
          <a:noFill/>
          <a:ln/>
        </p:spPr>
        <p:txBody>
          <a:bodyPr wrap="squar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Challenges faced while implementing DevOps Testing Tools</a:t>
            </a:r>
            <a:endParaRPr lang="en-US" sz="4374" dirty="0"/>
          </a:p>
        </p:txBody>
      </p:sp>
      <p:sp>
        <p:nvSpPr>
          <p:cNvPr id="5" name="Text 3"/>
          <p:cNvSpPr/>
          <p:nvPr/>
        </p:nvSpPr>
        <p:spPr>
          <a:xfrm>
            <a:off x="833199" y="2388513"/>
            <a:ext cx="12964001" cy="399812"/>
          </a:xfrm>
          <a:prstGeom prst="rect">
            <a:avLst/>
          </a:prstGeom>
          <a:noFill/>
          <a:ln/>
        </p:spPr>
        <p:txBody>
          <a:bodyPr wrap="non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Although DevOps Testing Tools offer numerous benefits, there are several challenges associated with their implementation:</a:t>
            </a:r>
            <a:endParaRPr lang="en-US" sz="1750" dirty="0"/>
          </a:p>
        </p:txBody>
      </p:sp>
      <p:sp>
        <p:nvSpPr>
          <p:cNvPr id="6" name="Shape 4"/>
          <p:cNvSpPr/>
          <p:nvPr/>
        </p:nvSpPr>
        <p:spPr>
          <a:xfrm>
            <a:off x="833199" y="5792986"/>
            <a:ext cx="12964001" cy="44410"/>
          </a:xfrm>
          <a:prstGeom prst="rect">
            <a:avLst/>
          </a:prstGeom>
          <a:solidFill>
            <a:srgbClr val="B4B7E4"/>
          </a:solidFill>
          <a:ln/>
        </p:spPr>
      </p:sp>
      <p:sp>
        <p:nvSpPr>
          <p:cNvPr id="7" name="Shape 5"/>
          <p:cNvSpPr/>
          <p:nvPr/>
        </p:nvSpPr>
        <p:spPr>
          <a:xfrm>
            <a:off x="3996392" y="5792986"/>
            <a:ext cx="44410" cy="777597"/>
          </a:xfrm>
          <a:prstGeom prst="rect">
            <a:avLst/>
          </a:prstGeom>
          <a:solidFill>
            <a:srgbClr val="B4B7E4"/>
          </a:solidFill>
          <a:ln/>
        </p:spPr>
      </p:sp>
      <p:sp>
        <p:nvSpPr>
          <p:cNvPr id="8" name="Shape 6"/>
          <p:cNvSpPr/>
          <p:nvPr/>
        </p:nvSpPr>
        <p:spPr>
          <a:xfrm>
            <a:off x="3768685" y="5543074"/>
            <a:ext cx="499943" cy="499943"/>
          </a:xfrm>
          <a:prstGeom prst="roundRect">
            <a:avLst>
              <a:gd name="adj" fmla="val 10974"/>
            </a:avLst>
          </a:prstGeom>
          <a:solidFill>
            <a:srgbClr val="DADBF1"/>
          </a:solidFill>
          <a:ln w="7620">
            <a:solidFill>
              <a:srgbClr val="B4B7E4"/>
            </a:solidFill>
            <a:prstDash val="solid"/>
          </a:ln>
        </p:spPr>
      </p:sp>
      <p:sp>
        <p:nvSpPr>
          <p:cNvPr id="9" name="Text 7"/>
          <p:cNvSpPr/>
          <p:nvPr/>
        </p:nvSpPr>
        <p:spPr>
          <a:xfrm>
            <a:off x="3937040" y="5576411"/>
            <a:ext cx="163235" cy="433149"/>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10" name="Text 8"/>
          <p:cNvSpPr/>
          <p:nvPr/>
        </p:nvSpPr>
        <p:spPr>
          <a:xfrm>
            <a:off x="2623661" y="6792873"/>
            <a:ext cx="2789992" cy="360998"/>
          </a:xfrm>
          <a:prstGeom prst="rect">
            <a:avLst/>
          </a:prstGeom>
          <a:noFill/>
          <a:ln/>
        </p:spPr>
        <p:txBody>
          <a:bodyPr wrap="none" rtlCol="0" anchor="t"/>
          <a:lstStyle/>
          <a:p>
            <a:pPr marL="0" indent="0" algn="ctr">
              <a:lnSpc>
                <a:spcPts val="2843"/>
              </a:lnSpc>
              <a:buNone/>
            </a:pPr>
            <a:r>
              <a:rPr lang="en-US" sz="2187" b="1" kern="0" spc="-66" dirty="0">
                <a:solidFill>
                  <a:srgbClr val="272525"/>
                </a:solidFill>
                <a:latin typeface="Inter" pitchFamily="34" charset="0"/>
                <a:ea typeface="Inter" pitchFamily="34" charset="-122"/>
                <a:cs typeface="Inter" pitchFamily="34" charset="-120"/>
              </a:rPr>
              <a:t>Resistance to Change</a:t>
            </a:r>
            <a:endParaRPr lang="en-US" sz="2187" dirty="0"/>
          </a:p>
        </p:txBody>
      </p:sp>
      <p:sp>
        <p:nvSpPr>
          <p:cNvPr id="11" name="Text 9"/>
          <p:cNvSpPr/>
          <p:nvPr/>
        </p:nvSpPr>
        <p:spPr>
          <a:xfrm>
            <a:off x="1055370" y="7376041"/>
            <a:ext cx="5926574" cy="1199436"/>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It can be challenging to convince team members to adopt new processes and tools. Change management and training programs can help overcome resistance to change.</a:t>
            </a:r>
            <a:endParaRPr lang="en-US" sz="1750" dirty="0"/>
          </a:p>
        </p:txBody>
      </p:sp>
      <p:sp>
        <p:nvSpPr>
          <p:cNvPr id="12" name="Shape 10"/>
          <p:cNvSpPr/>
          <p:nvPr/>
        </p:nvSpPr>
        <p:spPr>
          <a:xfrm>
            <a:off x="7292876" y="5015389"/>
            <a:ext cx="44410" cy="777597"/>
          </a:xfrm>
          <a:prstGeom prst="rect">
            <a:avLst/>
          </a:prstGeom>
          <a:solidFill>
            <a:srgbClr val="B4B7E4"/>
          </a:solidFill>
          <a:ln/>
        </p:spPr>
      </p:sp>
      <p:sp>
        <p:nvSpPr>
          <p:cNvPr id="13" name="Shape 11"/>
          <p:cNvSpPr/>
          <p:nvPr/>
        </p:nvSpPr>
        <p:spPr>
          <a:xfrm>
            <a:off x="7065169" y="5543074"/>
            <a:ext cx="499943" cy="499943"/>
          </a:xfrm>
          <a:prstGeom prst="roundRect">
            <a:avLst>
              <a:gd name="adj" fmla="val 10974"/>
            </a:avLst>
          </a:prstGeom>
          <a:solidFill>
            <a:srgbClr val="DADBF1"/>
          </a:solidFill>
          <a:ln w="7620">
            <a:solidFill>
              <a:srgbClr val="B4B7E4"/>
            </a:solidFill>
            <a:prstDash val="solid"/>
          </a:ln>
        </p:spPr>
      </p:sp>
      <p:sp>
        <p:nvSpPr>
          <p:cNvPr id="14" name="Text 12"/>
          <p:cNvSpPr/>
          <p:nvPr/>
        </p:nvSpPr>
        <p:spPr>
          <a:xfrm>
            <a:off x="7214473" y="5576411"/>
            <a:ext cx="201335" cy="433149"/>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5" name="Text 13"/>
          <p:cNvSpPr/>
          <p:nvPr/>
        </p:nvSpPr>
        <p:spPr>
          <a:xfrm>
            <a:off x="6204109" y="3010495"/>
            <a:ext cx="2221944" cy="360998"/>
          </a:xfrm>
          <a:prstGeom prst="rect">
            <a:avLst/>
          </a:prstGeom>
          <a:noFill/>
          <a:ln/>
        </p:spPr>
        <p:txBody>
          <a:bodyPr wrap="none" rtlCol="0" anchor="t"/>
          <a:lstStyle/>
          <a:p>
            <a:pPr marL="0" indent="0" algn="ctr">
              <a:lnSpc>
                <a:spcPts val="2843"/>
              </a:lnSpc>
              <a:buNone/>
            </a:pPr>
            <a:r>
              <a:rPr lang="en-US" sz="2187" b="1" kern="0" spc="-66" dirty="0">
                <a:solidFill>
                  <a:srgbClr val="272525"/>
                </a:solidFill>
                <a:latin typeface="Inter" pitchFamily="34" charset="0"/>
                <a:ea typeface="Inter" pitchFamily="34" charset="-122"/>
                <a:cs typeface="Inter" pitchFamily="34" charset="-120"/>
              </a:rPr>
              <a:t>Tool Integration</a:t>
            </a:r>
            <a:endParaRPr lang="en-US" sz="2187" dirty="0"/>
          </a:p>
        </p:txBody>
      </p:sp>
      <p:sp>
        <p:nvSpPr>
          <p:cNvPr id="16" name="Text 14"/>
          <p:cNvSpPr/>
          <p:nvPr/>
        </p:nvSpPr>
        <p:spPr>
          <a:xfrm>
            <a:off x="4351853" y="3593663"/>
            <a:ext cx="5926574" cy="1199436"/>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Various testing tools may not integrate well with existing tools, leading to conflicts and delays. It's important to test compatibility before making tool selections.</a:t>
            </a:r>
            <a:endParaRPr lang="en-US" sz="1750" dirty="0"/>
          </a:p>
        </p:txBody>
      </p:sp>
      <p:sp>
        <p:nvSpPr>
          <p:cNvPr id="17" name="Shape 15"/>
          <p:cNvSpPr/>
          <p:nvPr/>
        </p:nvSpPr>
        <p:spPr>
          <a:xfrm>
            <a:off x="10589478" y="5792986"/>
            <a:ext cx="44410" cy="777597"/>
          </a:xfrm>
          <a:prstGeom prst="rect">
            <a:avLst/>
          </a:prstGeom>
          <a:solidFill>
            <a:srgbClr val="B4B7E4"/>
          </a:solidFill>
          <a:ln/>
        </p:spPr>
      </p:sp>
      <p:sp>
        <p:nvSpPr>
          <p:cNvPr id="18" name="Shape 16"/>
          <p:cNvSpPr/>
          <p:nvPr/>
        </p:nvSpPr>
        <p:spPr>
          <a:xfrm>
            <a:off x="10361771" y="5543074"/>
            <a:ext cx="499943" cy="499943"/>
          </a:xfrm>
          <a:prstGeom prst="roundRect">
            <a:avLst>
              <a:gd name="adj" fmla="val 10974"/>
            </a:avLst>
          </a:prstGeom>
          <a:solidFill>
            <a:srgbClr val="DADBF1"/>
          </a:solidFill>
          <a:ln w="7620">
            <a:solidFill>
              <a:srgbClr val="B4B7E4"/>
            </a:solidFill>
            <a:prstDash val="solid"/>
          </a:ln>
        </p:spPr>
      </p:sp>
      <p:sp>
        <p:nvSpPr>
          <p:cNvPr id="19" name="Text 17"/>
          <p:cNvSpPr/>
          <p:nvPr/>
        </p:nvSpPr>
        <p:spPr>
          <a:xfrm>
            <a:off x="10507266" y="5576411"/>
            <a:ext cx="208955" cy="433149"/>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20" name="Text 18"/>
          <p:cNvSpPr/>
          <p:nvPr/>
        </p:nvSpPr>
        <p:spPr>
          <a:xfrm>
            <a:off x="9330690" y="6792873"/>
            <a:ext cx="2562106" cy="360998"/>
          </a:xfrm>
          <a:prstGeom prst="rect">
            <a:avLst/>
          </a:prstGeom>
          <a:noFill/>
          <a:ln/>
        </p:spPr>
        <p:txBody>
          <a:bodyPr wrap="none" rtlCol="0" anchor="t"/>
          <a:lstStyle/>
          <a:p>
            <a:pPr marL="0" indent="0" algn="ctr">
              <a:lnSpc>
                <a:spcPts val="2843"/>
              </a:lnSpc>
              <a:buNone/>
            </a:pPr>
            <a:r>
              <a:rPr lang="en-US" sz="2187" b="1" kern="0" spc="-66" dirty="0">
                <a:solidFill>
                  <a:srgbClr val="272525"/>
                </a:solidFill>
                <a:latin typeface="Inter" pitchFamily="34" charset="0"/>
                <a:ea typeface="Inter" pitchFamily="34" charset="-122"/>
                <a:cs typeface="Inter" pitchFamily="34" charset="-120"/>
              </a:rPr>
              <a:t>Legacy Architecture</a:t>
            </a:r>
            <a:endParaRPr lang="en-US" sz="2187" dirty="0"/>
          </a:p>
        </p:txBody>
      </p:sp>
      <p:sp>
        <p:nvSpPr>
          <p:cNvPr id="21" name="Text 19"/>
          <p:cNvSpPr/>
          <p:nvPr/>
        </p:nvSpPr>
        <p:spPr>
          <a:xfrm>
            <a:off x="7648456" y="7376041"/>
            <a:ext cx="5926574" cy="1599248"/>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Legacy architectures may not support DevOps Testing Tools integration, making it challenging to adopt such technologies. Refactoring and restructuring the codebase can help in this case.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1254562"/>
            <a:ext cx="12964001" cy="1444228"/>
          </a:xfrm>
          <a:prstGeom prst="rect">
            <a:avLst/>
          </a:prstGeom>
          <a:noFill/>
          <a:ln/>
        </p:spPr>
        <p:txBody>
          <a:bodyPr wrap="squar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Best practices for DevOps Testing Tools implementation</a:t>
            </a:r>
            <a:endParaRPr lang="en-US" sz="4374" dirty="0"/>
          </a:p>
        </p:txBody>
      </p:sp>
      <p:sp>
        <p:nvSpPr>
          <p:cNvPr id="5" name="Text 3"/>
          <p:cNvSpPr/>
          <p:nvPr/>
        </p:nvSpPr>
        <p:spPr>
          <a:xfrm>
            <a:off x="833199" y="3032046"/>
            <a:ext cx="12964001" cy="399812"/>
          </a:xfrm>
          <a:prstGeom prst="rect">
            <a:avLst/>
          </a:prstGeom>
          <a:noFill/>
          <a:ln/>
        </p:spPr>
        <p:txBody>
          <a:bodyPr wrap="non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Here are some best practices that can help organizations implement DevOps Testing Tools effectively:</a:t>
            </a:r>
            <a:endParaRPr lang="en-US" sz="1750" dirty="0"/>
          </a:p>
        </p:txBody>
      </p:sp>
      <p:sp>
        <p:nvSpPr>
          <p:cNvPr id="6" name="Text 4"/>
          <p:cNvSpPr/>
          <p:nvPr/>
        </p:nvSpPr>
        <p:spPr>
          <a:xfrm>
            <a:off x="833199" y="3987284"/>
            <a:ext cx="2666286" cy="433149"/>
          </a:xfrm>
          <a:prstGeom prst="rect">
            <a:avLst/>
          </a:prstGeom>
          <a:noFill/>
          <a:ln/>
        </p:spPr>
        <p:txBody>
          <a:bodyPr wrap="none" rtlCol="0" anchor="t"/>
          <a:lstStyle/>
          <a:p>
            <a:pPr marL="0" indent="0">
              <a:lnSpc>
                <a:spcPts val="3412"/>
              </a:lnSpc>
              <a:buNone/>
            </a:pPr>
            <a:r>
              <a:rPr lang="en-US" sz="2624" b="1" kern="0" spc="-79" dirty="0">
                <a:solidFill>
                  <a:srgbClr val="000000"/>
                </a:solidFill>
                <a:latin typeface="Inter" pitchFamily="34" charset="0"/>
                <a:ea typeface="Inter" pitchFamily="34" charset="-122"/>
                <a:cs typeface="Inter" pitchFamily="34" charset="-120"/>
              </a:rPr>
              <a:t>Collaboration</a:t>
            </a:r>
            <a:endParaRPr lang="en-US" sz="2624" dirty="0"/>
          </a:p>
        </p:txBody>
      </p:sp>
      <p:sp>
        <p:nvSpPr>
          <p:cNvPr id="7" name="Text 5"/>
          <p:cNvSpPr/>
          <p:nvPr/>
        </p:nvSpPr>
        <p:spPr>
          <a:xfrm>
            <a:off x="1188601" y="4753689"/>
            <a:ext cx="3604141" cy="79962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Encourage open communication between teams</a:t>
            </a:r>
            <a:endParaRPr lang="en-US" sz="1750" dirty="0"/>
          </a:p>
        </p:txBody>
      </p:sp>
      <p:sp>
        <p:nvSpPr>
          <p:cNvPr id="8" name="Text 6"/>
          <p:cNvSpPr/>
          <p:nvPr/>
        </p:nvSpPr>
        <p:spPr>
          <a:xfrm>
            <a:off x="1188601" y="5664398"/>
            <a:ext cx="3604141" cy="79962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Build an inclusive culture that values collaboration</a:t>
            </a:r>
            <a:endParaRPr lang="en-US" sz="1750" dirty="0"/>
          </a:p>
        </p:txBody>
      </p:sp>
      <p:sp>
        <p:nvSpPr>
          <p:cNvPr id="9" name="Text 7"/>
          <p:cNvSpPr/>
          <p:nvPr/>
        </p:nvSpPr>
        <p:spPr>
          <a:xfrm>
            <a:off x="5342334" y="3987284"/>
            <a:ext cx="2666286" cy="433149"/>
          </a:xfrm>
          <a:prstGeom prst="rect">
            <a:avLst/>
          </a:prstGeom>
          <a:noFill/>
          <a:ln/>
        </p:spPr>
        <p:txBody>
          <a:bodyPr wrap="none" rtlCol="0" anchor="t"/>
          <a:lstStyle/>
          <a:p>
            <a:pPr marL="0" indent="0">
              <a:lnSpc>
                <a:spcPts val="3412"/>
              </a:lnSpc>
              <a:buNone/>
            </a:pPr>
            <a:r>
              <a:rPr lang="en-US" sz="2624" b="1" kern="0" spc="-79" dirty="0">
                <a:solidFill>
                  <a:srgbClr val="000000"/>
                </a:solidFill>
                <a:latin typeface="Inter" pitchFamily="34" charset="0"/>
                <a:ea typeface="Inter" pitchFamily="34" charset="-122"/>
                <a:cs typeface="Inter" pitchFamily="34" charset="-120"/>
              </a:rPr>
              <a:t>Start Small</a:t>
            </a:r>
            <a:endParaRPr lang="en-US" sz="2624" dirty="0"/>
          </a:p>
        </p:txBody>
      </p:sp>
      <p:sp>
        <p:nvSpPr>
          <p:cNvPr id="10" name="Text 8"/>
          <p:cNvSpPr/>
          <p:nvPr/>
        </p:nvSpPr>
        <p:spPr>
          <a:xfrm>
            <a:off x="5697736" y="4753689"/>
            <a:ext cx="3604141" cy="79962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Implement new tools in smaller teams or projects initially</a:t>
            </a:r>
            <a:endParaRPr lang="en-US" sz="1750" dirty="0"/>
          </a:p>
        </p:txBody>
      </p:sp>
      <p:sp>
        <p:nvSpPr>
          <p:cNvPr id="11" name="Text 9"/>
          <p:cNvSpPr/>
          <p:nvPr/>
        </p:nvSpPr>
        <p:spPr>
          <a:xfrm>
            <a:off x="5697736" y="5664398"/>
            <a:ext cx="3604141" cy="79962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Gradually scale these tools across the organization</a:t>
            </a:r>
            <a:endParaRPr lang="en-US" sz="1750" dirty="0"/>
          </a:p>
        </p:txBody>
      </p:sp>
      <p:sp>
        <p:nvSpPr>
          <p:cNvPr id="12" name="Text 10"/>
          <p:cNvSpPr/>
          <p:nvPr/>
        </p:nvSpPr>
        <p:spPr>
          <a:xfrm>
            <a:off x="9851469" y="3987284"/>
            <a:ext cx="3007638" cy="433149"/>
          </a:xfrm>
          <a:prstGeom prst="rect">
            <a:avLst/>
          </a:prstGeom>
          <a:noFill/>
          <a:ln/>
        </p:spPr>
        <p:txBody>
          <a:bodyPr wrap="none" rtlCol="0" anchor="t"/>
          <a:lstStyle/>
          <a:p>
            <a:pPr marL="0" indent="0">
              <a:lnSpc>
                <a:spcPts val="3412"/>
              </a:lnSpc>
              <a:buNone/>
            </a:pPr>
            <a:r>
              <a:rPr lang="en-US" sz="2624" b="1" kern="0" spc="-79" dirty="0">
                <a:solidFill>
                  <a:srgbClr val="000000"/>
                </a:solidFill>
                <a:latin typeface="Inter" pitchFamily="34" charset="0"/>
                <a:ea typeface="Inter" pitchFamily="34" charset="-122"/>
                <a:cs typeface="Inter" pitchFamily="34" charset="-120"/>
              </a:rPr>
              <a:t>Continuous Review</a:t>
            </a:r>
            <a:endParaRPr lang="en-US" sz="2624" dirty="0"/>
          </a:p>
        </p:txBody>
      </p:sp>
      <p:sp>
        <p:nvSpPr>
          <p:cNvPr id="13" name="Text 11"/>
          <p:cNvSpPr/>
          <p:nvPr/>
        </p:nvSpPr>
        <p:spPr>
          <a:xfrm>
            <a:off x="10206871" y="4753689"/>
            <a:ext cx="3604141" cy="79962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Regularly review and improve processes and tools</a:t>
            </a:r>
            <a:endParaRPr lang="en-US" sz="1750" dirty="0"/>
          </a:p>
        </p:txBody>
      </p:sp>
      <p:sp>
        <p:nvSpPr>
          <p:cNvPr id="14" name="Text 12"/>
          <p:cNvSpPr/>
          <p:nvPr/>
        </p:nvSpPr>
        <p:spPr>
          <a:xfrm>
            <a:off x="10206871" y="5664398"/>
            <a:ext cx="3604141" cy="1199436"/>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Keep up with emerging technologies and incorporate them where necessary</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736402" y="715566"/>
            <a:ext cx="13157597" cy="1276112"/>
          </a:xfrm>
          <a:prstGeom prst="rect">
            <a:avLst/>
          </a:prstGeom>
          <a:noFill/>
          <a:ln/>
        </p:spPr>
        <p:txBody>
          <a:bodyPr wrap="square" rtlCol="0" anchor="t"/>
          <a:lstStyle/>
          <a:p>
            <a:pPr marL="0" indent="0">
              <a:lnSpc>
                <a:spcPts val="5025"/>
              </a:lnSpc>
              <a:buNone/>
            </a:pPr>
            <a:r>
              <a:rPr lang="en-US" sz="3866" b="1" kern="0" spc="-116" dirty="0">
                <a:solidFill>
                  <a:srgbClr val="000000"/>
                </a:solidFill>
                <a:latin typeface="Inter" pitchFamily="34" charset="0"/>
                <a:ea typeface="Inter" pitchFamily="34" charset="-122"/>
                <a:cs typeface="Inter" pitchFamily="34" charset="-120"/>
              </a:rPr>
              <a:t>Real-world examples of companies using DevOps Testing Tools</a:t>
            </a:r>
            <a:endParaRPr lang="en-US" sz="3866" dirty="0"/>
          </a:p>
        </p:txBody>
      </p:sp>
      <p:sp>
        <p:nvSpPr>
          <p:cNvPr id="5" name="Text 3"/>
          <p:cNvSpPr/>
          <p:nvPr/>
        </p:nvSpPr>
        <p:spPr>
          <a:xfrm>
            <a:off x="736402" y="2286238"/>
            <a:ext cx="13157597" cy="353378"/>
          </a:xfrm>
          <a:prstGeom prst="rect">
            <a:avLst/>
          </a:prstGeom>
          <a:noFill/>
          <a:ln/>
        </p:spPr>
        <p:txBody>
          <a:bodyPr wrap="none" rtlCol="0" anchor="t"/>
          <a:lstStyle/>
          <a:p>
            <a:pPr marL="0" indent="0">
              <a:lnSpc>
                <a:spcPts val="2783"/>
              </a:lnSpc>
              <a:buNone/>
            </a:pPr>
            <a:r>
              <a:rPr lang="en-US" sz="1546" kern="0" spc="-31" dirty="0">
                <a:solidFill>
                  <a:srgbClr val="272525"/>
                </a:solidFill>
                <a:latin typeface="Inter" pitchFamily="34" charset="0"/>
                <a:ea typeface="Inter" pitchFamily="34" charset="-122"/>
                <a:cs typeface="Inter" pitchFamily="34" charset="-120"/>
              </a:rPr>
              <a:t>Several organizations across various industries have effectively utilized DevOps Testing Tools:</a:t>
            </a:r>
            <a:endParaRPr lang="en-US" sz="1546" dirty="0"/>
          </a:p>
        </p:txBody>
      </p:sp>
      <p:pic>
        <p:nvPicPr>
          <p:cNvPr id="6" name="Image 0" descr="preencoded.png"/>
          <p:cNvPicPr>
            <a:picLocks noChangeAspect="1"/>
          </p:cNvPicPr>
          <p:nvPr/>
        </p:nvPicPr>
        <p:blipFill>
          <a:blip r:embed="rId3"/>
          <a:stretch>
            <a:fillRect/>
          </a:stretch>
        </p:blipFill>
        <p:spPr>
          <a:xfrm>
            <a:off x="1475542" y="3010495"/>
            <a:ext cx="2888575" cy="2888575"/>
          </a:xfrm>
          <a:prstGeom prst="rect">
            <a:avLst/>
          </a:prstGeom>
        </p:spPr>
      </p:pic>
      <p:sp>
        <p:nvSpPr>
          <p:cNvPr id="7" name="Text 4"/>
          <p:cNvSpPr/>
          <p:nvPr/>
        </p:nvSpPr>
        <p:spPr>
          <a:xfrm>
            <a:off x="1882021" y="5585103"/>
            <a:ext cx="1963698" cy="319088"/>
          </a:xfrm>
          <a:prstGeom prst="rect">
            <a:avLst/>
          </a:prstGeom>
          <a:noFill/>
          <a:ln/>
        </p:spPr>
        <p:txBody>
          <a:bodyPr wrap="none" rtlCol="0" anchor="t"/>
          <a:lstStyle/>
          <a:p>
            <a:pPr marL="0" indent="0" algn="ctr">
              <a:lnSpc>
                <a:spcPts val="2513"/>
              </a:lnSpc>
              <a:buNone/>
            </a:pPr>
            <a:r>
              <a:rPr lang="en-US" sz="1933" b="1" kern="0" spc="-58" dirty="0">
                <a:solidFill>
                  <a:srgbClr val="000000"/>
                </a:solidFill>
                <a:latin typeface="Inter" pitchFamily="34" charset="0"/>
                <a:ea typeface="Inter" pitchFamily="34" charset="-122"/>
                <a:cs typeface="Inter" pitchFamily="34" charset="-120"/>
              </a:rPr>
              <a:t>Etsy</a:t>
            </a:r>
            <a:endParaRPr lang="en-US" sz="1933" dirty="0"/>
          </a:p>
        </p:txBody>
      </p:sp>
      <p:sp>
        <p:nvSpPr>
          <p:cNvPr id="8" name="Text 5"/>
          <p:cNvSpPr/>
          <p:nvPr/>
        </p:nvSpPr>
        <p:spPr>
          <a:xfrm>
            <a:off x="736402" y="6100524"/>
            <a:ext cx="4254937" cy="1413510"/>
          </a:xfrm>
          <a:prstGeom prst="rect">
            <a:avLst/>
          </a:prstGeom>
          <a:noFill/>
          <a:ln/>
        </p:spPr>
        <p:txBody>
          <a:bodyPr wrap="square" rtlCol="0" anchor="t"/>
          <a:lstStyle/>
          <a:p>
            <a:pPr marL="0" indent="0" algn="ctr">
              <a:lnSpc>
                <a:spcPts val="2783"/>
              </a:lnSpc>
              <a:buNone/>
            </a:pPr>
            <a:r>
              <a:rPr lang="en-US" sz="1546" kern="0" spc="-31" dirty="0">
                <a:solidFill>
                  <a:srgbClr val="272525"/>
                </a:solidFill>
                <a:latin typeface="Inter" pitchFamily="34" charset="0"/>
                <a:ea typeface="Inter" pitchFamily="34" charset="-122"/>
                <a:cs typeface="Inter" pitchFamily="34" charset="-120"/>
              </a:rPr>
              <a:t>Etsy uses Jenkins to automate building, testing, and deploying code. Since adopting DevOps Testing Tools, they have reduced their deployment process from weeks to minutes.</a:t>
            </a:r>
            <a:endParaRPr lang="en-US" sz="1546" dirty="0"/>
          </a:p>
        </p:txBody>
      </p:sp>
      <p:pic>
        <p:nvPicPr>
          <p:cNvPr id="9" name="Image 1" descr="preencoded.png"/>
          <p:cNvPicPr>
            <a:picLocks noChangeAspect="1"/>
          </p:cNvPicPr>
          <p:nvPr/>
        </p:nvPicPr>
        <p:blipFill>
          <a:blip r:embed="rId4"/>
          <a:stretch>
            <a:fillRect/>
          </a:stretch>
        </p:blipFill>
        <p:spPr>
          <a:xfrm>
            <a:off x="5870972" y="3010495"/>
            <a:ext cx="2888575" cy="2888575"/>
          </a:xfrm>
          <a:prstGeom prst="rect">
            <a:avLst/>
          </a:prstGeom>
        </p:spPr>
      </p:pic>
      <p:sp>
        <p:nvSpPr>
          <p:cNvPr id="10" name="Text 6"/>
          <p:cNvSpPr/>
          <p:nvPr/>
        </p:nvSpPr>
        <p:spPr>
          <a:xfrm>
            <a:off x="6333292" y="5585103"/>
            <a:ext cx="1963698" cy="319088"/>
          </a:xfrm>
          <a:prstGeom prst="rect">
            <a:avLst/>
          </a:prstGeom>
          <a:noFill/>
          <a:ln/>
        </p:spPr>
        <p:txBody>
          <a:bodyPr wrap="none" rtlCol="0" anchor="t"/>
          <a:lstStyle/>
          <a:p>
            <a:pPr marL="0" indent="0" algn="ctr">
              <a:lnSpc>
                <a:spcPts val="2513"/>
              </a:lnSpc>
              <a:buNone/>
            </a:pPr>
            <a:r>
              <a:rPr lang="en-US" sz="1933" b="1" kern="0" spc="-58" dirty="0">
                <a:solidFill>
                  <a:srgbClr val="000000"/>
                </a:solidFill>
                <a:latin typeface="Inter" pitchFamily="34" charset="0"/>
                <a:ea typeface="Inter" pitchFamily="34" charset="-122"/>
                <a:cs typeface="Inter" pitchFamily="34" charset="-120"/>
              </a:rPr>
              <a:t>4Life Research</a:t>
            </a:r>
            <a:endParaRPr lang="en-US" sz="1933" dirty="0"/>
          </a:p>
        </p:txBody>
      </p:sp>
      <p:sp>
        <p:nvSpPr>
          <p:cNvPr id="11" name="Text 7"/>
          <p:cNvSpPr/>
          <p:nvPr/>
        </p:nvSpPr>
        <p:spPr>
          <a:xfrm>
            <a:off x="5187672" y="6100524"/>
            <a:ext cx="4254937" cy="1413510"/>
          </a:xfrm>
          <a:prstGeom prst="rect">
            <a:avLst/>
          </a:prstGeom>
          <a:noFill/>
          <a:ln/>
        </p:spPr>
        <p:txBody>
          <a:bodyPr wrap="square" rtlCol="0" anchor="t"/>
          <a:lstStyle/>
          <a:p>
            <a:pPr marL="0" indent="0" algn="ctr">
              <a:lnSpc>
                <a:spcPts val="2783"/>
              </a:lnSpc>
              <a:buNone/>
            </a:pPr>
            <a:r>
              <a:rPr lang="en-US" sz="1546" kern="0" spc="-31" dirty="0">
                <a:solidFill>
                  <a:srgbClr val="272525"/>
                </a:solidFill>
                <a:latin typeface="Inter" pitchFamily="34" charset="0"/>
                <a:ea typeface="Inter" pitchFamily="34" charset="-122"/>
                <a:cs typeface="Inter" pitchFamily="34" charset="-120"/>
              </a:rPr>
              <a:t>4Life Research used Selenium for automated tests. They improved test reliability, reducing the need for manual testing and increasing test coverage.</a:t>
            </a:r>
            <a:endParaRPr lang="en-US" sz="1546" dirty="0"/>
          </a:p>
        </p:txBody>
      </p:sp>
      <p:pic>
        <p:nvPicPr>
          <p:cNvPr id="12" name="Image 2" descr="preencoded.png"/>
          <p:cNvPicPr>
            <a:picLocks noChangeAspect="1"/>
          </p:cNvPicPr>
          <p:nvPr/>
        </p:nvPicPr>
        <p:blipFill>
          <a:blip r:embed="rId5"/>
          <a:stretch>
            <a:fillRect/>
          </a:stretch>
        </p:blipFill>
        <p:spPr>
          <a:xfrm>
            <a:off x="10266402" y="3010495"/>
            <a:ext cx="2888575" cy="2888575"/>
          </a:xfrm>
          <a:prstGeom prst="rect">
            <a:avLst/>
          </a:prstGeom>
        </p:spPr>
      </p:pic>
      <p:sp>
        <p:nvSpPr>
          <p:cNvPr id="13" name="Text 8"/>
          <p:cNvSpPr/>
          <p:nvPr/>
        </p:nvSpPr>
        <p:spPr>
          <a:xfrm>
            <a:off x="10784562" y="5585103"/>
            <a:ext cx="1963698" cy="319088"/>
          </a:xfrm>
          <a:prstGeom prst="rect">
            <a:avLst/>
          </a:prstGeom>
          <a:noFill/>
          <a:ln/>
        </p:spPr>
        <p:txBody>
          <a:bodyPr wrap="none" rtlCol="0" anchor="t"/>
          <a:lstStyle/>
          <a:p>
            <a:pPr marL="0" indent="0" algn="ctr">
              <a:lnSpc>
                <a:spcPts val="2513"/>
              </a:lnSpc>
              <a:buNone/>
            </a:pPr>
            <a:r>
              <a:rPr lang="en-US" sz="1933" b="1" kern="0" spc="-58" dirty="0">
                <a:solidFill>
                  <a:srgbClr val="000000"/>
                </a:solidFill>
                <a:latin typeface="Inter" pitchFamily="34" charset="0"/>
                <a:ea typeface="Inter" pitchFamily="34" charset="-122"/>
                <a:cs typeface="Inter" pitchFamily="34" charset="-120"/>
              </a:rPr>
              <a:t>Red Hat</a:t>
            </a:r>
            <a:endParaRPr lang="en-US" sz="1933" dirty="0"/>
          </a:p>
        </p:txBody>
      </p:sp>
      <p:sp>
        <p:nvSpPr>
          <p:cNvPr id="14" name="Text 9"/>
          <p:cNvSpPr/>
          <p:nvPr/>
        </p:nvSpPr>
        <p:spPr>
          <a:xfrm>
            <a:off x="9638943" y="6100524"/>
            <a:ext cx="4254937" cy="1413510"/>
          </a:xfrm>
          <a:prstGeom prst="rect">
            <a:avLst/>
          </a:prstGeom>
          <a:noFill/>
          <a:ln/>
        </p:spPr>
        <p:txBody>
          <a:bodyPr wrap="square" rtlCol="0" anchor="t"/>
          <a:lstStyle/>
          <a:p>
            <a:pPr marL="0" indent="0" algn="ctr">
              <a:lnSpc>
                <a:spcPts val="2783"/>
              </a:lnSpc>
              <a:buNone/>
            </a:pPr>
            <a:r>
              <a:rPr lang="en-US" sz="1546" kern="0" spc="-31" dirty="0">
                <a:solidFill>
                  <a:srgbClr val="272525"/>
                </a:solidFill>
                <a:latin typeface="Inter" pitchFamily="34" charset="0"/>
                <a:ea typeface="Inter" pitchFamily="34" charset="-122"/>
                <a:cs typeface="Inter" pitchFamily="34" charset="-120"/>
              </a:rPr>
              <a:t>Red Hat implemented Cucumber to enhance collaboration and reduce conflicts in their DevOps testing cycle. This resulted in a quicker release time and better software quality.</a:t>
            </a:r>
            <a:endParaRPr lang="en-US" sz="1546"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4481036"/>
            <a:ext cx="11225451" cy="72211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Conclusion: Future of DevOps Testing Tools</a:t>
            </a:r>
            <a:endParaRPr lang="en-US" sz="4374" dirty="0"/>
          </a:p>
        </p:txBody>
      </p:sp>
      <p:sp>
        <p:nvSpPr>
          <p:cNvPr id="5" name="Text 3"/>
          <p:cNvSpPr/>
          <p:nvPr/>
        </p:nvSpPr>
        <p:spPr>
          <a:xfrm>
            <a:off x="833199" y="5536406"/>
            <a:ext cx="12964001" cy="119943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The use of DevOps Testing Tools is on the rise, and it is clear that companies adopting these tools are seeing faster delivery of higher quality software. However, it is important to remember that these tools are only a part of the DevOps culture. A focus on automation, standardization, and collaboration will continue to be critical for successful implementation of DevOps Testing Tools.</a:t>
            </a:r>
            <a:endParaRPr lang="en-US" sz="1750" dirty="0"/>
          </a:p>
        </p:txBody>
      </p:sp>
      <p:pic>
        <p:nvPicPr>
          <p:cNvPr id="6" name="Image 0" descr="preencoded.png"/>
          <p:cNvPicPr>
            <a:picLocks noChangeAspect="1"/>
          </p:cNvPicPr>
          <p:nvPr/>
        </p:nvPicPr>
        <p:blipFill>
          <a:blip r:embed="rId3"/>
          <a:stretch>
            <a:fillRect/>
          </a:stretch>
        </p:blipFill>
        <p:spPr>
          <a:xfrm>
            <a:off x="0" y="0"/>
            <a:ext cx="14630400" cy="298739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740</Words>
  <Application>Microsoft Office PowerPoint</Application>
  <PresentationFormat>Custom</PresentationFormat>
  <Paragraphs>72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Charanjit Singh</cp:lastModifiedBy>
  <cp:revision>1</cp:revision>
  <dcterms:created xsi:type="dcterms:W3CDTF">2023-06-18T06:41:38Z</dcterms:created>
  <dcterms:modified xsi:type="dcterms:W3CDTF">2023-06-18T06:42:44Z</dcterms:modified>
</cp:coreProperties>
</file>