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5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537692"/>
            <a:ext cx="7477601" cy="2599611"/>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The Power of Continuous Testing in DevOps</a:t>
            </a:r>
            <a:endParaRPr lang="en-US" sz="5249" dirty="0"/>
          </a:p>
        </p:txBody>
      </p:sp>
      <p:sp>
        <p:nvSpPr>
          <p:cNvPr id="5" name="Text 3"/>
          <p:cNvSpPr/>
          <p:nvPr/>
        </p:nvSpPr>
        <p:spPr>
          <a:xfrm>
            <a:off x="833199" y="4470559"/>
            <a:ext cx="7477601"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is not just a buzzword in DevOps; it's essential to ensure that software is reliable, secure, and high-quality. This presentation will delve into why continuous testing is vital for DevOps success and how it can transform your DevOps process.</a:t>
            </a:r>
            <a:endParaRPr lang="en-US" sz="1750" dirty="0"/>
          </a:p>
        </p:txBody>
      </p:sp>
      <p:sp>
        <p:nvSpPr>
          <p:cNvPr id="6" name="Shape 4"/>
          <p:cNvSpPr/>
          <p:nvPr/>
        </p:nvSpPr>
        <p:spPr>
          <a:xfrm>
            <a:off x="833199" y="6291977"/>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6299597"/>
            <a:ext cx="340162" cy="340162"/>
          </a:xfrm>
          <a:prstGeom prst="rect">
            <a:avLst/>
          </a:prstGeom>
        </p:spPr>
      </p:pic>
      <p:sp>
        <p:nvSpPr>
          <p:cNvPr id="8" name="Text 5"/>
          <p:cNvSpPr/>
          <p:nvPr/>
        </p:nvSpPr>
        <p:spPr>
          <a:xfrm>
            <a:off x="1299686" y="6297454"/>
            <a:ext cx="182760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 jeet</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740569"/>
            <a:ext cx="9057561"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The Benefits of Continuous Testing</a:t>
            </a:r>
            <a:endParaRPr lang="en-US" sz="4374" dirty="0"/>
          </a:p>
        </p:txBody>
      </p:sp>
      <p:pic>
        <p:nvPicPr>
          <p:cNvPr id="5" name="Image 0" descr="preencoded.png"/>
          <p:cNvPicPr>
            <a:picLocks noChangeAspect="1"/>
          </p:cNvPicPr>
          <p:nvPr/>
        </p:nvPicPr>
        <p:blipFill>
          <a:blip r:embed="rId3"/>
          <a:stretch>
            <a:fillRect/>
          </a:stretch>
        </p:blipFill>
        <p:spPr>
          <a:xfrm>
            <a:off x="1475542" y="1795939"/>
            <a:ext cx="2888575" cy="2888575"/>
          </a:xfrm>
          <a:prstGeom prst="rect">
            <a:avLst/>
          </a:prstGeom>
        </p:spPr>
      </p:pic>
      <p:sp>
        <p:nvSpPr>
          <p:cNvPr id="6" name="Text 3"/>
          <p:cNvSpPr/>
          <p:nvPr/>
        </p:nvSpPr>
        <p:spPr>
          <a:xfrm>
            <a:off x="1002268" y="4906685"/>
            <a:ext cx="3835122"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Accelerated Software Delivery</a:t>
            </a:r>
            <a:endParaRPr lang="en-US" sz="2187" dirty="0"/>
          </a:p>
        </p:txBody>
      </p:sp>
      <p:sp>
        <p:nvSpPr>
          <p:cNvPr id="7" name="Text 4"/>
          <p:cNvSpPr/>
          <p:nvPr/>
        </p:nvSpPr>
        <p:spPr>
          <a:xfrm>
            <a:off x="833199" y="5489853"/>
            <a:ext cx="4173260" cy="1999059"/>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By including testing earlier in the software development life cycle, developers can identify and correct issues before they become more time-consuming and expensive to fix.</a:t>
            </a:r>
            <a:endParaRPr lang="en-US" sz="1750" dirty="0"/>
          </a:p>
        </p:txBody>
      </p:sp>
      <p:pic>
        <p:nvPicPr>
          <p:cNvPr id="8" name="Image 1" descr="preencoded.png"/>
          <p:cNvPicPr>
            <a:picLocks noChangeAspect="1"/>
          </p:cNvPicPr>
          <p:nvPr/>
        </p:nvPicPr>
        <p:blipFill>
          <a:blip r:embed="rId4"/>
          <a:stretch>
            <a:fillRect/>
          </a:stretch>
        </p:blipFill>
        <p:spPr>
          <a:xfrm>
            <a:off x="5870972" y="1795939"/>
            <a:ext cx="2888575" cy="2888575"/>
          </a:xfrm>
          <a:prstGeom prst="rect">
            <a:avLst/>
          </a:prstGeom>
        </p:spPr>
      </p:pic>
      <p:sp>
        <p:nvSpPr>
          <p:cNvPr id="9" name="Text 5"/>
          <p:cNvSpPr/>
          <p:nvPr/>
        </p:nvSpPr>
        <p:spPr>
          <a:xfrm>
            <a:off x="6102787" y="4906685"/>
            <a:ext cx="2424946"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Increase Efficiency</a:t>
            </a:r>
            <a:endParaRPr lang="en-US" sz="2187" dirty="0"/>
          </a:p>
        </p:txBody>
      </p:sp>
      <p:sp>
        <p:nvSpPr>
          <p:cNvPr id="10" name="Text 6"/>
          <p:cNvSpPr/>
          <p:nvPr/>
        </p:nvSpPr>
        <p:spPr>
          <a:xfrm>
            <a:off x="5228630" y="5489853"/>
            <a:ext cx="4173260"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can identify bottlenecks and streamline various processes, making testing cost-effective and efficient.</a:t>
            </a:r>
            <a:endParaRPr lang="en-US" sz="1750" dirty="0"/>
          </a:p>
        </p:txBody>
      </p:sp>
      <p:pic>
        <p:nvPicPr>
          <p:cNvPr id="11" name="Image 2" descr="preencoded.png"/>
          <p:cNvPicPr>
            <a:picLocks noChangeAspect="1"/>
          </p:cNvPicPr>
          <p:nvPr/>
        </p:nvPicPr>
        <p:blipFill>
          <a:blip r:embed="rId5"/>
          <a:stretch>
            <a:fillRect/>
          </a:stretch>
        </p:blipFill>
        <p:spPr>
          <a:xfrm>
            <a:off x="10266402" y="1795939"/>
            <a:ext cx="2888575" cy="2888575"/>
          </a:xfrm>
          <a:prstGeom prst="rect">
            <a:avLst/>
          </a:prstGeom>
        </p:spPr>
      </p:pic>
      <p:sp>
        <p:nvSpPr>
          <p:cNvPr id="12" name="Text 7"/>
          <p:cNvSpPr/>
          <p:nvPr/>
        </p:nvSpPr>
        <p:spPr>
          <a:xfrm>
            <a:off x="10505123" y="4906685"/>
            <a:ext cx="2411135"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Global Deployment</a:t>
            </a:r>
            <a:endParaRPr lang="en-US" sz="2187" dirty="0"/>
          </a:p>
        </p:txBody>
      </p:sp>
      <p:sp>
        <p:nvSpPr>
          <p:cNvPr id="13" name="Text 8"/>
          <p:cNvSpPr/>
          <p:nvPr/>
        </p:nvSpPr>
        <p:spPr>
          <a:xfrm>
            <a:off x="9624060" y="5489853"/>
            <a:ext cx="4173260"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ensures that the software can work across devices, time zones, and regulatory compliances.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11029"/>
            <a:ext cx="8641318"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Challenges in Continuous Testing</a:t>
            </a:r>
            <a:endParaRPr lang="en-US" sz="4374" dirty="0"/>
          </a:p>
        </p:txBody>
      </p:sp>
      <p:sp>
        <p:nvSpPr>
          <p:cNvPr id="5" name="Shape 3"/>
          <p:cNvSpPr/>
          <p:nvPr/>
        </p:nvSpPr>
        <p:spPr>
          <a:xfrm>
            <a:off x="833199" y="4448889"/>
            <a:ext cx="12964001" cy="44410"/>
          </a:xfrm>
          <a:prstGeom prst="rect">
            <a:avLst/>
          </a:prstGeom>
          <a:solidFill>
            <a:srgbClr val="B4B7E4"/>
          </a:solidFill>
          <a:ln/>
        </p:spPr>
      </p:sp>
      <p:sp>
        <p:nvSpPr>
          <p:cNvPr id="6" name="Shape 4"/>
          <p:cNvSpPr/>
          <p:nvPr/>
        </p:nvSpPr>
        <p:spPr>
          <a:xfrm>
            <a:off x="3996392" y="4448889"/>
            <a:ext cx="44410" cy="777597"/>
          </a:xfrm>
          <a:prstGeom prst="rect">
            <a:avLst/>
          </a:prstGeom>
          <a:solidFill>
            <a:srgbClr val="B4B7E4"/>
          </a:solidFill>
          <a:ln/>
        </p:spPr>
      </p:sp>
      <p:sp>
        <p:nvSpPr>
          <p:cNvPr id="7" name="Shape 5"/>
          <p:cNvSpPr/>
          <p:nvPr/>
        </p:nvSpPr>
        <p:spPr>
          <a:xfrm>
            <a:off x="3768685" y="4198977"/>
            <a:ext cx="499943" cy="499943"/>
          </a:xfrm>
          <a:prstGeom prst="roundRect">
            <a:avLst>
              <a:gd name="adj" fmla="val 10974"/>
            </a:avLst>
          </a:prstGeom>
          <a:solidFill>
            <a:srgbClr val="DADBF1"/>
          </a:solidFill>
          <a:ln w="7620">
            <a:solidFill>
              <a:srgbClr val="B4B7E4"/>
            </a:solidFill>
            <a:prstDash val="solid"/>
          </a:ln>
        </p:spPr>
      </p:sp>
      <p:sp>
        <p:nvSpPr>
          <p:cNvPr id="8" name="Text 6"/>
          <p:cNvSpPr/>
          <p:nvPr/>
        </p:nvSpPr>
        <p:spPr>
          <a:xfrm>
            <a:off x="3937040" y="4232315"/>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434233" y="5448776"/>
            <a:ext cx="3168848"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Test Environment Set-Up</a:t>
            </a:r>
            <a:endParaRPr lang="en-US" sz="2187" dirty="0"/>
          </a:p>
        </p:txBody>
      </p:sp>
      <p:sp>
        <p:nvSpPr>
          <p:cNvPr id="10" name="Text 8"/>
          <p:cNvSpPr/>
          <p:nvPr/>
        </p:nvSpPr>
        <p:spPr>
          <a:xfrm>
            <a:off x="1055370" y="6031944"/>
            <a:ext cx="5926574"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One of the significant challenges in continuous testing is setting up test environments. This can be expensive and time-consuming, especially when managing complex systems.</a:t>
            </a:r>
            <a:endParaRPr lang="en-US" sz="1750" dirty="0"/>
          </a:p>
        </p:txBody>
      </p:sp>
      <p:sp>
        <p:nvSpPr>
          <p:cNvPr id="11" name="Shape 9"/>
          <p:cNvSpPr/>
          <p:nvPr/>
        </p:nvSpPr>
        <p:spPr>
          <a:xfrm>
            <a:off x="7292876" y="3671292"/>
            <a:ext cx="44410" cy="777597"/>
          </a:xfrm>
          <a:prstGeom prst="rect">
            <a:avLst/>
          </a:prstGeom>
          <a:solidFill>
            <a:srgbClr val="B4B7E4"/>
          </a:solidFill>
          <a:ln/>
        </p:spPr>
      </p:sp>
      <p:sp>
        <p:nvSpPr>
          <p:cNvPr id="12" name="Shape 10"/>
          <p:cNvSpPr/>
          <p:nvPr/>
        </p:nvSpPr>
        <p:spPr>
          <a:xfrm>
            <a:off x="7065169" y="4198977"/>
            <a:ext cx="499943" cy="499943"/>
          </a:xfrm>
          <a:prstGeom prst="roundRect">
            <a:avLst>
              <a:gd name="adj" fmla="val 10974"/>
            </a:avLst>
          </a:prstGeom>
          <a:solidFill>
            <a:srgbClr val="DADBF1"/>
          </a:solidFill>
          <a:ln w="7620">
            <a:solidFill>
              <a:srgbClr val="B4B7E4"/>
            </a:solidFill>
            <a:prstDash val="solid"/>
          </a:ln>
        </p:spPr>
      </p:sp>
      <p:sp>
        <p:nvSpPr>
          <p:cNvPr id="13" name="Text 11"/>
          <p:cNvSpPr/>
          <p:nvPr/>
        </p:nvSpPr>
        <p:spPr>
          <a:xfrm>
            <a:off x="7214473" y="4232315"/>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5843945" y="1666399"/>
            <a:ext cx="2942392"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Test Data Management</a:t>
            </a:r>
            <a:endParaRPr lang="en-US" sz="2187" dirty="0"/>
          </a:p>
        </p:txBody>
      </p:sp>
      <p:sp>
        <p:nvSpPr>
          <p:cNvPr id="15" name="Text 13"/>
          <p:cNvSpPr/>
          <p:nvPr/>
        </p:nvSpPr>
        <p:spPr>
          <a:xfrm>
            <a:off x="4351853" y="2249567"/>
            <a:ext cx="5926574"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Test data changes frequently, which makes it difficult for continuous testing to be aligned with the expected end-user experience, leading to problems with deployment.</a:t>
            </a:r>
            <a:endParaRPr lang="en-US" sz="1750" dirty="0"/>
          </a:p>
        </p:txBody>
      </p:sp>
      <p:sp>
        <p:nvSpPr>
          <p:cNvPr id="16" name="Shape 14"/>
          <p:cNvSpPr/>
          <p:nvPr/>
        </p:nvSpPr>
        <p:spPr>
          <a:xfrm>
            <a:off x="10589478" y="4448889"/>
            <a:ext cx="44410" cy="777597"/>
          </a:xfrm>
          <a:prstGeom prst="rect">
            <a:avLst/>
          </a:prstGeom>
          <a:solidFill>
            <a:srgbClr val="B4B7E4"/>
          </a:solidFill>
          <a:ln/>
        </p:spPr>
      </p:sp>
      <p:sp>
        <p:nvSpPr>
          <p:cNvPr id="17" name="Shape 15"/>
          <p:cNvSpPr/>
          <p:nvPr/>
        </p:nvSpPr>
        <p:spPr>
          <a:xfrm>
            <a:off x="10361771" y="4198977"/>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10507266" y="4232315"/>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9410700" y="5448776"/>
            <a:ext cx="2402086" cy="360998"/>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Integration Testing</a:t>
            </a:r>
            <a:endParaRPr lang="en-US" sz="2187" dirty="0"/>
          </a:p>
        </p:txBody>
      </p:sp>
      <p:sp>
        <p:nvSpPr>
          <p:cNvPr id="20" name="Text 18"/>
          <p:cNvSpPr/>
          <p:nvPr/>
        </p:nvSpPr>
        <p:spPr>
          <a:xfrm>
            <a:off x="7648456" y="6031944"/>
            <a:ext cx="5926574"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As continuous testing is part of the DevOps pipeline, it's difficult to determine who is responsible for integration testing and how to coordinate its success.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233845"/>
            <a:ext cx="11316891"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Tools and Technologies for Test Automation</a:t>
            </a:r>
            <a:endParaRPr lang="en-US" sz="4374" dirty="0"/>
          </a:p>
        </p:txBody>
      </p:sp>
      <p:sp>
        <p:nvSpPr>
          <p:cNvPr id="5" name="Shape 3"/>
          <p:cNvSpPr/>
          <p:nvPr/>
        </p:nvSpPr>
        <p:spPr>
          <a:xfrm>
            <a:off x="833199" y="2289215"/>
            <a:ext cx="4173260" cy="2641997"/>
          </a:xfrm>
          <a:prstGeom prst="roundRect">
            <a:avLst>
              <a:gd name="adj" fmla="val 2077"/>
            </a:avLst>
          </a:prstGeom>
          <a:solidFill>
            <a:srgbClr val="DADBF1"/>
          </a:solidFill>
          <a:ln w="7620">
            <a:solidFill>
              <a:srgbClr val="B4B7E4"/>
            </a:solidFill>
            <a:prstDash val="solid"/>
          </a:ln>
        </p:spPr>
      </p:sp>
      <p:sp>
        <p:nvSpPr>
          <p:cNvPr id="6" name="Text 4"/>
          <p:cNvSpPr/>
          <p:nvPr/>
        </p:nvSpPr>
        <p:spPr>
          <a:xfrm>
            <a:off x="1062990" y="2519005"/>
            <a:ext cx="2395895"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Code Review Tools</a:t>
            </a:r>
            <a:endParaRPr lang="en-US" sz="2187" dirty="0"/>
          </a:p>
        </p:txBody>
      </p:sp>
      <p:sp>
        <p:nvSpPr>
          <p:cNvPr id="7" name="Text 5"/>
          <p:cNvSpPr/>
          <p:nvPr/>
        </p:nvSpPr>
        <p:spPr>
          <a:xfrm>
            <a:off x="1062990" y="3102173"/>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Code review tools like GitHub Peer Review can help in automating code review tasks and ensuring that code adheres to standards.</a:t>
            </a:r>
            <a:endParaRPr lang="en-US" sz="1750" dirty="0"/>
          </a:p>
        </p:txBody>
      </p:sp>
      <p:sp>
        <p:nvSpPr>
          <p:cNvPr id="8" name="Shape 6"/>
          <p:cNvSpPr/>
          <p:nvPr/>
        </p:nvSpPr>
        <p:spPr>
          <a:xfrm>
            <a:off x="5228630" y="2289215"/>
            <a:ext cx="4173260" cy="2641997"/>
          </a:xfrm>
          <a:prstGeom prst="roundRect">
            <a:avLst>
              <a:gd name="adj" fmla="val 2077"/>
            </a:avLst>
          </a:prstGeom>
          <a:solidFill>
            <a:srgbClr val="DADBF1"/>
          </a:solidFill>
          <a:ln w="7620">
            <a:solidFill>
              <a:srgbClr val="B4B7E4"/>
            </a:solidFill>
            <a:prstDash val="solid"/>
          </a:ln>
        </p:spPr>
      </p:sp>
      <p:sp>
        <p:nvSpPr>
          <p:cNvPr id="9" name="Text 7"/>
          <p:cNvSpPr/>
          <p:nvPr/>
        </p:nvSpPr>
        <p:spPr>
          <a:xfrm>
            <a:off x="5458420" y="2519005"/>
            <a:ext cx="2600920"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Testing Frameworks</a:t>
            </a:r>
            <a:endParaRPr lang="en-US" sz="2187" dirty="0"/>
          </a:p>
        </p:txBody>
      </p:sp>
      <p:sp>
        <p:nvSpPr>
          <p:cNvPr id="10" name="Text 8"/>
          <p:cNvSpPr/>
          <p:nvPr/>
        </p:nvSpPr>
        <p:spPr>
          <a:xfrm>
            <a:off x="5458420" y="3102173"/>
            <a:ext cx="3713678"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Testing frameworks like Selenium and Appium can help automate functional and regression testing.</a:t>
            </a:r>
            <a:endParaRPr lang="en-US" sz="1750" dirty="0"/>
          </a:p>
        </p:txBody>
      </p:sp>
      <p:sp>
        <p:nvSpPr>
          <p:cNvPr id="11" name="Shape 9"/>
          <p:cNvSpPr/>
          <p:nvPr/>
        </p:nvSpPr>
        <p:spPr>
          <a:xfrm>
            <a:off x="9624060" y="2289215"/>
            <a:ext cx="4173260" cy="2641997"/>
          </a:xfrm>
          <a:prstGeom prst="roundRect">
            <a:avLst>
              <a:gd name="adj" fmla="val 2077"/>
            </a:avLst>
          </a:prstGeom>
          <a:solidFill>
            <a:srgbClr val="DADBF1"/>
          </a:solidFill>
          <a:ln w="7620">
            <a:solidFill>
              <a:srgbClr val="B4B7E4"/>
            </a:solidFill>
            <a:prstDash val="solid"/>
          </a:ln>
        </p:spPr>
      </p:sp>
      <p:sp>
        <p:nvSpPr>
          <p:cNvPr id="12" name="Text 10"/>
          <p:cNvSpPr/>
          <p:nvPr/>
        </p:nvSpPr>
        <p:spPr>
          <a:xfrm>
            <a:off x="9853851" y="2519005"/>
            <a:ext cx="3683437"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Continuous Integration Tools</a:t>
            </a:r>
            <a:endParaRPr lang="en-US" sz="2187" dirty="0"/>
          </a:p>
        </p:txBody>
      </p:sp>
      <p:sp>
        <p:nvSpPr>
          <p:cNvPr id="13" name="Text 11"/>
          <p:cNvSpPr/>
          <p:nvPr/>
        </p:nvSpPr>
        <p:spPr>
          <a:xfrm>
            <a:off x="9853851" y="3102173"/>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Integration tools like Jenkins can automate the build process, making sure that all code commits are tested and released to production.</a:t>
            </a:r>
            <a:endParaRPr lang="en-US" sz="1750" dirty="0"/>
          </a:p>
        </p:txBody>
      </p:sp>
      <p:sp>
        <p:nvSpPr>
          <p:cNvPr id="14" name="Shape 12"/>
          <p:cNvSpPr/>
          <p:nvPr/>
        </p:nvSpPr>
        <p:spPr>
          <a:xfrm>
            <a:off x="833199" y="5153382"/>
            <a:ext cx="12964001" cy="1842373"/>
          </a:xfrm>
          <a:prstGeom prst="roundRect">
            <a:avLst>
              <a:gd name="adj" fmla="val 2978"/>
            </a:avLst>
          </a:prstGeom>
          <a:solidFill>
            <a:srgbClr val="DADBF1"/>
          </a:solidFill>
          <a:ln w="7620">
            <a:solidFill>
              <a:srgbClr val="B4B7E4"/>
            </a:solidFill>
            <a:prstDash val="solid"/>
          </a:ln>
        </p:spPr>
      </p:sp>
      <p:sp>
        <p:nvSpPr>
          <p:cNvPr id="15" name="Text 13"/>
          <p:cNvSpPr/>
          <p:nvPr/>
        </p:nvSpPr>
        <p:spPr>
          <a:xfrm>
            <a:off x="1062990" y="5383173"/>
            <a:ext cx="3858697"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Performance Monitoring Tools</a:t>
            </a:r>
            <a:endParaRPr lang="en-US" sz="2187" dirty="0"/>
          </a:p>
        </p:txBody>
      </p:sp>
      <p:sp>
        <p:nvSpPr>
          <p:cNvPr id="16" name="Text 14"/>
          <p:cNvSpPr/>
          <p:nvPr/>
        </p:nvSpPr>
        <p:spPr>
          <a:xfrm>
            <a:off x="1062990" y="5966341"/>
            <a:ext cx="12504420"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Performance monitoring tools like New Relic can provide continuous insights on application behavior and suggest areas to optimize.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793552"/>
            <a:ext cx="9450943"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Best Practices in Continuous Testing</a:t>
            </a:r>
            <a:endParaRPr lang="en-US" sz="4374" dirty="0"/>
          </a:p>
        </p:txBody>
      </p:sp>
      <p:sp>
        <p:nvSpPr>
          <p:cNvPr id="5" name="Shape 3"/>
          <p:cNvSpPr/>
          <p:nvPr/>
        </p:nvSpPr>
        <p:spPr>
          <a:xfrm>
            <a:off x="7293054" y="1848922"/>
            <a:ext cx="44410" cy="5587008"/>
          </a:xfrm>
          <a:prstGeom prst="rect">
            <a:avLst/>
          </a:prstGeom>
          <a:solidFill>
            <a:srgbClr val="B4B7E4"/>
          </a:solidFill>
          <a:ln/>
        </p:spPr>
      </p:sp>
      <p:sp>
        <p:nvSpPr>
          <p:cNvPr id="6" name="Shape 4"/>
          <p:cNvSpPr/>
          <p:nvPr/>
        </p:nvSpPr>
        <p:spPr>
          <a:xfrm>
            <a:off x="7565172" y="2229386"/>
            <a:ext cx="777597" cy="44410"/>
          </a:xfrm>
          <a:prstGeom prst="rect">
            <a:avLst/>
          </a:prstGeom>
          <a:solidFill>
            <a:srgbClr val="B4B7E4"/>
          </a:solidFill>
          <a:ln/>
        </p:spPr>
      </p:sp>
      <p:sp>
        <p:nvSpPr>
          <p:cNvPr id="7" name="Shape 5"/>
          <p:cNvSpPr/>
          <p:nvPr/>
        </p:nvSpPr>
        <p:spPr>
          <a:xfrm>
            <a:off x="7065228" y="2001679"/>
            <a:ext cx="499943" cy="499943"/>
          </a:xfrm>
          <a:prstGeom prst="roundRect">
            <a:avLst>
              <a:gd name="adj" fmla="val 10974"/>
            </a:avLst>
          </a:prstGeom>
          <a:solidFill>
            <a:srgbClr val="DADBF1"/>
          </a:solidFill>
          <a:ln w="7620">
            <a:solidFill>
              <a:srgbClr val="B4B7E4"/>
            </a:solidFill>
            <a:prstDash val="solid"/>
          </a:ln>
        </p:spPr>
      </p:sp>
      <p:sp>
        <p:nvSpPr>
          <p:cNvPr id="8" name="Text 6"/>
          <p:cNvSpPr/>
          <p:nvPr/>
        </p:nvSpPr>
        <p:spPr>
          <a:xfrm>
            <a:off x="7233583" y="2035016"/>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071092"/>
            <a:ext cx="2221944"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Keep it Simple</a:t>
            </a:r>
            <a:endParaRPr lang="en-US" sz="2187" dirty="0"/>
          </a:p>
        </p:txBody>
      </p:sp>
      <p:sp>
        <p:nvSpPr>
          <p:cNvPr id="10" name="Text 8"/>
          <p:cNvSpPr/>
          <p:nvPr/>
        </p:nvSpPr>
        <p:spPr>
          <a:xfrm>
            <a:off x="8537258" y="2654260"/>
            <a:ext cx="5259943" cy="799624"/>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Use a standardized testing procedure that is clear and concise to developers and testers alike.</a:t>
            </a:r>
            <a:endParaRPr lang="en-US" sz="1750" dirty="0"/>
          </a:p>
        </p:txBody>
      </p:sp>
      <p:sp>
        <p:nvSpPr>
          <p:cNvPr id="11" name="Shape 9"/>
          <p:cNvSpPr/>
          <p:nvPr/>
        </p:nvSpPr>
        <p:spPr>
          <a:xfrm>
            <a:off x="6287631" y="3340239"/>
            <a:ext cx="777597" cy="44410"/>
          </a:xfrm>
          <a:prstGeom prst="rect">
            <a:avLst/>
          </a:prstGeom>
          <a:solidFill>
            <a:srgbClr val="B4B7E4"/>
          </a:solidFill>
          <a:ln/>
        </p:spPr>
      </p:sp>
      <p:sp>
        <p:nvSpPr>
          <p:cNvPr id="12" name="Shape 10"/>
          <p:cNvSpPr/>
          <p:nvPr/>
        </p:nvSpPr>
        <p:spPr>
          <a:xfrm>
            <a:off x="7065228" y="3112532"/>
            <a:ext cx="499943" cy="499943"/>
          </a:xfrm>
          <a:prstGeom prst="roundRect">
            <a:avLst>
              <a:gd name="adj" fmla="val 10974"/>
            </a:avLst>
          </a:prstGeom>
          <a:solidFill>
            <a:srgbClr val="DADBF1"/>
          </a:solidFill>
          <a:ln w="7620">
            <a:solidFill>
              <a:srgbClr val="B4B7E4"/>
            </a:solidFill>
            <a:prstDash val="solid"/>
          </a:ln>
        </p:spPr>
      </p:sp>
      <p:sp>
        <p:nvSpPr>
          <p:cNvPr id="13" name="Text 11"/>
          <p:cNvSpPr/>
          <p:nvPr/>
        </p:nvSpPr>
        <p:spPr>
          <a:xfrm>
            <a:off x="7214533" y="3145869"/>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697962" y="3181945"/>
            <a:ext cx="2395180" cy="360998"/>
          </a:xfrm>
          <a:prstGeom prst="rect">
            <a:avLst/>
          </a:prstGeom>
          <a:noFill/>
          <a:ln/>
        </p:spPr>
        <p:txBody>
          <a:bodyPr wrap="none" rtlCol="0" anchor="t"/>
          <a:lstStyle/>
          <a:p>
            <a:pPr marL="0" indent="0" algn="r">
              <a:lnSpc>
                <a:spcPts val="2843"/>
              </a:lnSpc>
              <a:buNone/>
            </a:pPr>
            <a:r>
              <a:rPr lang="en-US" sz="2187" b="1" kern="0" spc="-66" dirty="0">
                <a:solidFill>
                  <a:srgbClr val="272525"/>
                </a:solidFill>
                <a:latin typeface="Inter" pitchFamily="34" charset="0"/>
                <a:ea typeface="Inter" pitchFamily="34" charset="-122"/>
                <a:cs typeface="Inter" pitchFamily="34" charset="-120"/>
              </a:rPr>
              <a:t>Make it Repeatable</a:t>
            </a:r>
            <a:endParaRPr lang="en-US" sz="2187" dirty="0"/>
          </a:p>
        </p:txBody>
      </p:sp>
      <p:sp>
        <p:nvSpPr>
          <p:cNvPr id="15" name="Text 13"/>
          <p:cNvSpPr/>
          <p:nvPr/>
        </p:nvSpPr>
        <p:spPr>
          <a:xfrm>
            <a:off x="833199" y="3765113"/>
            <a:ext cx="5259943" cy="799624"/>
          </a:xfrm>
          <a:prstGeom prst="rect">
            <a:avLst/>
          </a:prstGeom>
          <a:noFill/>
          <a:ln/>
        </p:spPr>
        <p:txBody>
          <a:bodyPr wrap="square" rtlCol="0" anchor="t"/>
          <a:lstStyle/>
          <a:p>
            <a:pPr marL="0" indent="0" algn="r">
              <a:lnSpc>
                <a:spcPts val="3149"/>
              </a:lnSpc>
              <a:buNone/>
            </a:pPr>
            <a:r>
              <a:rPr lang="en-US" sz="1750" kern="0" spc="-35" dirty="0">
                <a:solidFill>
                  <a:srgbClr val="272525"/>
                </a:solidFill>
                <a:latin typeface="Inter" pitchFamily="34" charset="0"/>
                <a:ea typeface="Inter" pitchFamily="34" charset="-122"/>
                <a:cs typeface="Inter" pitchFamily="34" charset="-120"/>
              </a:rPr>
              <a:t>Automation is key to repeatable testing results. It ensures consistency and eliminates human error.</a:t>
            </a:r>
            <a:endParaRPr lang="en-US" sz="1750" dirty="0"/>
          </a:p>
        </p:txBody>
      </p:sp>
      <p:sp>
        <p:nvSpPr>
          <p:cNvPr id="16" name="Shape 14"/>
          <p:cNvSpPr/>
          <p:nvPr/>
        </p:nvSpPr>
        <p:spPr>
          <a:xfrm>
            <a:off x="7565172" y="4364891"/>
            <a:ext cx="777597" cy="44410"/>
          </a:xfrm>
          <a:prstGeom prst="rect">
            <a:avLst/>
          </a:prstGeom>
          <a:solidFill>
            <a:srgbClr val="B4B7E4"/>
          </a:solidFill>
          <a:ln/>
        </p:spPr>
      </p:sp>
      <p:sp>
        <p:nvSpPr>
          <p:cNvPr id="17" name="Shape 15"/>
          <p:cNvSpPr/>
          <p:nvPr/>
        </p:nvSpPr>
        <p:spPr>
          <a:xfrm>
            <a:off x="7065228" y="4137184"/>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7210723" y="4170521"/>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206597"/>
            <a:ext cx="2325886"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Start Testing Early</a:t>
            </a:r>
            <a:endParaRPr lang="en-US" sz="2187" dirty="0"/>
          </a:p>
        </p:txBody>
      </p:sp>
      <p:sp>
        <p:nvSpPr>
          <p:cNvPr id="20" name="Text 18"/>
          <p:cNvSpPr/>
          <p:nvPr/>
        </p:nvSpPr>
        <p:spPr>
          <a:xfrm>
            <a:off x="8537258" y="4789765"/>
            <a:ext cx="5259943" cy="1199436"/>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Testing should begin early in the development process. It helps identify potential security, performance, and process problems.</a:t>
            </a:r>
            <a:endParaRPr lang="en-US" sz="1750" dirty="0"/>
          </a:p>
        </p:txBody>
      </p:sp>
      <p:sp>
        <p:nvSpPr>
          <p:cNvPr id="21" name="Shape 19"/>
          <p:cNvSpPr/>
          <p:nvPr/>
        </p:nvSpPr>
        <p:spPr>
          <a:xfrm>
            <a:off x="6287631" y="5589449"/>
            <a:ext cx="777597" cy="44410"/>
          </a:xfrm>
          <a:prstGeom prst="rect">
            <a:avLst/>
          </a:prstGeom>
          <a:solidFill>
            <a:srgbClr val="B4B7E4"/>
          </a:solidFill>
          <a:ln/>
        </p:spPr>
      </p:sp>
      <p:sp>
        <p:nvSpPr>
          <p:cNvPr id="22" name="Shape 20"/>
          <p:cNvSpPr/>
          <p:nvPr/>
        </p:nvSpPr>
        <p:spPr>
          <a:xfrm>
            <a:off x="7065228" y="5361742"/>
            <a:ext cx="499943" cy="499943"/>
          </a:xfrm>
          <a:prstGeom prst="roundRect">
            <a:avLst>
              <a:gd name="adj" fmla="val 10974"/>
            </a:avLst>
          </a:prstGeom>
          <a:solidFill>
            <a:srgbClr val="DADBF1"/>
          </a:solidFill>
          <a:ln w="7620">
            <a:solidFill>
              <a:srgbClr val="B4B7E4"/>
            </a:solidFill>
            <a:prstDash val="solid"/>
          </a:ln>
        </p:spPr>
      </p:sp>
      <p:sp>
        <p:nvSpPr>
          <p:cNvPr id="23" name="Text 21"/>
          <p:cNvSpPr/>
          <p:nvPr/>
        </p:nvSpPr>
        <p:spPr>
          <a:xfrm>
            <a:off x="7203103" y="5395079"/>
            <a:ext cx="22419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3267194" y="5431155"/>
            <a:ext cx="2825948" cy="360998"/>
          </a:xfrm>
          <a:prstGeom prst="rect">
            <a:avLst/>
          </a:prstGeom>
          <a:noFill/>
          <a:ln/>
        </p:spPr>
        <p:txBody>
          <a:bodyPr wrap="none" rtlCol="0" anchor="t"/>
          <a:lstStyle/>
          <a:p>
            <a:pPr marL="0" indent="0" algn="r">
              <a:lnSpc>
                <a:spcPts val="2843"/>
              </a:lnSpc>
              <a:buNone/>
            </a:pPr>
            <a:r>
              <a:rPr lang="en-US" sz="2187" b="1" kern="0" spc="-66" dirty="0">
                <a:solidFill>
                  <a:srgbClr val="272525"/>
                </a:solidFill>
                <a:latin typeface="Inter" pitchFamily="34" charset="0"/>
                <a:ea typeface="Inter" pitchFamily="34" charset="-122"/>
                <a:cs typeface="Inter" pitchFamily="34" charset="-120"/>
              </a:rPr>
              <a:t>Collaborate Efficiently</a:t>
            </a:r>
            <a:endParaRPr lang="en-US" sz="2187" dirty="0"/>
          </a:p>
        </p:txBody>
      </p:sp>
      <p:sp>
        <p:nvSpPr>
          <p:cNvPr id="25" name="Text 23"/>
          <p:cNvSpPr/>
          <p:nvPr/>
        </p:nvSpPr>
        <p:spPr>
          <a:xfrm>
            <a:off x="833199" y="6014323"/>
            <a:ext cx="5259943" cy="1199436"/>
          </a:xfrm>
          <a:prstGeom prst="rect">
            <a:avLst/>
          </a:prstGeom>
          <a:noFill/>
          <a:ln/>
        </p:spPr>
        <p:txBody>
          <a:bodyPr wrap="square" rtlCol="0" anchor="t"/>
          <a:lstStyle/>
          <a:p>
            <a:pPr marL="0" indent="0" algn="r">
              <a:lnSpc>
                <a:spcPts val="3149"/>
              </a:lnSpc>
              <a:buNone/>
            </a:pPr>
            <a:r>
              <a:rPr lang="en-US" sz="1750" kern="0" spc="-35" dirty="0">
                <a:solidFill>
                  <a:srgbClr val="272525"/>
                </a:solidFill>
                <a:latin typeface="Inter" pitchFamily="34" charset="0"/>
                <a:ea typeface="Inter" pitchFamily="34" charset="-122"/>
                <a:cs typeface="Inter" pitchFamily="34" charset="-120"/>
              </a:rPr>
              <a:t>Collaboration between developers, testers, and operations teams can help speed up continuous testing and make it more efficient.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779383"/>
            <a:ext cx="12964001" cy="1444228"/>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Metrics to Measure the Success of Continuous Testing</a:t>
            </a:r>
            <a:endParaRPr lang="en-US" sz="4374" dirty="0"/>
          </a:p>
        </p:txBody>
      </p:sp>
      <p:pic>
        <p:nvPicPr>
          <p:cNvPr id="5" name="Image 0" descr="preencoded.png"/>
          <p:cNvPicPr>
            <a:picLocks noChangeAspect="1"/>
          </p:cNvPicPr>
          <p:nvPr/>
        </p:nvPicPr>
        <p:blipFill>
          <a:blip r:embed="rId3"/>
          <a:stretch>
            <a:fillRect/>
          </a:stretch>
        </p:blipFill>
        <p:spPr>
          <a:xfrm>
            <a:off x="1475542" y="2556867"/>
            <a:ext cx="2888575" cy="2888575"/>
          </a:xfrm>
          <a:prstGeom prst="rect">
            <a:avLst/>
          </a:prstGeom>
        </p:spPr>
      </p:pic>
      <p:sp>
        <p:nvSpPr>
          <p:cNvPr id="6" name="Text 3"/>
          <p:cNvSpPr/>
          <p:nvPr/>
        </p:nvSpPr>
        <p:spPr>
          <a:xfrm>
            <a:off x="1808798" y="5667613"/>
            <a:ext cx="2221944"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Code Coverage</a:t>
            </a:r>
            <a:endParaRPr lang="en-US" sz="2187" dirty="0"/>
          </a:p>
        </p:txBody>
      </p:sp>
      <p:sp>
        <p:nvSpPr>
          <p:cNvPr id="7" name="Text 4"/>
          <p:cNvSpPr/>
          <p:nvPr/>
        </p:nvSpPr>
        <p:spPr>
          <a:xfrm>
            <a:off x="833199" y="6250781"/>
            <a:ext cx="4173260"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Code coverage measures the percentage of code that has been tested by automated tests.</a:t>
            </a:r>
            <a:endParaRPr lang="en-US" sz="1750" dirty="0"/>
          </a:p>
        </p:txBody>
      </p:sp>
      <p:pic>
        <p:nvPicPr>
          <p:cNvPr id="8" name="Image 1" descr="preencoded.png"/>
          <p:cNvPicPr>
            <a:picLocks noChangeAspect="1"/>
          </p:cNvPicPr>
          <p:nvPr/>
        </p:nvPicPr>
        <p:blipFill>
          <a:blip r:embed="rId4"/>
          <a:stretch>
            <a:fillRect/>
          </a:stretch>
        </p:blipFill>
        <p:spPr>
          <a:xfrm>
            <a:off x="5870972" y="2556867"/>
            <a:ext cx="2888575" cy="2888575"/>
          </a:xfrm>
          <a:prstGeom prst="rect">
            <a:avLst/>
          </a:prstGeom>
        </p:spPr>
      </p:pic>
      <p:sp>
        <p:nvSpPr>
          <p:cNvPr id="9" name="Text 5"/>
          <p:cNvSpPr/>
          <p:nvPr/>
        </p:nvSpPr>
        <p:spPr>
          <a:xfrm>
            <a:off x="5912644" y="5667613"/>
            <a:ext cx="2805232"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Number of Test Cases</a:t>
            </a:r>
            <a:endParaRPr lang="en-US" sz="2187" dirty="0"/>
          </a:p>
        </p:txBody>
      </p:sp>
      <p:sp>
        <p:nvSpPr>
          <p:cNvPr id="10" name="Text 6"/>
          <p:cNvSpPr/>
          <p:nvPr/>
        </p:nvSpPr>
        <p:spPr>
          <a:xfrm>
            <a:off x="5228630" y="6250781"/>
            <a:ext cx="4173260"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The number of test cases executed across the software development life cycle can be a valuable metric.</a:t>
            </a:r>
            <a:endParaRPr lang="en-US" sz="1750" dirty="0"/>
          </a:p>
        </p:txBody>
      </p:sp>
      <p:pic>
        <p:nvPicPr>
          <p:cNvPr id="11" name="Image 2" descr="preencoded.png"/>
          <p:cNvPicPr>
            <a:picLocks noChangeAspect="1"/>
          </p:cNvPicPr>
          <p:nvPr/>
        </p:nvPicPr>
        <p:blipFill>
          <a:blip r:embed="rId5"/>
          <a:stretch>
            <a:fillRect/>
          </a:stretch>
        </p:blipFill>
        <p:spPr>
          <a:xfrm>
            <a:off x="10266402" y="2556867"/>
            <a:ext cx="2888575" cy="2888575"/>
          </a:xfrm>
          <a:prstGeom prst="rect">
            <a:avLst/>
          </a:prstGeom>
        </p:spPr>
      </p:pic>
      <p:sp>
        <p:nvSpPr>
          <p:cNvPr id="12" name="Text 7"/>
          <p:cNvSpPr/>
          <p:nvPr/>
        </p:nvSpPr>
        <p:spPr>
          <a:xfrm>
            <a:off x="10239494" y="5667613"/>
            <a:ext cx="2942392"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Deployment Frequency</a:t>
            </a:r>
            <a:endParaRPr lang="en-US" sz="2187" dirty="0"/>
          </a:p>
        </p:txBody>
      </p:sp>
      <p:sp>
        <p:nvSpPr>
          <p:cNvPr id="13" name="Text 8"/>
          <p:cNvSpPr/>
          <p:nvPr/>
        </p:nvSpPr>
        <p:spPr>
          <a:xfrm>
            <a:off x="9624060" y="6250781"/>
            <a:ext cx="4173260"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Deployment frequency measures how often code changes are pushed to production.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085618"/>
            <a:ext cx="10202466"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Future of Continuous Testing in DevOps</a:t>
            </a:r>
            <a:endParaRPr lang="en-US" sz="4374" dirty="0"/>
          </a:p>
        </p:txBody>
      </p:sp>
      <p:sp>
        <p:nvSpPr>
          <p:cNvPr id="5" name="Shape 3"/>
          <p:cNvSpPr/>
          <p:nvPr/>
        </p:nvSpPr>
        <p:spPr>
          <a:xfrm>
            <a:off x="833199" y="3140988"/>
            <a:ext cx="4173260" cy="3002994"/>
          </a:xfrm>
          <a:prstGeom prst="roundRect">
            <a:avLst>
              <a:gd name="adj" fmla="val 1827"/>
            </a:avLst>
          </a:prstGeom>
          <a:solidFill>
            <a:srgbClr val="DADBF1"/>
          </a:solidFill>
          <a:ln w="7620">
            <a:solidFill>
              <a:srgbClr val="B4B7E4"/>
            </a:solidFill>
            <a:prstDash val="solid"/>
          </a:ln>
        </p:spPr>
      </p:sp>
      <p:sp>
        <p:nvSpPr>
          <p:cNvPr id="6" name="Text 4"/>
          <p:cNvSpPr/>
          <p:nvPr/>
        </p:nvSpPr>
        <p:spPr>
          <a:xfrm>
            <a:off x="1062990" y="3370778"/>
            <a:ext cx="2221944"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AI-Based Testing</a:t>
            </a:r>
            <a:endParaRPr lang="en-US" sz="2187" dirty="0"/>
          </a:p>
        </p:txBody>
      </p:sp>
      <p:sp>
        <p:nvSpPr>
          <p:cNvPr id="7" name="Text 5"/>
          <p:cNvSpPr/>
          <p:nvPr/>
        </p:nvSpPr>
        <p:spPr>
          <a:xfrm>
            <a:off x="1062990" y="3953947"/>
            <a:ext cx="3713678"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fully automated continuous testing process using AI-based testing tools is the future of continuous testing.</a:t>
            </a:r>
            <a:endParaRPr lang="en-US" sz="1750" dirty="0"/>
          </a:p>
        </p:txBody>
      </p:sp>
      <p:sp>
        <p:nvSpPr>
          <p:cNvPr id="8" name="Shape 6"/>
          <p:cNvSpPr/>
          <p:nvPr/>
        </p:nvSpPr>
        <p:spPr>
          <a:xfrm>
            <a:off x="5228630" y="3140988"/>
            <a:ext cx="4173260" cy="3002994"/>
          </a:xfrm>
          <a:prstGeom prst="roundRect">
            <a:avLst>
              <a:gd name="adj" fmla="val 1827"/>
            </a:avLst>
          </a:prstGeom>
          <a:solidFill>
            <a:srgbClr val="DADBF1"/>
          </a:solidFill>
          <a:ln w="7620">
            <a:solidFill>
              <a:srgbClr val="B4B7E4"/>
            </a:solidFill>
            <a:prstDash val="solid"/>
          </a:ln>
        </p:spPr>
      </p:sp>
      <p:sp>
        <p:nvSpPr>
          <p:cNvPr id="9" name="Text 7"/>
          <p:cNvSpPr/>
          <p:nvPr/>
        </p:nvSpPr>
        <p:spPr>
          <a:xfrm>
            <a:off x="5458420" y="3370778"/>
            <a:ext cx="3713678" cy="721995"/>
          </a:xfrm>
          <a:prstGeom prst="rect">
            <a:avLst/>
          </a:prstGeom>
          <a:noFill/>
          <a:ln/>
        </p:spPr>
        <p:txBody>
          <a:bodyPr wrap="squar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Integration with DevOps Pipeline</a:t>
            </a:r>
            <a:endParaRPr lang="en-US" sz="2187" dirty="0"/>
          </a:p>
        </p:txBody>
      </p:sp>
      <p:sp>
        <p:nvSpPr>
          <p:cNvPr id="10" name="Text 8"/>
          <p:cNvSpPr/>
          <p:nvPr/>
        </p:nvSpPr>
        <p:spPr>
          <a:xfrm>
            <a:off x="5458420" y="4314944"/>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will become integrated with the DevOps pipeline, making it a more streamlined and efficient process.</a:t>
            </a:r>
            <a:endParaRPr lang="en-US" sz="1750" dirty="0"/>
          </a:p>
        </p:txBody>
      </p:sp>
      <p:sp>
        <p:nvSpPr>
          <p:cNvPr id="11" name="Shape 9"/>
          <p:cNvSpPr/>
          <p:nvPr/>
        </p:nvSpPr>
        <p:spPr>
          <a:xfrm>
            <a:off x="9624060" y="3140988"/>
            <a:ext cx="4173260" cy="3002994"/>
          </a:xfrm>
          <a:prstGeom prst="roundRect">
            <a:avLst>
              <a:gd name="adj" fmla="val 1827"/>
            </a:avLst>
          </a:prstGeom>
          <a:solidFill>
            <a:srgbClr val="DADBF1"/>
          </a:solidFill>
          <a:ln w="7620">
            <a:solidFill>
              <a:srgbClr val="B4B7E4"/>
            </a:solidFill>
            <a:prstDash val="solid"/>
          </a:ln>
        </p:spPr>
      </p:sp>
      <p:sp>
        <p:nvSpPr>
          <p:cNvPr id="12" name="Text 10"/>
          <p:cNvSpPr/>
          <p:nvPr/>
        </p:nvSpPr>
        <p:spPr>
          <a:xfrm>
            <a:off x="9853851" y="3370778"/>
            <a:ext cx="2866192"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Continued Importance</a:t>
            </a:r>
            <a:endParaRPr lang="en-US" sz="2187" dirty="0"/>
          </a:p>
        </p:txBody>
      </p:sp>
      <p:sp>
        <p:nvSpPr>
          <p:cNvPr id="13" name="Text 11"/>
          <p:cNvSpPr/>
          <p:nvPr/>
        </p:nvSpPr>
        <p:spPr>
          <a:xfrm>
            <a:off x="9853851" y="3953947"/>
            <a:ext cx="3713678"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will continue to be essential in ensuring high-quality, reliable, and secure software for end-users.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4181237"/>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833199" y="5236607"/>
            <a:ext cx="12964001"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testing is a vital part of the DevOps pipeline to ensure reliable, secure, and high-quality software. By automating testing procedures, developers and testers can speed up functionalities, optimize processes and ensure optimal levels of quality. Adopting continuous testing strategies and technologies can help organizations achieve their goals and deliver value to end-users in today's digital-first world.</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7874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617</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2</cp:revision>
  <dcterms:created xsi:type="dcterms:W3CDTF">2023-06-18T06:28:24Z</dcterms:created>
  <dcterms:modified xsi:type="dcterms:W3CDTF">2023-06-18T06:32:24Z</dcterms:modified>
</cp:coreProperties>
</file>