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8" r:id="rId38"/>
    <p:sldId id="299" r:id="rId39"/>
    <p:sldId id="300" r:id="rId40"/>
    <p:sldId id="301" r:id="rId41"/>
    <p:sldId id="302" r:id="rId42"/>
    <p:sldId id="303" r:id="rId4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icyJEUJ7QPqRZ8SZ5oXDJ/9CnK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49400820-C19D-4F99-84B3-F55140B00CFD}">
  <a:tblStyle styleId="{49400820-C19D-4F99-84B3-F55140B00CFD}"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7EB3EB-37A2-4ECD-AE1F-78D320219547}"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9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56"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301952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0eaac661d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10eaac661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11a456c03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11a456c0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fd33f889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0fd33f88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5" name="Google Shape;41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aa34c2320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aa34c232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0fc317a3b5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0fc317a3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5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4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4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4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5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5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5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5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5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dirty="0" smtClean="0"/>
              <a:t>Unit-2</a:t>
            </a:r>
            <a:endParaRPr dirty="0"/>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000000"/>
              </a:buClr>
              <a:buSzPts val="2800"/>
              <a:buNone/>
            </a:pPr>
            <a:r>
              <a:rPr lang="en-US" sz="2800" b="1" i="0" u="none" strike="noStrike">
                <a:solidFill>
                  <a:srgbClr val="000000"/>
                </a:solidFill>
              </a:rPr>
              <a:t>Intensity transformations </a:t>
            </a:r>
            <a:endParaRPr sz="2800" b="0" i="0" u="none" strike="noStrike">
              <a:solidFill>
                <a:srgbClr val="000000"/>
              </a:solidFill>
            </a:endParaRPr>
          </a:p>
          <a:p>
            <a:pPr marL="0" lvl="0" indent="0" algn="ctr" rtl="0">
              <a:lnSpc>
                <a:spcPct val="90000"/>
              </a:lnSpc>
              <a:spcBef>
                <a:spcPts val="1000"/>
              </a:spcBef>
              <a:spcAft>
                <a:spcPts val="0"/>
              </a:spcAft>
              <a:buClr>
                <a:srgbClr val="000000"/>
              </a:buClr>
              <a:buSzPts val="2000"/>
              <a:buNone/>
            </a:pPr>
            <a:r>
              <a:rPr lang="en-US" sz="2000" b="0" i="0" u="none" strike="noStrike">
                <a:solidFill>
                  <a:srgbClr val="000000"/>
                </a:solidFill>
              </a:rPr>
              <a:t>Introduction, Basic intensity transformation functions, Histogram equalization, Local histogram processing, Using histogram statistics for image enhancement. </a:t>
            </a:r>
            <a:r>
              <a:rPr lang="en-US" sz="1400" b="0" i="0" u="none" strike="noStrike">
                <a:solidFill>
                  <a:srgbClr val="000000"/>
                </a:solidFill>
                <a:latin typeface="Times New Roman"/>
                <a:ea typeface="Times New Roman"/>
                <a:cs typeface="Times New Roman"/>
                <a:sym typeface="Times New Roman"/>
              </a:rPr>
              <a:t>	</a:t>
            </a:r>
            <a:endParaRPr/>
          </a:p>
          <a:p>
            <a:pPr marL="0" lvl="0" indent="0" algn="ctr" rtl="0">
              <a:lnSpc>
                <a:spcPct val="90000"/>
              </a:lnSpc>
              <a:spcBef>
                <a:spcPts val="1000"/>
              </a:spcBef>
              <a:spcAft>
                <a:spcPts val="0"/>
              </a:spcAft>
              <a:buClr>
                <a:schemeClr val="dk1"/>
              </a:buClr>
              <a:buSzPts val="2400"/>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Image Negatives</a:t>
            </a:r>
            <a:endParaRPr/>
          </a:p>
        </p:txBody>
      </p:sp>
      <p:pic>
        <p:nvPicPr>
          <p:cNvPr id="143" name="Google Shape;143;p10"/>
          <p:cNvPicPr preferRelativeResize="0">
            <a:picLocks noGrp="1"/>
          </p:cNvPicPr>
          <p:nvPr>
            <p:ph type="body" idx="1"/>
          </p:nvPr>
        </p:nvPicPr>
        <p:blipFill rotWithShape="1">
          <a:blip r:embed="rId3">
            <a:alphaModFix/>
          </a:blip>
          <a:srcRect/>
          <a:stretch/>
        </p:blipFill>
        <p:spPr>
          <a:xfrm>
            <a:off x="1642236" y="1825625"/>
            <a:ext cx="8907527" cy="4351338"/>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Log Transformations </a:t>
            </a:r>
            <a:endParaRPr/>
          </a:p>
        </p:txBody>
      </p:sp>
      <p:sp>
        <p:nvSpPr>
          <p:cNvPr id="149" name="Google Shape;149;p11"/>
          <p:cNvSpPr txBox="1">
            <a:spLocks noGrp="1"/>
          </p:cNvSpPr>
          <p:nvPr>
            <p:ph type="body" idx="1"/>
          </p:nvPr>
        </p:nvSpPr>
        <p:spPr>
          <a:xfrm>
            <a:off x="838202" y="1436913"/>
            <a:ext cx="6943530" cy="5055961"/>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2380"/>
              <a:buChar char="•"/>
            </a:pPr>
            <a:r>
              <a:rPr lang="en-US" sz="2380" dirty="0"/>
              <a:t>The general form of the log transformation is- </a:t>
            </a:r>
            <a:endParaRPr dirty="0"/>
          </a:p>
          <a:p>
            <a:pPr marL="0" lvl="0" indent="0" algn="l" rtl="0">
              <a:lnSpc>
                <a:spcPct val="70000"/>
              </a:lnSpc>
              <a:spcBef>
                <a:spcPts val="1000"/>
              </a:spcBef>
              <a:spcAft>
                <a:spcPts val="0"/>
              </a:spcAft>
              <a:buClr>
                <a:schemeClr val="dk1"/>
              </a:buClr>
              <a:buSzPts val="2380"/>
              <a:buNone/>
            </a:pPr>
            <a:r>
              <a:rPr lang="en-US" sz="2380" dirty="0"/>
              <a:t>				s = c log(1 + r)</a:t>
            </a:r>
            <a:endParaRPr sz="2380" dirty="0"/>
          </a:p>
          <a:p>
            <a:pPr marL="0" lvl="0" indent="0" algn="l" rtl="0">
              <a:lnSpc>
                <a:spcPct val="70000"/>
              </a:lnSpc>
              <a:spcBef>
                <a:spcPts val="1000"/>
              </a:spcBef>
              <a:spcAft>
                <a:spcPts val="0"/>
              </a:spcAft>
              <a:buClr>
                <a:schemeClr val="dk1"/>
              </a:buClr>
              <a:buSzPts val="2380"/>
              <a:buNone/>
            </a:pPr>
            <a:r>
              <a:rPr lang="en-US" sz="2380" dirty="0"/>
              <a:t>	where c is a constant, and it is assumed that r≥0</a:t>
            </a:r>
            <a:endParaRPr dirty="0"/>
          </a:p>
          <a:p>
            <a:pPr marL="228600" lvl="0" indent="-228600" algn="l" rtl="0">
              <a:lnSpc>
                <a:spcPct val="70000"/>
              </a:lnSpc>
              <a:spcBef>
                <a:spcPts val="1000"/>
              </a:spcBef>
              <a:spcAft>
                <a:spcPts val="0"/>
              </a:spcAft>
              <a:buClr>
                <a:schemeClr val="dk1"/>
              </a:buClr>
              <a:buSzPts val="2380"/>
              <a:buChar char="•"/>
            </a:pPr>
            <a:r>
              <a:rPr lang="en-US" sz="2380" dirty="0"/>
              <a:t>The shape of the log curve shows that this transformation maps a </a:t>
            </a:r>
            <a:r>
              <a:rPr lang="en-US" sz="2380" dirty="0">
                <a:solidFill>
                  <a:srgbClr val="CC0000"/>
                </a:solidFill>
              </a:rPr>
              <a:t>narrow range of low intensity values</a:t>
            </a:r>
            <a:r>
              <a:rPr lang="en-US" sz="2380" dirty="0"/>
              <a:t> in the input into </a:t>
            </a:r>
            <a:r>
              <a:rPr lang="en-US" sz="2380" dirty="0">
                <a:solidFill>
                  <a:srgbClr val="00B050"/>
                </a:solidFill>
              </a:rPr>
              <a:t>a wider range of output levels.</a:t>
            </a:r>
            <a:endParaRPr dirty="0">
              <a:solidFill>
                <a:srgbClr val="00B050"/>
              </a:solidFill>
            </a:endParaRPr>
          </a:p>
          <a:p>
            <a:pPr marL="228600" lvl="0" indent="-228600" algn="l" rtl="0">
              <a:lnSpc>
                <a:spcPct val="70000"/>
              </a:lnSpc>
              <a:spcBef>
                <a:spcPts val="1000"/>
              </a:spcBef>
              <a:spcAft>
                <a:spcPts val="0"/>
              </a:spcAft>
              <a:buClr>
                <a:schemeClr val="dk1"/>
              </a:buClr>
              <a:buSzPts val="2380"/>
              <a:buChar char="•"/>
            </a:pPr>
            <a:r>
              <a:rPr lang="en-US" sz="2380" dirty="0"/>
              <a:t>The opposite is true of higher values of input levels. </a:t>
            </a:r>
            <a:endParaRPr dirty="0"/>
          </a:p>
          <a:p>
            <a:pPr marL="228600" lvl="0" indent="-228600" algn="l" rtl="0">
              <a:lnSpc>
                <a:spcPct val="70000"/>
              </a:lnSpc>
              <a:spcBef>
                <a:spcPts val="1000"/>
              </a:spcBef>
              <a:spcAft>
                <a:spcPts val="0"/>
              </a:spcAft>
              <a:buClr>
                <a:schemeClr val="dk1"/>
              </a:buClr>
              <a:buSzPts val="2380"/>
              <a:buChar char="•"/>
            </a:pPr>
            <a:r>
              <a:rPr lang="en-US" sz="2380" dirty="0"/>
              <a:t>We use a transformation of this type to </a:t>
            </a:r>
            <a:r>
              <a:rPr lang="en-US" sz="2380" dirty="0">
                <a:solidFill>
                  <a:srgbClr val="CC0000"/>
                </a:solidFill>
              </a:rPr>
              <a:t>expand the values of dark pixels </a:t>
            </a:r>
            <a:r>
              <a:rPr lang="en-US" sz="2380" dirty="0"/>
              <a:t>in an image while </a:t>
            </a:r>
            <a:r>
              <a:rPr lang="en-US" sz="2380" dirty="0">
                <a:solidFill>
                  <a:srgbClr val="990000"/>
                </a:solidFill>
              </a:rPr>
              <a:t>compressing the higher-level values.</a:t>
            </a:r>
            <a:r>
              <a:rPr lang="en-US" sz="2380" dirty="0"/>
              <a:t> The opposite is true of the inverse log transformation.</a:t>
            </a:r>
            <a:endParaRPr dirty="0"/>
          </a:p>
          <a:p>
            <a:pPr marL="228600" lvl="0" indent="-228600" algn="l" rtl="0">
              <a:lnSpc>
                <a:spcPct val="70000"/>
              </a:lnSpc>
              <a:spcBef>
                <a:spcPts val="1000"/>
              </a:spcBef>
              <a:spcAft>
                <a:spcPts val="0"/>
              </a:spcAft>
              <a:buClr>
                <a:schemeClr val="dk1"/>
              </a:buClr>
              <a:buSzPts val="2380"/>
              <a:buChar char="•"/>
            </a:pPr>
            <a:r>
              <a:rPr lang="en-US" sz="2380" dirty="0"/>
              <a:t>The log function has the important characteristic that it compresses the dynamic range of images with large variations in pixel values.</a:t>
            </a:r>
            <a:endParaRPr sz="2380" dirty="0"/>
          </a:p>
        </p:txBody>
      </p:sp>
      <p:pic>
        <p:nvPicPr>
          <p:cNvPr id="150" name="Google Shape;150;p11"/>
          <p:cNvPicPr preferRelativeResize="0"/>
          <p:nvPr/>
        </p:nvPicPr>
        <p:blipFill rotWithShape="1">
          <a:blip r:embed="rId3">
            <a:alphaModFix/>
          </a:blip>
          <a:srcRect/>
          <a:stretch/>
        </p:blipFill>
        <p:spPr>
          <a:xfrm>
            <a:off x="7781732" y="1581539"/>
            <a:ext cx="3942570" cy="3694921"/>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Log Transformations </a:t>
            </a:r>
            <a:endParaRPr/>
          </a:p>
        </p:txBody>
      </p:sp>
      <p:pic>
        <p:nvPicPr>
          <p:cNvPr id="156" name="Google Shape;156;p12"/>
          <p:cNvPicPr preferRelativeResize="0">
            <a:picLocks noGrp="1"/>
          </p:cNvPicPr>
          <p:nvPr>
            <p:ph type="body" idx="1"/>
          </p:nvPr>
        </p:nvPicPr>
        <p:blipFill rotWithShape="1">
          <a:blip r:embed="rId3">
            <a:alphaModFix/>
          </a:blip>
          <a:srcRect/>
          <a:stretch/>
        </p:blipFill>
        <p:spPr>
          <a:xfrm>
            <a:off x="1064765" y="1825625"/>
            <a:ext cx="10062469" cy="4351338"/>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Power-Law (Gamma) Transformations</a:t>
            </a:r>
            <a:endParaRPr/>
          </a:p>
        </p:txBody>
      </p:sp>
      <p:sp>
        <p:nvSpPr>
          <p:cNvPr id="162" name="Google Shape;162;p13"/>
          <p:cNvSpPr txBox="1">
            <a:spLocks noGrp="1"/>
          </p:cNvSpPr>
          <p:nvPr>
            <p:ph type="body" idx="1"/>
          </p:nvPr>
        </p:nvSpPr>
        <p:spPr>
          <a:xfrm>
            <a:off x="838199" y="1825624"/>
            <a:ext cx="5599923" cy="4407225"/>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2380"/>
              <a:buChar char="•"/>
            </a:pPr>
            <a:r>
              <a:rPr lang="en-US" sz="2380" dirty="0"/>
              <a:t>Power-law transformations have the basic form-</a:t>
            </a:r>
            <a:endParaRPr dirty="0"/>
          </a:p>
          <a:p>
            <a:pPr marL="0" lvl="0" indent="0" algn="l" rtl="0">
              <a:lnSpc>
                <a:spcPct val="70000"/>
              </a:lnSpc>
              <a:spcBef>
                <a:spcPts val="1000"/>
              </a:spcBef>
              <a:spcAft>
                <a:spcPts val="0"/>
              </a:spcAft>
              <a:buClr>
                <a:schemeClr val="dk1"/>
              </a:buClr>
              <a:buSzPts val="2380"/>
              <a:buNone/>
            </a:pPr>
            <a:r>
              <a:rPr lang="en-US" sz="2380" dirty="0"/>
              <a:t>		s = </a:t>
            </a:r>
            <a:r>
              <a:rPr lang="en-US" sz="2380" dirty="0" err="1"/>
              <a:t>cr</a:t>
            </a:r>
            <a:r>
              <a:rPr lang="en-US" sz="2380" baseline="30000" dirty="0" err="1"/>
              <a:t>γ</a:t>
            </a:r>
            <a:endParaRPr sz="2380" baseline="30000" dirty="0"/>
          </a:p>
          <a:p>
            <a:pPr marL="0" lvl="0" indent="0" algn="l" rtl="0">
              <a:lnSpc>
                <a:spcPct val="70000"/>
              </a:lnSpc>
              <a:spcBef>
                <a:spcPts val="1000"/>
              </a:spcBef>
              <a:spcAft>
                <a:spcPts val="0"/>
              </a:spcAft>
              <a:buClr>
                <a:schemeClr val="dk1"/>
              </a:buClr>
              <a:buSzPts val="2380"/>
              <a:buNone/>
            </a:pPr>
            <a:r>
              <a:rPr lang="en-US" sz="2380" dirty="0"/>
              <a:t>where c and γ are positive constants.</a:t>
            </a:r>
            <a:endParaRPr dirty="0"/>
          </a:p>
          <a:p>
            <a:pPr marL="228600" lvl="0" indent="-228600" algn="l" rtl="0">
              <a:lnSpc>
                <a:spcPct val="70000"/>
              </a:lnSpc>
              <a:spcBef>
                <a:spcPts val="1000"/>
              </a:spcBef>
              <a:spcAft>
                <a:spcPts val="0"/>
              </a:spcAft>
              <a:buClr>
                <a:schemeClr val="dk1"/>
              </a:buClr>
              <a:buSzPts val="2380"/>
              <a:buChar char="•"/>
            </a:pPr>
            <a:r>
              <a:rPr lang="en-US" sz="2380" dirty="0"/>
              <a:t>Power-law curves with fractional values of γ map a narrow range of dark input values into a wider range of output values, with the opposite being true for higher values of input levels.</a:t>
            </a:r>
            <a:endParaRPr dirty="0"/>
          </a:p>
          <a:p>
            <a:pPr marL="228600" lvl="0" indent="-228600" algn="l" rtl="0">
              <a:lnSpc>
                <a:spcPct val="70000"/>
              </a:lnSpc>
              <a:spcBef>
                <a:spcPts val="1000"/>
              </a:spcBef>
              <a:spcAft>
                <a:spcPts val="0"/>
              </a:spcAft>
              <a:buClr>
                <a:schemeClr val="dk1"/>
              </a:buClr>
              <a:buSzPts val="2380"/>
              <a:buChar char="•"/>
            </a:pPr>
            <a:r>
              <a:rPr lang="en-US" sz="2380" dirty="0"/>
              <a:t>curves generated with values of γ &gt;1 have exactly the opposite effect as those generated with values of γ &lt;1</a:t>
            </a:r>
            <a:endParaRPr dirty="0"/>
          </a:p>
          <a:p>
            <a:pPr marL="228600" lvl="0" indent="-228600" algn="l" rtl="0">
              <a:lnSpc>
                <a:spcPct val="70000"/>
              </a:lnSpc>
              <a:spcBef>
                <a:spcPts val="1000"/>
              </a:spcBef>
              <a:spcAft>
                <a:spcPts val="0"/>
              </a:spcAft>
              <a:buClr>
                <a:schemeClr val="dk1"/>
              </a:buClr>
              <a:buSzPts val="2380"/>
              <a:buChar char="•"/>
            </a:pPr>
            <a:r>
              <a:rPr lang="en-US" sz="2380" dirty="0"/>
              <a:t>It reduces to the identity transformation when c= γ=1</a:t>
            </a:r>
            <a:endParaRPr sz="2380" baseline="30000" dirty="0"/>
          </a:p>
        </p:txBody>
      </p:sp>
      <p:pic>
        <p:nvPicPr>
          <p:cNvPr id="163" name="Google Shape;163;p13"/>
          <p:cNvPicPr preferRelativeResize="0"/>
          <p:nvPr/>
        </p:nvPicPr>
        <p:blipFill rotWithShape="1">
          <a:blip r:embed="rId3">
            <a:alphaModFix/>
          </a:blip>
          <a:srcRect/>
          <a:stretch/>
        </p:blipFill>
        <p:spPr>
          <a:xfrm>
            <a:off x="6212608" y="1501861"/>
            <a:ext cx="5141192" cy="4472770"/>
          </a:xfrm>
          <a:prstGeom prst="rect">
            <a:avLst/>
          </a:prstGeom>
          <a:noFill/>
          <a:ln>
            <a:noFill/>
          </a:ln>
        </p:spPr>
      </p:pic>
      <p:sp>
        <p:nvSpPr>
          <p:cNvPr id="164" name="Google Shape;164;p13"/>
          <p:cNvSpPr txBox="1"/>
          <p:nvPr/>
        </p:nvSpPr>
        <p:spPr>
          <a:xfrm>
            <a:off x="6702056" y="5974631"/>
            <a:ext cx="526912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Plots of the equation s = cr</a:t>
            </a:r>
            <a:r>
              <a:rPr lang="en-US" sz="1800" b="0" i="0" u="none" strike="noStrike" cap="none" baseline="30000">
                <a:solidFill>
                  <a:schemeClr val="dk1"/>
                </a:solidFill>
                <a:latin typeface="Calibri"/>
                <a:ea typeface="Calibri"/>
                <a:cs typeface="Calibri"/>
                <a:sym typeface="Calibri"/>
              </a:rPr>
              <a:t>γ </a:t>
            </a:r>
            <a:r>
              <a:rPr lang="en-US" sz="1800" b="0" i="0" u="none" strike="noStrike" cap="none">
                <a:solidFill>
                  <a:schemeClr val="dk1"/>
                </a:solidFill>
                <a:latin typeface="Calibri"/>
                <a:ea typeface="Calibri"/>
                <a:cs typeface="Calibri"/>
                <a:sym typeface="Calibri"/>
              </a:rPr>
              <a:t> for various values of γ (c=1 in all cases.</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Power-Law (Gamma) Transformations</a:t>
            </a:r>
            <a:endParaRPr/>
          </a:p>
        </p:txBody>
      </p:sp>
      <p:sp>
        <p:nvSpPr>
          <p:cNvPr id="170" name="Google Shape;170;p14"/>
          <p:cNvSpPr txBox="1">
            <a:spLocks noGrp="1"/>
          </p:cNvSpPr>
          <p:nvPr>
            <p:ph type="body" idx="1"/>
          </p:nvPr>
        </p:nvSpPr>
        <p:spPr>
          <a:xfrm>
            <a:off x="838200" y="1438300"/>
            <a:ext cx="10515600" cy="5127900"/>
          </a:xfrm>
          <a:prstGeom prst="rect">
            <a:avLst/>
          </a:prstGeom>
          <a:noFill/>
          <a:ln>
            <a:noFill/>
          </a:ln>
        </p:spPr>
        <p:txBody>
          <a:bodyPr spcFirstLastPara="1" wrap="square" lIns="91425" tIns="45700" rIns="91425" bIns="45700" anchor="t" anchorCtr="0">
            <a:normAutofit/>
          </a:bodyPr>
          <a:lstStyle/>
          <a:p>
            <a:pPr marL="228600" lvl="0" indent="-222884" algn="l" rtl="0">
              <a:lnSpc>
                <a:spcPct val="80000"/>
              </a:lnSpc>
              <a:spcBef>
                <a:spcPts val="0"/>
              </a:spcBef>
              <a:spcAft>
                <a:spcPts val="0"/>
              </a:spcAft>
              <a:buClr>
                <a:schemeClr val="dk1"/>
              </a:buClr>
              <a:buSzPts val="2500"/>
              <a:buFont typeface="Calibri"/>
              <a:buChar char="•"/>
            </a:pPr>
            <a:r>
              <a:rPr lang="en-US" sz="2500">
                <a:highlight>
                  <a:srgbClr val="FAFAFA"/>
                </a:highlight>
              </a:rPr>
              <a:t>Gamma correction controls the overall brightness of an image. </a:t>
            </a:r>
            <a:endParaRPr sz="2500"/>
          </a:p>
          <a:p>
            <a:pPr marL="228600" lvl="0" indent="-228600" algn="l" rtl="0">
              <a:lnSpc>
                <a:spcPct val="80000"/>
              </a:lnSpc>
              <a:spcBef>
                <a:spcPts val="0"/>
              </a:spcBef>
              <a:spcAft>
                <a:spcPts val="0"/>
              </a:spcAft>
              <a:buClr>
                <a:schemeClr val="dk1"/>
              </a:buClr>
              <a:buSzPts val="2590"/>
              <a:buChar char="•"/>
            </a:pPr>
            <a:r>
              <a:rPr lang="en-US" sz="2590"/>
              <a:t>A variety of devices used for image capture, printing, and display respond according to a power law.</a:t>
            </a:r>
            <a:endParaRPr/>
          </a:p>
          <a:p>
            <a:pPr marL="228600" lvl="0" indent="-228600" algn="l" rtl="0">
              <a:lnSpc>
                <a:spcPct val="80000"/>
              </a:lnSpc>
              <a:spcBef>
                <a:spcPts val="1000"/>
              </a:spcBef>
              <a:spcAft>
                <a:spcPts val="0"/>
              </a:spcAft>
              <a:buClr>
                <a:schemeClr val="dk1"/>
              </a:buClr>
              <a:buSzPts val="2590"/>
              <a:buChar char="•"/>
            </a:pPr>
            <a:r>
              <a:rPr lang="en-US" sz="2590"/>
              <a:t>By convention, the exponent in the power-law equation is referred to as gamma,</a:t>
            </a:r>
            <a:endParaRPr/>
          </a:p>
          <a:p>
            <a:pPr marL="228600" lvl="0" indent="-228600" algn="l" rtl="0">
              <a:lnSpc>
                <a:spcPct val="80000"/>
              </a:lnSpc>
              <a:spcBef>
                <a:spcPts val="1000"/>
              </a:spcBef>
              <a:spcAft>
                <a:spcPts val="0"/>
              </a:spcAft>
              <a:buClr>
                <a:schemeClr val="dk1"/>
              </a:buClr>
              <a:buSzPts val="2590"/>
              <a:buChar char="•"/>
            </a:pPr>
            <a:r>
              <a:rPr lang="en-US" sz="2590"/>
              <a:t>The process used to correct these power-law response phenomena is called gamma correction.</a:t>
            </a:r>
            <a:endParaRPr/>
          </a:p>
          <a:p>
            <a:pPr marL="228600" lvl="0" indent="-228600" algn="l" rtl="0">
              <a:lnSpc>
                <a:spcPct val="80000"/>
              </a:lnSpc>
              <a:spcBef>
                <a:spcPts val="1000"/>
              </a:spcBef>
              <a:spcAft>
                <a:spcPts val="0"/>
              </a:spcAft>
              <a:buClr>
                <a:schemeClr val="dk1"/>
              </a:buClr>
              <a:buSzPts val="2590"/>
              <a:buChar char="•"/>
            </a:pPr>
            <a:r>
              <a:rPr lang="en-US" sz="2590"/>
              <a:t>For example, cathode ray tube (CRT) devices have an intensity-to-voltage response that is a power function, with exponents varying from approximately 1.8 to 2.5</a:t>
            </a:r>
            <a:endParaRPr/>
          </a:p>
          <a:p>
            <a:pPr marL="228600" lvl="0" indent="-228600" algn="l" rtl="0">
              <a:lnSpc>
                <a:spcPct val="80000"/>
              </a:lnSpc>
              <a:spcBef>
                <a:spcPts val="1000"/>
              </a:spcBef>
              <a:spcAft>
                <a:spcPts val="0"/>
              </a:spcAft>
              <a:buClr>
                <a:schemeClr val="dk1"/>
              </a:buClr>
              <a:buSzPts val="2590"/>
              <a:buChar char="•"/>
            </a:pPr>
            <a:r>
              <a:rPr lang="en-US" sz="2590"/>
              <a:t>With reference to the curve for γ=2.5, we see that such display systems would tend to produce images that are darker than intended</a:t>
            </a:r>
            <a:endParaRPr sz="259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10eaac661d_0_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n-US"/>
              <a:t>Gamma correction</a:t>
            </a:r>
            <a:endParaRPr/>
          </a:p>
          <a:p>
            <a:pPr marL="0" lvl="0" indent="0" algn="l" rtl="0">
              <a:spcBef>
                <a:spcPts val="0"/>
              </a:spcBef>
              <a:spcAft>
                <a:spcPts val="0"/>
              </a:spcAft>
              <a:buNone/>
            </a:pPr>
            <a:endParaRPr/>
          </a:p>
        </p:txBody>
      </p:sp>
      <p:sp>
        <p:nvSpPr>
          <p:cNvPr id="176" name="Google Shape;176;g110eaac661d_0_1"/>
          <p:cNvSpPr txBox="1">
            <a:spLocks noGrp="1"/>
          </p:cNvSpPr>
          <p:nvPr>
            <p:ph type="body" idx="1"/>
          </p:nvPr>
        </p:nvSpPr>
        <p:spPr>
          <a:xfrm>
            <a:off x="671450" y="1158575"/>
            <a:ext cx="10515600" cy="5845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2900">
                <a:highlight>
                  <a:srgbClr val="FAFAFA"/>
                </a:highlight>
                <a:latin typeface="Arial"/>
                <a:ea typeface="Arial"/>
                <a:cs typeface="Arial"/>
                <a:sym typeface="Arial"/>
              </a:rPr>
              <a:t>Almost every computer monitor, from whatever manufacturer, has one thing in common. </a:t>
            </a:r>
            <a:endParaRPr sz="2900">
              <a:highlight>
                <a:srgbClr val="FAFAFA"/>
              </a:highlight>
              <a:latin typeface="Arial"/>
              <a:ea typeface="Arial"/>
              <a:cs typeface="Arial"/>
              <a:sym typeface="Arial"/>
            </a:endParaRPr>
          </a:p>
          <a:p>
            <a:pPr marL="0" lvl="0" indent="0" algn="l" rtl="0">
              <a:spcBef>
                <a:spcPts val="1000"/>
              </a:spcBef>
              <a:spcAft>
                <a:spcPts val="0"/>
              </a:spcAft>
              <a:buNone/>
            </a:pPr>
            <a:r>
              <a:rPr lang="en-US" sz="2900">
                <a:highlight>
                  <a:srgbClr val="FAFAFA"/>
                </a:highlight>
                <a:latin typeface="Arial"/>
                <a:ea typeface="Arial"/>
                <a:cs typeface="Arial"/>
                <a:sym typeface="Arial"/>
              </a:rPr>
              <a:t>They all have a intensity to voltage response curve which is roughly a 2.5 power function. </a:t>
            </a:r>
            <a:endParaRPr sz="2900">
              <a:highlight>
                <a:srgbClr val="FAFAFA"/>
              </a:highlight>
              <a:latin typeface="Arial"/>
              <a:ea typeface="Arial"/>
              <a:cs typeface="Arial"/>
              <a:sym typeface="Arial"/>
            </a:endParaRPr>
          </a:p>
          <a:p>
            <a:pPr marL="0" lvl="0" indent="0" algn="l" rtl="0">
              <a:spcBef>
                <a:spcPts val="1000"/>
              </a:spcBef>
              <a:spcAft>
                <a:spcPts val="0"/>
              </a:spcAft>
              <a:buNone/>
            </a:pPr>
            <a:r>
              <a:rPr lang="en-US" sz="2900">
                <a:highlight>
                  <a:srgbClr val="FAFAFA"/>
                </a:highlight>
                <a:latin typeface="Arial"/>
                <a:ea typeface="Arial"/>
                <a:cs typeface="Arial"/>
                <a:sym typeface="Arial"/>
              </a:rPr>
              <a:t>this just means that if you send your computer monitor a message that a certain pixel should have intensity equal to x, it will actually display a pixel which has intensity equal to x ^ 2.5 Because the range of voltages sent to the monitor is between 0 and 1, this means that the intensity value displayed will be less than what you wanted it to be. </a:t>
            </a:r>
            <a:endParaRPr sz="2900">
              <a:highlight>
                <a:srgbClr val="FAFAFA"/>
              </a:highlight>
              <a:latin typeface="Arial"/>
              <a:ea typeface="Arial"/>
              <a:cs typeface="Arial"/>
              <a:sym typeface="Arial"/>
            </a:endParaRPr>
          </a:p>
          <a:p>
            <a:pPr marL="0" lvl="0" indent="0" algn="l" rtl="0">
              <a:spcBef>
                <a:spcPts val="1000"/>
              </a:spcBef>
              <a:spcAft>
                <a:spcPts val="0"/>
              </a:spcAft>
              <a:buNone/>
            </a:pPr>
            <a:r>
              <a:rPr lang="en-US" sz="2900">
                <a:highlight>
                  <a:srgbClr val="FAFAFA"/>
                </a:highlight>
                <a:latin typeface="Arial"/>
                <a:ea typeface="Arial"/>
                <a:cs typeface="Arial"/>
                <a:sym typeface="Arial"/>
              </a:rPr>
              <a:t>(0.5 ^ 2.5 = 0.177 for example) Monitors, then, are said to have a gamma of 2.5</a:t>
            </a:r>
            <a:endParaRPr sz="29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Gamma correction</a:t>
            </a:r>
            <a:endParaRPr/>
          </a:p>
        </p:txBody>
      </p:sp>
      <p:pic>
        <p:nvPicPr>
          <p:cNvPr id="182" name="Google Shape;182;p15"/>
          <p:cNvPicPr preferRelativeResize="0">
            <a:picLocks noGrp="1"/>
          </p:cNvPicPr>
          <p:nvPr>
            <p:ph type="body" idx="1"/>
          </p:nvPr>
        </p:nvPicPr>
        <p:blipFill rotWithShape="1">
          <a:blip r:embed="rId3">
            <a:alphaModFix/>
          </a:blip>
          <a:srcRect/>
          <a:stretch/>
        </p:blipFill>
        <p:spPr>
          <a:xfrm>
            <a:off x="5405970" y="1912711"/>
            <a:ext cx="5797948" cy="4497420"/>
          </a:xfrm>
          <a:prstGeom prst="rect">
            <a:avLst/>
          </a:prstGeom>
          <a:noFill/>
          <a:ln>
            <a:noFill/>
          </a:ln>
        </p:spPr>
      </p:pic>
      <p:sp>
        <p:nvSpPr>
          <p:cNvPr id="183" name="Google Shape;183;p15"/>
          <p:cNvSpPr txBox="1"/>
          <p:nvPr/>
        </p:nvSpPr>
        <p:spPr>
          <a:xfrm>
            <a:off x="559836" y="1690688"/>
            <a:ext cx="4469363" cy="4893647"/>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As expected, the output of the monitor appears darker than the input, as Fig. 3.7(b) shows.</a:t>
            </a:r>
            <a:endParaRPr/>
          </a:p>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Gamma correction in this case is straightforward. </a:t>
            </a:r>
            <a:endParaRPr/>
          </a:p>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All we need to do is preprocess the input image before inputting it into the monitor by performing the transformation-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s = r</a:t>
            </a:r>
            <a:r>
              <a:rPr lang="en-US" sz="2400" baseline="30000">
                <a:solidFill>
                  <a:schemeClr val="dk1"/>
                </a:solidFill>
                <a:latin typeface="Calibri"/>
                <a:ea typeface="Calibri"/>
                <a:cs typeface="Calibri"/>
                <a:sym typeface="Calibri"/>
              </a:rPr>
              <a:t>1/2.5</a:t>
            </a:r>
            <a:r>
              <a:rPr lang="en-US" sz="2400">
                <a:solidFill>
                  <a:schemeClr val="dk1"/>
                </a:solidFill>
                <a:latin typeface="Calibri"/>
                <a:ea typeface="Calibri"/>
                <a:cs typeface="Calibri"/>
                <a:sym typeface="Calibri"/>
              </a:rPr>
              <a:t> = r</a:t>
            </a:r>
            <a:r>
              <a:rPr lang="en-US" sz="2400" baseline="30000">
                <a:solidFill>
                  <a:schemeClr val="dk1"/>
                </a:solidFill>
                <a:latin typeface="Calibri"/>
                <a:ea typeface="Calibri"/>
                <a:cs typeface="Calibri"/>
                <a:sym typeface="Calibri"/>
              </a:rPr>
              <a:t>0.4</a:t>
            </a:r>
            <a:endParaRPr/>
          </a:p>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Images that are not corrected properly can look either bleached out or too dark.</a:t>
            </a:r>
            <a:endParaRPr sz="2400" baseline="30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a:spLocks noGrp="1"/>
          </p:cNvSpPr>
          <p:nvPr>
            <p:ph type="title"/>
          </p:nvPr>
        </p:nvSpPr>
        <p:spPr>
          <a:xfrm>
            <a:off x="838200" y="365125"/>
            <a:ext cx="10515600" cy="782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i="0" u="none" strike="noStrike">
                <a:latin typeface="Calibri"/>
                <a:ea typeface="Calibri"/>
                <a:cs typeface="Calibri"/>
                <a:sym typeface="Calibri"/>
              </a:rPr>
              <a:t>Piecewise-Linear Transformation Functions</a:t>
            </a:r>
            <a:endParaRPr sz="8000">
              <a:latin typeface="Calibri"/>
              <a:ea typeface="Calibri"/>
              <a:cs typeface="Calibri"/>
              <a:sym typeface="Calibri"/>
            </a:endParaRPr>
          </a:p>
        </p:txBody>
      </p:sp>
      <p:sp>
        <p:nvSpPr>
          <p:cNvPr id="189" name="Google Shape;189;p16"/>
          <p:cNvSpPr txBox="1">
            <a:spLocks noGrp="1"/>
          </p:cNvSpPr>
          <p:nvPr>
            <p:ph type="body" idx="1"/>
          </p:nvPr>
        </p:nvSpPr>
        <p:spPr>
          <a:xfrm>
            <a:off x="945350" y="1147225"/>
            <a:ext cx="10515600" cy="53412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3200"/>
              <a:buNone/>
            </a:pPr>
            <a:r>
              <a:rPr lang="en-US" sz="3100" b="1" i="0" u="none" strike="noStrike"/>
              <a:t>Contrast stretching-</a:t>
            </a:r>
            <a:endParaRPr sz="2700"/>
          </a:p>
          <a:p>
            <a:pPr marL="228600" lvl="0" indent="-222250" algn="l" rtl="0">
              <a:lnSpc>
                <a:spcPct val="80000"/>
              </a:lnSpc>
              <a:spcBef>
                <a:spcPts val="1000"/>
              </a:spcBef>
              <a:spcAft>
                <a:spcPts val="0"/>
              </a:spcAft>
              <a:buClr>
                <a:schemeClr val="dk1"/>
              </a:buClr>
              <a:buSzPts val="3100"/>
              <a:buChar char="•"/>
            </a:pPr>
            <a:r>
              <a:rPr lang="en-US" sz="3100" b="0" i="0" u="none" strike="noStrike"/>
              <a:t>One of the simplest piecewise linear functions is a </a:t>
            </a:r>
            <a:r>
              <a:rPr lang="en-US" sz="3100" b="0" i="0" u="none" strike="noStrike">
                <a:solidFill>
                  <a:srgbClr val="990000"/>
                </a:solidFill>
              </a:rPr>
              <a:t>contrast-stretching</a:t>
            </a:r>
            <a:r>
              <a:rPr lang="en-US" sz="3100" b="0" i="0" u="none" strike="noStrike"/>
              <a:t> transformation.</a:t>
            </a:r>
            <a:endParaRPr sz="2700"/>
          </a:p>
          <a:p>
            <a:pPr marL="228600" lvl="0" indent="-222250" algn="l" rtl="0">
              <a:lnSpc>
                <a:spcPct val="80000"/>
              </a:lnSpc>
              <a:spcBef>
                <a:spcPts val="1000"/>
              </a:spcBef>
              <a:spcAft>
                <a:spcPts val="0"/>
              </a:spcAft>
              <a:buClr>
                <a:schemeClr val="dk1"/>
              </a:buClr>
              <a:buSzPts val="3100"/>
              <a:buChar char="•"/>
            </a:pPr>
            <a:r>
              <a:rPr lang="en-US" sz="3100" b="0" i="0" u="none" strike="noStrike"/>
              <a:t>Low-contrast images can result from poor illumination, lack of dynamic range in the imaging sensor, or even the wrong setting of a lens aperture during image acquisition.</a:t>
            </a:r>
            <a:endParaRPr sz="2700"/>
          </a:p>
          <a:p>
            <a:pPr marL="228600" lvl="0" indent="-222250" algn="l" rtl="0">
              <a:lnSpc>
                <a:spcPct val="80000"/>
              </a:lnSpc>
              <a:spcBef>
                <a:spcPts val="1000"/>
              </a:spcBef>
              <a:spcAft>
                <a:spcPts val="0"/>
              </a:spcAft>
              <a:buClr>
                <a:schemeClr val="dk1"/>
              </a:buClr>
              <a:buSzPts val="3100"/>
              <a:buChar char="•"/>
            </a:pPr>
            <a:r>
              <a:rPr lang="en-US" sz="3100" b="0" i="1" u="none" strike="noStrike"/>
              <a:t>Contrast stretching </a:t>
            </a:r>
            <a:r>
              <a:rPr lang="en-US" sz="3100" b="0" i="0" u="none" strike="noStrike"/>
              <a:t>is a process that </a:t>
            </a:r>
            <a:r>
              <a:rPr lang="en-US" sz="3100" b="0" i="0" u="none" strike="noStrike">
                <a:solidFill>
                  <a:srgbClr val="990000"/>
                </a:solidFill>
              </a:rPr>
              <a:t>expands the dynamic range of intensity levels in an image so that it spans the full intensity range</a:t>
            </a:r>
            <a:r>
              <a:rPr lang="en-US" sz="3100" b="0" i="0" u="none" strike="noStrike"/>
              <a:t> of the recording medium or display device.</a:t>
            </a:r>
            <a:endParaRPr sz="3100" b="0" i="0" u="none" strike="noStrike"/>
          </a:p>
          <a:p>
            <a:pPr marL="228600" lvl="0" indent="-222250" algn="l" rtl="0">
              <a:lnSpc>
                <a:spcPct val="80000"/>
              </a:lnSpc>
              <a:spcBef>
                <a:spcPts val="1000"/>
              </a:spcBef>
              <a:spcAft>
                <a:spcPts val="0"/>
              </a:spcAft>
              <a:buSzPts val="3100"/>
              <a:buChar char="•"/>
            </a:pPr>
            <a:r>
              <a:rPr lang="en-US" sz="3100"/>
              <a:t>Contrast is the </a:t>
            </a:r>
            <a:r>
              <a:rPr lang="en-US" sz="3100">
                <a:solidFill>
                  <a:srgbClr val="990000"/>
                </a:solidFill>
              </a:rPr>
              <a:t>difference </a:t>
            </a:r>
            <a:r>
              <a:rPr lang="en-US" sz="3100"/>
              <a:t>between the </a:t>
            </a:r>
            <a:r>
              <a:rPr lang="en-US" sz="3100">
                <a:solidFill>
                  <a:srgbClr val="990000"/>
                </a:solidFill>
              </a:rPr>
              <a:t>highest </a:t>
            </a:r>
            <a:r>
              <a:rPr lang="en-US" sz="3100"/>
              <a:t>gray level and </a:t>
            </a:r>
            <a:r>
              <a:rPr lang="en-US" sz="3100">
                <a:solidFill>
                  <a:srgbClr val="990000"/>
                </a:solidFill>
              </a:rPr>
              <a:t>low </a:t>
            </a:r>
            <a:r>
              <a:rPr lang="en-US" sz="3100"/>
              <a:t>grey level of the  image.</a:t>
            </a:r>
            <a:endParaRPr sz="3100"/>
          </a:p>
          <a:p>
            <a:pPr marL="228600" lvl="0" indent="-228600" algn="l" rtl="0">
              <a:lnSpc>
                <a:spcPct val="80000"/>
              </a:lnSpc>
              <a:spcBef>
                <a:spcPts val="1000"/>
              </a:spcBef>
              <a:spcAft>
                <a:spcPts val="0"/>
              </a:spcAft>
              <a:buSzPts val="3200"/>
              <a:buChar char="•"/>
            </a:pPr>
            <a:endParaRPr sz="32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7"/>
          <p:cNvSpPr txBox="1">
            <a:spLocks noGrp="1"/>
          </p:cNvSpPr>
          <p:nvPr>
            <p:ph type="title"/>
          </p:nvPr>
        </p:nvSpPr>
        <p:spPr>
          <a:xfrm>
            <a:off x="838200" y="365126"/>
            <a:ext cx="10515600" cy="93183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Calibri"/>
              <a:buNone/>
            </a:pPr>
            <a:r>
              <a:rPr lang="en-US" sz="3959" i="0" u="none" strike="noStrike">
                <a:latin typeface="Calibri"/>
                <a:ea typeface="Calibri"/>
                <a:cs typeface="Calibri"/>
                <a:sym typeface="Calibri"/>
              </a:rPr>
              <a:t/>
            </a:r>
            <a:br>
              <a:rPr lang="en-US" sz="3959" i="0" u="none" strike="noStrike">
                <a:latin typeface="Calibri"/>
                <a:ea typeface="Calibri"/>
                <a:cs typeface="Calibri"/>
                <a:sym typeface="Calibri"/>
              </a:rPr>
            </a:br>
            <a:r>
              <a:rPr lang="en-US" sz="3600" i="0" u="none" strike="noStrike">
                <a:latin typeface="Calibri"/>
                <a:ea typeface="Calibri"/>
                <a:cs typeface="Calibri"/>
                <a:sym typeface="Calibri"/>
              </a:rPr>
              <a:t>Piecewise-Linear Transformation - </a:t>
            </a:r>
            <a:r>
              <a:rPr lang="en-US" sz="3600" b="1" i="0" u="none" strike="noStrike">
                <a:latin typeface="Calibri"/>
                <a:ea typeface="Calibri"/>
                <a:cs typeface="Calibri"/>
                <a:sym typeface="Calibri"/>
              </a:rPr>
              <a:t>Contrast stretching-</a:t>
            </a:r>
            <a:r>
              <a:rPr lang="en-US" sz="3959" b="1" i="0" u="none" strike="noStrike"/>
              <a:t/>
            </a:r>
            <a:br>
              <a:rPr lang="en-US" sz="3959" b="1" i="0" u="none" strike="noStrike"/>
            </a:br>
            <a:endParaRPr sz="3959"/>
          </a:p>
        </p:txBody>
      </p:sp>
      <p:pic>
        <p:nvPicPr>
          <p:cNvPr id="195" name="Google Shape;195;p17"/>
          <p:cNvPicPr preferRelativeResize="0">
            <a:picLocks noGrp="1"/>
          </p:cNvPicPr>
          <p:nvPr>
            <p:ph type="body" idx="1"/>
          </p:nvPr>
        </p:nvPicPr>
        <p:blipFill rotWithShape="1">
          <a:blip r:embed="rId3">
            <a:alphaModFix/>
          </a:blip>
          <a:srcRect/>
          <a:stretch/>
        </p:blipFill>
        <p:spPr>
          <a:xfrm>
            <a:off x="6406405" y="1506723"/>
            <a:ext cx="5705344" cy="4351338"/>
          </a:xfrm>
          <a:prstGeom prst="rect">
            <a:avLst/>
          </a:prstGeom>
          <a:noFill/>
          <a:ln>
            <a:noFill/>
          </a:ln>
        </p:spPr>
      </p:pic>
      <p:sp>
        <p:nvSpPr>
          <p:cNvPr id="196" name="Google Shape;196;p17"/>
          <p:cNvSpPr txBox="1"/>
          <p:nvPr/>
        </p:nvSpPr>
        <p:spPr>
          <a:xfrm>
            <a:off x="486459" y="1506723"/>
            <a:ext cx="5705344" cy="526297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US" sz="2400" b="0" i="0" u="none" strike="noStrike">
                <a:solidFill>
                  <a:schemeClr val="dk1"/>
                </a:solidFill>
                <a:latin typeface="Calibri"/>
                <a:ea typeface="Calibri"/>
                <a:cs typeface="Calibri"/>
                <a:sym typeface="Calibri"/>
              </a:rPr>
              <a:t>The </a:t>
            </a:r>
            <a:r>
              <a:rPr lang="en-US" sz="2400" b="0" i="0" u="none" strike="noStrike">
                <a:solidFill>
                  <a:srgbClr val="FF0000"/>
                </a:solidFill>
                <a:latin typeface="Calibri"/>
                <a:ea typeface="Calibri"/>
                <a:cs typeface="Calibri"/>
                <a:sym typeface="Calibri"/>
              </a:rPr>
              <a:t>locations of points (r</a:t>
            </a:r>
            <a:r>
              <a:rPr lang="en-US" sz="2400" b="0" i="0" u="none" strike="noStrike" baseline="-25000">
                <a:solidFill>
                  <a:srgbClr val="FF0000"/>
                </a:solidFill>
                <a:latin typeface="Calibri"/>
                <a:ea typeface="Calibri"/>
                <a:cs typeface="Calibri"/>
                <a:sym typeface="Calibri"/>
              </a:rPr>
              <a:t>1</a:t>
            </a:r>
            <a:r>
              <a:rPr lang="en-US" sz="2400" b="0" i="0" u="none" strike="noStrike">
                <a:solidFill>
                  <a:srgbClr val="FF0000"/>
                </a:solidFill>
                <a:latin typeface="Calibri"/>
                <a:ea typeface="Calibri"/>
                <a:cs typeface="Calibri"/>
                <a:sym typeface="Calibri"/>
              </a:rPr>
              <a:t>, s</a:t>
            </a:r>
            <a:r>
              <a:rPr lang="en-US" sz="2400" b="0" i="0" u="none" strike="noStrike" baseline="-25000">
                <a:solidFill>
                  <a:srgbClr val="FF0000"/>
                </a:solidFill>
                <a:latin typeface="Calibri"/>
                <a:ea typeface="Calibri"/>
                <a:cs typeface="Calibri"/>
                <a:sym typeface="Calibri"/>
              </a:rPr>
              <a:t>1</a:t>
            </a:r>
            <a:r>
              <a:rPr lang="en-US" sz="2400" b="0" i="0" u="none" strike="noStrike">
                <a:solidFill>
                  <a:srgbClr val="FF0000"/>
                </a:solidFill>
                <a:latin typeface="Calibri"/>
                <a:ea typeface="Calibri"/>
                <a:cs typeface="Calibri"/>
                <a:sym typeface="Calibri"/>
              </a:rPr>
              <a:t>)</a:t>
            </a:r>
            <a:r>
              <a:rPr lang="en-US" sz="2400" b="0" i="0" u="none" strike="noStrike" baseline="-25000">
                <a:solidFill>
                  <a:srgbClr val="FF0000"/>
                </a:solidFill>
                <a:latin typeface="Calibri"/>
                <a:ea typeface="Calibri"/>
                <a:cs typeface="Calibri"/>
                <a:sym typeface="Calibri"/>
              </a:rPr>
              <a:t> </a:t>
            </a:r>
            <a:r>
              <a:rPr lang="en-US" sz="2400" b="0" i="0" u="none" strike="noStrike">
                <a:solidFill>
                  <a:srgbClr val="FF0000"/>
                </a:solidFill>
                <a:latin typeface="Calibri"/>
                <a:ea typeface="Calibri"/>
                <a:cs typeface="Calibri"/>
                <a:sym typeface="Calibri"/>
              </a:rPr>
              <a:t>and (r</a:t>
            </a:r>
            <a:r>
              <a:rPr lang="en-US" sz="2400" baseline="-25000">
                <a:solidFill>
                  <a:srgbClr val="FF0000"/>
                </a:solidFill>
                <a:latin typeface="Calibri"/>
                <a:ea typeface="Calibri"/>
                <a:cs typeface="Calibri"/>
                <a:sym typeface="Calibri"/>
              </a:rPr>
              <a:t>2</a:t>
            </a:r>
            <a:r>
              <a:rPr lang="en-US" sz="2400" b="0" i="0" u="none" strike="noStrike">
                <a:solidFill>
                  <a:srgbClr val="FF0000"/>
                </a:solidFill>
                <a:latin typeface="Calibri"/>
                <a:ea typeface="Calibri"/>
                <a:cs typeface="Calibri"/>
                <a:sym typeface="Calibri"/>
              </a:rPr>
              <a:t>, s</a:t>
            </a:r>
            <a:r>
              <a:rPr lang="en-US" sz="2400" baseline="-25000">
                <a:solidFill>
                  <a:srgbClr val="FF0000"/>
                </a:solidFill>
                <a:latin typeface="Calibri"/>
                <a:ea typeface="Calibri"/>
                <a:cs typeface="Calibri"/>
                <a:sym typeface="Calibri"/>
              </a:rPr>
              <a:t>2</a:t>
            </a:r>
            <a:r>
              <a:rPr lang="en-US" sz="2400" b="0" i="0" u="none" strike="noStrike">
                <a:solidFill>
                  <a:srgbClr val="FF0000"/>
                </a:solidFill>
                <a:latin typeface="Calibri"/>
                <a:ea typeface="Calibri"/>
                <a:cs typeface="Calibri"/>
                <a:sym typeface="Calibri"/>
              </a:rPr>
              <a:t>)</a:t>
            </a:r>
            <a:r>
              <a:rPr lang="en-US" sz="2400" b="0" i="0" u="none" strike="noStrike" baseline="-25000">
                <a:solidFill>
                  <a:srgbClr val="FF0000"/>
                </a:solidFill>
                <a:latin typeface="Calibri"/>
                <a:ea typeface="Calibri"/>
                <a:cs typeface="Calibri"/>
                <a:sym typeface="Calibri"/>
              </a:rPr>
              <a:t> </a:t>
            </a:r>
            <a:r>
              <a:rPr lang="en-US" sz="2400" b="0" i="0" u="none" strike="noStrike">
                <a:solidFill>
                  <a:schemeClr val="dk1"/>
                </a:solidFill>
                <a:latin typeface="Calibri"/>
                <a:ea typeface="Calibri"/>
                <a:cs typeface="Calibri"/>
                <a:sym typeface="Calibri"/>
              </a:rPr>
              <a:t>control the shape of the transformation function.</a:t>
            </a:r>
            <a:endParaRPr/>
          </a:p>
          <a:p>
            <a:pPr marL="342900" marR="0" lvl="0" indent="-342900" algn="l" rtl="0">
              <a:spcBef>
                <a:spcPts val="0"/>
              </a:spcBef>
              <a:spcAft>
                <a:spcPts val="0"/>
              </a:spcAft>
              <a:buClr>
                <a:schemeClr val="dk1"/>
              </a:buClr>
              <a:buSzPts val="2400"/>
              <a:buFont typeface="Arial"/>
              <a:buChar char="•"/>
            </a:pPr>
            <a:r>
              <a:rPr lang="en-US" sz="2400" b="0" i="0" u="none" strike="noStrike">
                <a:solidFill>
                  <a:schemeClr val="dk1"/>
                </a:solidFill>
                <a:latin typeface="Calibri"/>
                <a:ea typeface="Calibri"/>
                <a:cs typeface="Calibri"/>
                <a:sym typeface="Calibri"/>
              </a:rPr>
              <a:t>If </a:t>
            </a:r>
            <a:r>
              <a:rPr lang="en-US" sz="2400" b="0" i="0" u="none" strike="noStrike">
                <a:solidFill>
                  <a:srgbClr val="FF0000"/>
                </a:solidFill>
                <a:latin typeface="Calibri"/>
                <a:ea typeface="Calibri"/>
                <a:cs typeface="Calibri"/>
                <a:sym typeface="Calibri"/>
              </a:rPr>
              <a:t>r</a:t>
            </a:r>
            <a:r>
              <a:rPr lang="en-US" sz="2400" b="0" i="0" u="none" strike="noStrike" baseline="-25000">
                <a:solidFill>
                  <a:srgbClr val="FF0000"/>
                </a:solidFill>
                <a:latin typeface="Calibri"/>
                <a:ea typeface="Calibri"/>
                <a:cs typeface="Calibri"/>
                <a:sym typeface="Calibri"/>
              </a:rPr>
              <a:t>1</a:t>
            </a:r>
            <a:r>
              <a:rPr lang="en-US" sz="2400" baseline="-25000">
                <a:solidFill>
                  <a:srgbClr val="FF0000"/>
                </a:solidFill>
                <a:latin typeface="Calibri"/>
                <a:ea typeface="Calibri"/>
                <a:cs typeface="Calibri"/>
                <a:sym typeface="Calibri"/>
              </a:rPr>
              <a:t> </a:t>
            </a:r>
            <a:r>
              <a:rPr lang="en-US" sz="2400">
                <a:solidFill>
                  <a:srgbClr val="FF0000"/>
                </a:solidFill>
                <a:latin typeface="Calibri"/>
                <a:ea typeface="Calibri"/>
                <a:cs typeface="Calibri"/>
                <a:sym typeface="Calibri"/>
              </a:rPr>
              <a:t>= </a:t>
            </a:r>
            <a:r>
              <a:rPr lang="en-US" sz="2400" b="0" i="0" u="none" strike="noStrike">
                <a:solidFill>
                  <a:srgbClr val="FF0000"/>
                </a:solidFill>
                <a:latin typeface="Calibri"/>
                <a:ea typeface="Calibri"/>
                <a:cs typeface="Calibri"/>
                <a:sym typeface="Calibri"/>
              </a:rPr>
              <a:t>s</a:t>
            </a:r>
            <a:r>
              <a:rPr lang="en-US" sz="2400" b="0" i="0" u="none" strike="noStrike" baseline="-25000">
                <a:solidFill>
                  <a:srgbClr val="FF0000"/>
                </a:solidFill>
                <a:latin typeface="Calibri"/>
                <a:ea typeface="Calibri"/>
                <a:cs typeface="Calibri"/>
                <a:sym typeface="Calibri"/>
              </a:rPr>
              <a:t>1 </a:t>
            </a:r>
            <a:r>
              <a:rPr lang="en-US" sz="2400" b="0" i="0" u="none" strike="noStrike">
                <a:solidFill>
                  <a:schemeClr val="dk1"/>
                </a:solidFill>
                <a:latin typeface="Calibri"/>
                <a:ea typeface="Calibri"/>
                <a:cs typeface="Calibri"/>
                <a:sym typeface="Calibri"/>
              </a:rPr>
              <a:t>and </a:t>
            </a:r>
            <a:r>
              <a:rPr lang="en-US" sz="2400" b="0" i="0" u="none" strike="noStrike">
                <a:solidFill>
                  <a:srgbClr val="FF0000"/>
                </a:solidFill>
                <a:latin typeface="Calibri"/>
                <a:ea typeface="Calibri"/>
                <a:cs typeface="Calibri"/>
                <a:sym typeface="Calibri"/>
              </a:rPr>
              <a:t>r</a:t>
            </a:r>
            <a:r>
              <a:rPr lang="en-US" sz="2400" baseline="-25000">
                <a:solidFill>
                  <a:srgbClr val="FF0000"/>
                </a:solidFill>
                <a:latin typeface="Calibri"/>
                <a:ea typeface="Calibri"/>
                <a:cs typeface="Calibri"/>
                <a:sym typeface="Calibri"/>
              </a:rPr>
              <a:t>2 </a:t>
            </a:r>
            <a:r>
              <a:rPr lang="en-US" sz="2400">
                <a:solidFill>
                  <a:srgbClr val="FF0000"/>
                </a:solidFill>
                <a:latin typeface="Calibri"/>
                <a:ea typeface="Calibri"/>
                <a:cs typeface="Calibri"/>
                <a:sym typeface="Calibri"/>
              </a:rPr>
              <a:t>= </a:t>
            </a:r>
            <a:r>
              <a:rPr lang="en-US" sz="2400" b="0" i="0" u="none" strike="noStrike">
                <a:solidFill>
                  <a:srgbClr val="FF0000"/>
                </a:solidFill>
                <a:latin typeface="Calibri"/>
                <a:ea typeface="Calibri"/>
                <a:cs typeface="Calibri"/>
                <a:sym typeface="Calibri"/>
              </a:rPr>
              <a:t>s</a:t>
            </a:r>
            <a:r>
              <a:rPr lang="en-US" sz="2400" baseline="-25000">
                <a:solidFill>
                  <a:srgbClr val="FF0000"/>
                </a:solidFill>
                <a:latin typeface="Calibri"/>
                <a:ea typeface="Calibri"/>
                <a:cs typeface="Calibri"/>
                <a:sym typeface="Calibri"/>
              </a:rPr>
              <a:t>2</a:t>
            </a:r>
            <a:r>
              <a:rPr lang="en-US" sz="2400" b="0" i="0" u="none" strike="noStrike" baseline="-25000">
                <a:solidFill>
                  <a:srgbClr val="FF0000"/>
                </a:solidFill>
                <a:latin typeface="Calibri"/>
                <a:ea typeface="Calibri"/>
                <a:cs typeface="Calibri"/>
                <a:sym typeface="Calibri"/>
              </a:rPr>
              <a:t> </a:t>
            </a:r>
            <a:r>
              <a:rPr lang="en-US" sz="2400" b="0" i="0" u="none" strike="noStrike">
                <a:solidFill>
                  <a:schemeClr val="dk1"/>
                </a:solidFill>
                <a:latin typeface="Calibri"/>
                <a:ea typeface="Calibri"/>
                <a:cs typeface="Calibri"/>
                <a:sym typeface="Calibri"/>
              </a:rPr>
              <a:t>the transformation is a linear function that produces no changes in intensity levels.</a:t>
            </a:r>
            <a:endParaRPr/>
          </a:p>
          <a:p>
            <a:pPr marL="342900" marR="0" lvl="0" indent="-342900" algn="l" rtl="0">
              <a:spcBef>
                <a:spcPts val="0"/>
              </a:spcBef>
              <a:spcAft>
                <a:spcPts val="0"/>
              </a:spcAft>
              <a:buClr>
                <a:schemeClr val="dk1"/>
              </a:buClr>
              <a:buSzPts val="2400"/>
              <a:buFont typeface="Arial"/>
              <a:buChar char="•"/>
            </a:pPr>
            <a:r>
              <a:rPr lang="en-US" sz="2400" b="0" i="0" u="none" strike="noStrike">
                <a:solidFill>
                  <a:schemeClr val="dk1"/>
                </a:solidFill>
                <a:latin typeface="Calibri"/>
                <a:ea typeface="Calibri"/>
                <a:cs typeface="Calibri"/>
                <a:sym typeface="Calibri"/>
              </a:rPr>
              <a:t>If </a:t>
            </a:r>
            <a:r>
              <a:rPr lang="en-US" sz="2400" b="0" i="0" u="none" strike="noStrike">
                <a:solidFill>
                  <a:srgbClr val="FF0000"/>
                </a:solidFill>
                <a:latin typeface="Calibri"/>
                <a:ea typeface="Calibri"/>
                <a:cs typeface="Calibri"/>
                <a:sym typeface="Calibri"/>
              </a:rPr>
              <a:t>r</a:t>
            </a:r>
            <a:r>
              <a:rPr lang="en-US" sz="2400" b="0" i="0" u="none" strike="noStrike" baseline="-25000">
                <a:solidFill>
                  <a:srgbClr val="FF0000"/>
                </a:solidFill>
                <a:latin typeface="Calibri"/>
                <a:ea typeface="Calibri"/>
                <a:cs typeface="Calibri"/>
                <a:sym typeface="Calibri"/>
              </a:rPr>
              <a:t>1</a:t>
            </a:r>
            <a:r>
              <a:rPr lang="en-US" sz="2400" baseline="-25000">
                <a:solidFill>
                  <a:srgbClr val="FF0000"/>
                </a:solidFill>
                <a:latin typeface="Calibri"/>
                <a:ea typeface="Calibri"/>
                <a:cs typeface="Calibri"/>
                <a:sym typeface="Calibri"/>
              </a:rPr>
              <a:t> </a:t>
            </a:r>
            <a:r>
              <a:rPr lang="en-US" sz="2400">
                <a:solidFill>
                  <a:srgbClr val="FF0000"/>
                </a:solidFill>
                <a:latin typeface="Calibri"/>
                <a:ea typeface="Calibri"/>
                <a:cs typeface="Calibri"/>
                <a:sym typeface="Calibri"/>
              </a:rPr>
              <a:t>= r</a:t>
            </a:r>
            <a:r>
              <a:rPr lang="en-US" sz="2400" baseline="-25000">
                <a:solidFill>
                  <a:srgbClr val="FF0000"/>
                </a:solidFill>
                <a:latin typeface="Calibri"/>
                <a:ea typeface="Calibri"/>
                <a:cs typeface="Calibri"/>
                <a:sym typeface="Calibri"/>
              </a:rPr>
              <a:t>2 </a:t>
            </a:r>
            <a:r>
              <a:rPr lang="en-US" sz="2400">
                <a:solidFill>
                  <a:srgbClr val="FF0000"/>
                </a:solidFill>
                <a:latin typeface="Calibri"/>
                <a:ea typeface="Calibri"/>
                <a:cs typeface="Calibri"/>
                <a:sym typeface="Calibri"/>
              </a:rPr>
              <a:t>,</a:t>
            </a:r>
            <a:r>
              <a:rPr lang="en-US" sz="2400" b="0" i="0" u="none" strike="noStrike">
                <a:solidFill>
                  <a:srgbClr val="FF0000"/>
                </a:solidFill>
                <a:latin typeface="Calibri"/>
                <a:ea typeface="Calibri"/>
                <a:cs typeface="Calibri"/>
                <a:sym typeface="Calibri"/>
              </a:rPr>
              <a:t> s</a:t>
            </a:r>
            <a:r>
              <a:rPr lang="en-US" sz="2400" b="0" i="0" u="none" strike="noStrike" baseline="-25000">
                <a:solidFill>
                  <a:srgbClr val="FF0000"/>
                </a:solidFill>
                <a:latin typeface="Calibri"/>
                <a:ea typeface="Calibri"/>
                <a:cs typeface="Calibri"/>
                <a:sym typeface="Calibri"/>
              </a:rPr>
              <a:t>1 </a:t>
            </a:r>
            <a:r>
              <a:rPr lang="en-US" sz="2400">
                <a:solidFill>
                  <a:srgbClr val="FF0000"/>
                </a:solidFill>
                <a:latin typeface="Calibri"/>
                <a:ea typeface="Calibri"/>
                <a:cs typeface="Calibri"/>
                <a:sym typeface="Calibri"/>
              </a:rPr>
              <a:t>=0 </a:t>
            </a:r>
            <a:r>
              <a:rPr lang="en-US" sz="2400" b="0" i="0" u="none" strike="noStrike">
                <a:solidFill>
                  <a:srgbClr val="FF0000"/>
                </a:solidFill>
                <a:latin typeface="Calibri"/>
                <a:ea typeface="Calibri"/>
                <a:cs typeface="Calibri"/>
                <a:sym typeface="Calibri"/>
              </a:rPr>
              <a:t>and s</a:t>
            </a:r>
            <a:r>
              <a:rPr lang="en-US" sz="2400" baseline="-25000">
                <a:solidFill>
                  <a:srgbClr val="FF0000"/>
                </a:solidFill>
                <a:latin typeface="Calibri"/>
                <a:ea typeface="Calibri"/>
                <a:cs typeface="Calibri"/>
                <a:sym typeface="Calibri"/>
              </a:rPr>
              <a:t>2</a:t>
            </a:r>
            <a:r>
              <a:rPr lang="en-US" sz="2400">
                <a:solidFill>
                  <a:srgbClr val="FF0000"/>
                </a:solidFill>
                <a:latin typeface="Calibri"/>
                <a:ea typeface="Calibri"/>
                <a:cs typeface="Calibri"/>
                <a:sym typeface="Calibri"/>
              </a:rPr>
              <a:t>=</a:t>
            </a:r>
            <a:r>
              <a:rPr lang="en-US" sz="2400" baseline="-25000">
                <a:solidFill>
                  <a:srgbClr val="FF0000"/>
                </a:solidFill>
                <a:latin typeface="Calibri"/>
                <a:ea typeface="Calibri"/>
                <a:cs typeface="Calibri"/>
                <a:sym typeface="Calibri"/>
              </a:rPr>
              <a:t> </a:t>
            </a:r>
            <a:r>
              <a:rPr lang="en-US" sz="2400">
                <a:solidFill>
                  <a:srgbClr val="FF0000"/>
                </a:solidFill>
                <a:latin typeface="Calibri"/>
                <a:ea typeface="Calibri"/>
                <a:cs typeface="Calibri"/>
                <a:sym typeface="Calibri"/>
              </a:rPr>
              <a:t>L-1 </a:t>
            </a:r>
            <a:r>
              <a:rPr lang="en-US" sz="2400" b="0" i="0" u="none" strike="noStrike">
                <a:solidFill>
                  <a:schemeClr val="dk1"/>
                </a:solidFill>
                <a:latin typeface="Calibri"/>
                <a:ea typeface="Calibri"/>
                <a:cs typeface="Calibri"/>
                <a:sym typeface="Calibri"/>
              </a:rPr>
              <a:t>the transformation becomes a  </a:t>
            </a:r>
            <a:r>
              <a:rPr lang="en-US" sz="2400" b="0" i="1" u="none" strike="noStrike">
                <a:solidFill>
                  <a:srgbClr val="FF0000"/>
                </a:solidFill>
                <a:latin typeface="Calibri"/>
                <a:ea typeface="Calibri"/>
                <a:cs typeface="Calibri"/>
                <a:sym typeface="Calibri"/>
              </a:rPr>
              <a:t>thresholding function </a:t>
            </a:r>
            <a:r>
              <a:rPr lang="en-US" sz="2400" b="0" i="0" u="none" strike="noStrike">
                <a:solidFill>
                  <a:schemeClr val="dk1"/>
                </a:solidFill>
                <a:latin typeface="Calibri"/>
                <a:ea typeface="Calibri"/>
                <a:cs typeface="Calibri"/>
                <a:sym typeface="Calibri"/>
              </a:rPr>
              <a:t>that creates a binary image, as illustrated in Fig. 3.2(b).</a:t>
            </a:r>
            <a:endParaRPr/>
          </a:p>
          <a:p>
            <a:pPr marL="342900" marR="0" lvl="0" indent="-342900" algn="l" rtl="0">
              <a:spcBef>
                <a:spcPts val="0"/>
              </a:spcBef>
              <a:spcAft>
                <a:spcPts val="0"/>
              </a:spcAft>
              <a:buClr>
                <a:schemeClr val="dk1"/>
              </a:buClr>
              <a:buSzPts val="2400"/>
              <a:buFont typeface="Arial"/>
              <a:buChar char="•"/>
            </a:pPr>
            <a:r>
              <a:rPr lang="en-US" sz="2400" b="0" i="0" u="none" strike="noStrike">
                <a:solidFill>
                  <a:schemeClr val="dk1"/>
                </a:solidFill>
                <a:latin typeface="Calibri"/>
                <a:ea typeface="Calibri"/>
                <a:cs typeface="Calibri"/>
                <a:sym typeface="Calibri"/>
              </a:rPr>
              <a:t>Intermediate values of </a:t>
            </a:r>
            <a:r>
              <a:rPr lang="en-US" sz="2400" b="0" i="0" u="none" strike="noStrike">
                <a:solidFill>
                  <a:srgbClr val="FF0000"/>
                </a:solidFill>
                <a:latin typeface="Calibri"/>
                <a:ea typeface="Calibri"/>
                <a:cs typeface="Calibri"/>
                <a:sym typeface="Calibri"/>
              </a:rPr>
              <a:t>(r</a:t>
            </a:r>
            <a:r>
              <a:rPr lang="en-US" sz="2400" b="0" i="0" u="none" strike="noStrike" baseline="-25000">
                <a:solidFill>
                  <a:srgbClr val="FF0000"/>
                </a:solidFill>
                <a:latin typeface="Calibri"/>
                <a:ea typeface="Calibri"/>
                <a:cs typeface="Calibri"/>
                <a:sym typeface="Calibri"/>
              </a:rPr>
              <a:t>1</a:t>
            </a:r>
            <a:r>
              <a:rPr lang="en-US" sz="2400" b="0" i="0" u="none" strike="noStrike">
                <a:solidFill>
                  <a:srgbClr val="FF0000"/>
                </a:solidFill>
                <a:latin typeface="Calibri"/>
                <a:ea typeface="Calibri"/>
                <a:cs typeface="Calibri"/>
                <a:sym typeface="Calibri"/>
              </a:rPr>
              <a:t>, s</a:t>
            </a:r>
            <a:r>
              <a:rPr lang="en-US" sz="2400" b="0" i="0" u="none" strike="noStrike" baseline="-25000">
                <a:solidFill>
                  <a:srgbClr val="FF0000"/>
                </a:solidFill>
                <a:latin typeface="Calibri"/>
                <a:ea typeface="Calibri"/>
                <a:cs typeface="Calibri"/>
                <a:sym typeface="Calibri"/>
              </a:rPr>
              <a:t>1</a:t>
            </a:r>
            <a:r>
              <a:rPr lang="en-US" sz="2400" b="0" i="0" u="none" strike="noStrike">
                <a:solidFill>
                  <a:srgbClr val="FF0000"/>
                </a:solidFill>
                <a:latin typeface="Calibri"/>
                <a:ea typeface="Calibri"/>
                <a:cs typeface="Calibri"/>
                <a:sym typeface="Calibri"/>
              </a:rPr>
              <a:t>)</a:t>
            </a:r>
            <a:r>
              <a:rPr lang="en-US" sz="2400" b="0" i="0" u="none" strike="noStrike" baseline="-25000">
                <a:solidFill>
                  <a:srgbClr val="FF0000"/>
                </a:solidFill>
                <a:latin typeface="Calibri"/>
                <a:ea typeface="Calibri"/>
                <a:cs typeface="Calibri"/>
                <a:sym typeface="Calibri"/>
              </a:rPr>
              <a:t> </a:t>
            </a:r>
            <a:r>
              <a:rPr lang="en-US" sz="2400" b="0" i="0" u="none" strike="noStrike">
                <a:solidFill>
                  <a:srgbClr val="FF0000"/>
                </a:solidFill>
                <a:latin typeface="Calibri"/>
                <a:ea typeface="Calibri"/>
                <a:cs typeface="Calibri"/>
                <a:sym typeface="Calibri"/>
              </a:rPr>
              <a:t>and (r</a:t>
            </a:r>
            <a:r>
              <a:rPr lang="en-US" sz="2400" baseline="-25000">
                <a:solidFill>
                  <a:srgbClr val="FF0000"/>
                </a:solidFill>
                <a:latin typeface="Calibri"/>
                <a:ea typeface="Calibri"/>
                <a:cs typeface="Calibri"/>
                <a:sym typeface="Calibri"/>
              </a:rPr>
              <a:t>2</a:t>
            </a:r>
            <a:r>
              <a:rPr lang="en-US" sz="2400" b="0" i="0" u="none" strike="noStrike">
                <a:solidFill>
                  <a:srgbClr val="FF0000"/>
                </a:solidFill>
                <a:latin typeface="Calibri"/>
                <a:ea typeface="Calibri"/>
                <a:cs typeface="Calibri"/>
                <a:sym typeface="Calibri"/>
              </a:rPr>
              <a:t>, s</a:t>
            </a:r>
            <a:r>
              <a:rPr lang="en-US" sz="2400" baseline="-25000">
                <a:solidFill>
                  <a:srgbClr val="FF0000"/>
                </a:solidFill>
                <a:latin typeface="Calibri"/>
                <a:ea typeface="Calibri"/>
                <a:cs typeface="Calibri"/>
                <a:sym typeface="Calibri"/>
              </a:rPr>
              <a:t>2</a:t>
            </a:r>
            <a:r>
              <a:rPr lang="en-US" sz="2400" b="0" i="0" u="none" strike="noStrike">
                <a:solidFill>
                  <a:srgbClr val="FF0000"/>
                </a:solidFill>
                <a:latin typeface="Calibri"/>
                <a:ea typeface="Calibri"/>
                <a:cs typeface="Calibri"/>
                <a:sym typeface="Calibri"/>
              </a:rPr>
              <a:t>)</a:t>
            </a:r>
            <a:r>
              <a:rPr lang="en-US" sz="2400" b="0" i="0" u="none" strike="noStrike" baseline="-25000">
                <a:solidFill>
                  <a:srgbClr val="FF0000"/>
                </a:solidFill>
                <a:latin typeface="Calibri"/>
                <a:ea typeface="Calibri"/>
                <a:cs typeface="Calibri"/>
                <a:sym typeface="Calibri"/>
              </a:rPr>
              <a:t> </a:t>
            </a:r>
            <a:r>
              <a:rPr lang="en-US" sz="2400" b="0" i="0" u="none" strike="noStrike">
                <a:solidFill>
                  <a:schemeClr val="dk1"/>
                </a:solidFill>
                <a:latin typeface="Calibri"/>
                <a:ea typeface="Calibri"/>
                <a:cs typeface="Calibri"/>
                <a:sym typeface="Calibri"/>
              </a:rPr>
              <a:t>produce various degrees of spread in the intensity levels of the output image, thus affecting its contrast.</a:t>
            </a:r>
            <a:endParaRPr sz="4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111a456c03d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959"/>
              <a:buFont typeface="Calibri"/>
              <a:buNone/>
            </a:pPr>
            <a:r>
              <a:rPr lang="en-US" sz="3959"/>
              <a:t/>
            </a:r>
            <a:br>
              <a:rPr lang="en-US" sz="3959"/>
            </a:br>
            <a:r>
              <a:rPr lang="en-US" sz="3600"/>
              <a:t>Piecewise-Linear Transformation - </a:t>
            </a:r>
            <a:r>
              <a:rPr lang="en-US" sz="3600" b="1"/>
              <a:t>Contrast stretching-</a:t>
            </a:r>
            <a:endParaRPr sz="3959"/>
          </a:p>
          <a:p>
            <a:pPr marL="0" lvl="0" indent="0" algn="l" rtl="0">
              <a:spcBef>
                <a:spcPts val="0"/>
              </a:spcBef>
              <a:spcAft>
                <a:spcPts val="0"/>
              </a:spcAft>
              <a:buNone/>
            </a:pPr>
            <a:endParaRPr/>
          </a:p>
        </p:txBody>
      </p:sp>
      <p:sp>
        <p:nvSpPr>
          <p:cNvPr id="202" name="Google Shape;202;g111a456c03d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sz="1900">
                <a:highlight>
                  <a:srgbClr val="FFFFFF"/>
                </a:highlight>
              </a:rPr>
              <a:t>The values are rescaled according to the input and output limits, low_in and high_in, and low_out and high_out respectively. The first pair sets the lower and upper limits on the input image, values above and below them being clipped. The second pair sets the lower and upper limits for the output image, the interval to which the image will be scaled after clipping the input limits.</a:t>
            </a:r>
            <a:endParaRPr sz="1900">
              <a:highlight>
                <a:srgbClr val="FFFFFF"/>
              </a:highlight>
            </a:endParaRPr>
          </a:p>
          <a:p>
            <a:pPr marL="0" lvl="0" indent="0" algn="l" rtl="0">
              <a:spcBef>
                <a:spcPts val="1000"/>
              </a:spcBef>
              <a:spcAft>
                <a:spcPts val="0"/>
              </a:spcAft>
              <a:buClr>
                <a:schemeClr val="dk1"/>
              </a:buClr>
              <a:buSzPts val="1100"/>
              <a:buFont typeface="Arial"/>
              <a:buNone/>
            </a:pPr>
            <a:r>
              <a:rPr lang="en-US" sz="1800">
                <a:highlight>
                  <a:srgbClr val="FFFFFF"/>
                </a:highlight>
                <a:latin typeface="Arial"/>
                <a:ea typeface="Arial"/>
                <a:cs typeface="Arial"/>
                <a:sym typeface="Arial"/>
              </a:rPr>
              <a:t>imadjust (img, [0.3; 0.9], [0; 1])</a:t>
            </a:r>
            <a:endParaRPr sz="1800">
              <a:highlight>
                <a:srgbClr val="FFFFFF"/>
              </a:highlight>
              <a:latin typeface="Arial"/>
              <a:ea typeface="Arial"/>
              <a:cs typeface="Arial"/>
              <a:sym typeface="Arial"/>
            </a:endParaRPr>
          </a:p>
          <a:p>
            <a:pPr marL="0" lvl="0" indent="0" algn="l" rtl="0">
              <a:spcBef>
                <a:spcPts val="1000"/>
              </a:spcBef>
              <a:spcAft>
                <a:spcPts val="0"/>
              </a:spcAft>
              <a:buNone/>
            </a:pPr>
            <a:endParaRPr sz="1900">
              <a:highlight>
                <a:srgbClr val="FFFFFF"/>
              </a:highligh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All the image processing techniques discussed in this section are implemented in the spatial domain (plane containing the pixels of an image).</a:t>
            </a:r>
            <a:endParaRPr/>
          </a:p>
          <a:p>
            <a:pPr marL="228600" lvl="0" indent="-228600" algn="l" rtl="0">
              <a:lnSpc>
                <a:spcPct val="90000"/>
              </a:lnSpc>
              <a:spcBef>
                <a:spcPts val="1000"/>
              </a:spcBef>
              <a:spcAft>
                <a:spcPts val="0"/>
              </a:spcAft>
              <a:buClr>
                <a:schemeClr val="dk1"/>
              </a:buClr>
              <a:buSzPts val="2800"/>
              <a:buChar char="•"/>
            </a:pPr>
            <a:r>
              <a:rPr lang="en-US"/>
              <a:t>Spatial domain techniques operate directly on the pixels of an image.</a:t>
            </a:r>
            <a:endParaRPr/>
          </a:p>
          <a:p>
            <a:pPr marL="228600" lvl="0" indent="-228600" algn="l" rtl="0">
              <a:lnSpc>
                <a:spcPct val="90000"/>
              </a:lnSpc>
              <a:spcBef>
                <a:spcPts val="1000"/>
              </a:spcBef>
              <a:spcAft>
                <a:spcPts val="0"/>
              </a:spcAft>
              <a:buClr>
                <a:schemeClr val="dk1"/>
              </a:buClr>
              <a:buSzPts val="2800"/>
              <a:buChar char="•"/>
            </a:pPr>
            <a:r>
              <a:rPr lang="en-US"/>
              <a:t>In frequency domain, operations are performed on the Fourier transform of an image, rather than on the image itself.</a:t>
            </a:r>
            <a:endParaRPr/>
          </a:p>
          <a:p>
            <a:pPr marL="228600" lvl="0" indent="-228600" algn="l" rtl="0">
              <a:lnSpc>
                <a:spcPct val="90000"/>
              </a:lnSpc>
              <a:spcBef>
                <a:spcPts val="1000"/>
              </a:spcBef>
              <a:spcAft>
                <a:spcPts val="0"/>
              </a:spcAft>
              <a:buClr>
                <a:schemeClr val="dk1"/>
              </a:buClr>
              <a:buSzPts val="2800"/>
              <a:buChar char="•"/>
            </a:pPr>
            <a:r>
              <a:rPr lang="en-US"/>
              <a:t>Generally, spatial domain techniques are more efficient computationally and require less processing resources to implement.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8"/>
          <p:cNvSpPr txBox="1">
            <a:spLocks noGrp="1"/>
          </p:cNvSpPr>
          <p:nvPr>
            <p:ph type="title"/>
          </p:nvPr>
        </p:nvSpPr>
        <p:spPr>
          <a:xfrm>
            <a:off x="807100" y="37582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320"/>
              <a:buFont typeface="Calibri"/>
              <a:buNone/>
            </a:pPr>
            <a:r>
              <a:rPr lang="en-US" sz="4320" i="0" u="none" strike="noStrike">
                <a:latin typeface="Calibri"/>
                <a:ea typeface="Calibri"/>
                <a:cs typeface="Calibri"/>
                <a:sym typeface="Calibri"/>
              </a:rPr>
              <a:t/>
            </a:r>
            <a:br>
              <a:rPr lang="en-US" sz="4320" i="0" u="none" strike="noStrike">
                <a:latin typeface="Calibri"/>
                <a:ea typeface="Calibri"/>
                <a:cs typeface="Calibri"/>
                <a:sym typeface="Calibri"/>
              </a:rPr>
            </a:br>
            <a:r>
              <a:rPr lang="en-US" sz="3959" i="0" u="none" strike="noStrike">
                <a:latin typeface="Calibri"/>
                <a:ea typeface="Calibri"/>
                <a:cs typeface="Calibri"/>
                <a:sym typeface="Calibri"/>
              </a:rPr>
              <a:t>Piecewise-Linear Transformation - </a:t>
            </a:r>
            <a:r>
              <a:rPr lang="en-US" sz="3959" b="1" i="0" u="none" strike="noStrike">
                <a:latin typeface="Calibri"/>
                <a:ea typeface="Calibri"/>
                <a:cs typeface="Calibri"/>
                <a:sym typeface="Calibri"/>
              </a:rPr>
              <a:t>Contrast stretching-</a:t>
            </a:r>
            <a:r>
              <a:rPr lang="en-US" sz="4320" b="1" i="0" u="none" strike="noStrike"/>
              <a:t/>
            </a:r>
            <a:br>
              <a:rPr lang="en-US" sz="4320" b="1" i="0" u="none" strike="noStrike"/>
            </a:br>
            <a:endParaRPr sz="3959"/>
          </a:p>
        </p:txBody>
      </p:sp>
      <p:pic>
        <p:nvPicPr>
          <p:cNvPr id="208" name="Google Shape;208;p18"/>
          <p:cNvPicPr preferRelativeResize="0"/>
          <p:nvPr/>
        </p:nvPicPr>
        <p:blipFill rotWithShape="1">
          <a:blip r:embed="rId3">
            <a:alphaModFix/>
          </a:blip>
          <a:srcRect/>
          <a:stretch/>
        </p:blipFill>
        <p:spPr>
          <a:xfrm>
            <a:off x="653143" y="2062065"/>
            <a:ext cx="10823509" cy="418524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g10fd33f8892_0_0"/>
          <p:cNvPicPr preferRelativeResize="0"/>
          <p:nvPr/>
        </p:nvPicPr>
        <p:blipFill>
          <a:blip r:embed="rId3">
            <a:alphaModFix/>
          </a:blip>
          <a:stretch>
            <a:fillRect/>
          </a:stretch>
        </p:blipFill>
        <p:spPr>
          <a:xfrm>
            <a:off x="2488375" y="128650"/>
            <a:ext cx="7321785" cy="66007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9"/>
          <p:cNvSpPr txBox="1">
            <a:spLocks noGrp="1"/>
          </p:cNvSpPr>
          <p:nvPr>
            <p:ph type="title"/>
          </p:nvPr>
        </p:nvSpPr>
        <p:spPr>
          <a:xfrm>
            <a:off x="838199" y="365125"/>
            <a:ext cx="10825065"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i="0" u="none" strike="noStrike">
                <a:latin typeface="Calibri"/>
                <a:ea typeface="Calibri"/>
                <a:cs typeface="Calibri"/>
                <a:sym typeface="Calibri"/>
              </a:rPr>
              <a:t>Piecewise-Linear Transformation - </a:t>
            </a:r>
            <a:r>
              <a:rPr lang="en-US" sz="3600" b="1" i="0" u="none" strike="noStrike">
                <a:latin typeface="Calibri"/>
                <a:ea typeface="Calibri"/>
                <a:cs typeface="Calibri"/>
                <a:sym typeface="Calibri"/>
              </a:rPr>
              <a:t>Intensity-level slicing</a:t>
            </a:r>
            <a:endParaRPr sz="7200">
              <a:latin typeface="Calibri"/>
              <a:ea typeface="Calibri"/>
              <a:cs typeface="Calibri"/>
              <a:sym typeface="Calibri"/>
            </a:endParaRPr>
          </a:p>
        </p:txBody>
      </p:sp>
      <p:sp>
        <p:nvSpPr>
          <p:cNvPr id="219" name="Google Shape;219;p19"/>
          <p:cNvSpPr txBox="1">
            <a:spLocks noGrp="1"/>
          </p:cNvSpPr>
          <p:nvPr>
            <p:ph type="body" idx="1"/>
          </p:nvPr>
        </p:nvSpPr>
        <p:spPr>
          <a:xfrm>
            <a:off x="838200" y="1825625"/>
            <a:ext cx="6672943" cy="435459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405"/>
              <a:buChar char="•"/>
            </a:pPr>
            <a:r>
              <a:rPr lang="en-US" sz="2405" b="0" i="0" u="none" strike="noStrike"/>
              <a:t>Highlighting a specific range of intensities in an image often is of interest.</a:t>
            </a:r>
            <a:endParaRPr/>
          </a:p>
          <a:p>
            <a:pPr marL="228600" lvl="0" indent="-228600" algn="l" rtl="0">
              <a:lnSpc>
                <a:spcPct val="80000"/>
              </a:lnSpc>
              <a:spcBef>
                <a:spcPts val="1000"/>
              </a:spcBef>
              <a:spcAft>
                <a:spcPts val="0"/>
              </a:spcAft>
              <a:buClr>
                <a:schemeClr val="dk1"/>
              </a:buClr>
              <a:buSzPts val="2405"/>
              <a:buChar char="•"/>
            </a:pPr>
            <a:r>
              <a:rPr lang="en-US" sz="2405" b="0" i="0" u="none" strike="noStrike"/>
              <a:t>Applications include enhancing features such as masses of water in satellite imagery and enhancing flaws in X-ray images. </a:t>
            </a:r>
            <a:endParaRPr/>
          </a:p>
          <a:p>
            <a:pPr marL="228600" lvl="0" indent="-228600" algn="l" rtl="0">
              <a:lnSpc>
                <a:spcPct val="80000"/>
              </a:lnSpc>
              <a:spcBef>
                <a:spcPts val="1000"/>
              </a:spcBef>
              <a:spcAft>
                <a:spcPts val="0"/>
              </a:spcAft>
              <a:buClr>
                <a:schemeClr val="dk1"/>
              </a:buClr>
              <a:buSzPts val="2405"/>
              <a:buChar char="•"/>
            </a:pPr>
            <a:r>
              <a:rPr lang="en-US" sz="2405" b="0" i="0" u="none" strike="noStrike"/>
              <a:t>The process, often called </a:t>
            </a:r>
            <a:r>
              <a:rPr lang="en-US" sz="2405" b="0" i="1" u="none" strike="noStrike"/>
              <a:t>intensity-level slicing</a:t>
            </a:r>
            <a:r>
              <a:rPr lang="en-US" sz="2405" b="0" i="0" u="none" strike="noStrike"/>
              <a:t>, can be implemented in several ways, but most are variations of two basic themes. </a:t>
            </a:r>
            <a:endParaRPr/>
          </a:p>
          <a:p>
            <a:pPr marL="228600" lvl="0" indent="-228600" algn="l" rtl="0">
              <a:lnSpc>
                <a:spcPct val="80000"/>
              </a:lnSpc>
              <a:spcBef>
                <a:spcPts val="1000"/>
              </a:spcBef>
              <a:spcAft>
                <a:spcPts val="0"/>
              </a:spcAft>
              <a:buClr>
                <a:schemeClr val="dk1"/>
              </a:buClr>
              <a:buSzPts val="2405"/>
              <a:buChar char="•"/>
            </a:pPr>
            <a:r>
              <a:rPr lang="en-US" sz="2405" b="0" i="0" u="none" strike="noStrike"/>
              <a:t>One approach is to display in one value (say, white) all the values in the range of interest and in another (say, black) all other intensities. This transformation, shown in Fig. produces a binary image. </a:t>
            </a:r>
            <a:endParaRPr/>
          </a:p>
          <a:p>
            <a:pPr marL="228600" lvl="0" indent="-64135" algn="l" rtl="0">
              <a:lnSpc>
                <a:spcPct val="80000"/>
              </a:lnSpc>
              <a:spcBef>
                <a:spcPts val="1000"/>
              </a:spcBef>
              <a:spcAft>
                <a:spcPts val="0"/>
              </a:spcAft>
              <a:buClr>
                <a:schemeClr val="dk1"/>
              </a:buClr>
              <a:buSzPts val="2590"/>
              <a:buNone/>
            </a:pPr>
            <a:endParaRPr sz="2590"/>
          </a:p>
        </p:txBody>
      </p:sp>
      <p:pic>
        <p:nvPicPr>
          <p:cNvPr id="220" name="Google Shape;220;p19"/>
          <p:cNvPicPr preferRelativeResize="0"/>
          <p:nvPr/>
        </p:nvPicPr>
        <p:blipFill rotWithShape="1">
          <a:blip r:embed="rId3">
            <a:alphaModFix/>
          </a:blip>
          <a:srcRect/>
          <a:stretch/>
        </p:blipFill>
        <p:spPr>
          <a:xfrm>
            <a:off x="7591425" y="1825625"/>
            <a:ext cx="3762375" cy="3448050"/>
          </a:xfrm>
          <a:prstGeom prst="rect">
            <a:avLst/>
          </a:prstGeom>
          <a:noFill/>
          <a:ln>
            <a:noFill/>
          </a:ln>
        </p:spPr>
      </p:pic>
      <p:sp>
        <p:nvSpPr>
          <p:cNvPr id="221" name="Google Shape;221;p19"/>
          <p:cNvSpPr txBox="1"/>
          <p:nvPr/>
        </p:nvSpPr>
        <p:spPr>
          <a:xfrm>
            <a:off x="8029866" y="5256893"/>
            <a:ext cx="351997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a:solidFill>
                  <a:srgbClr val="00CC00"/>
                </a:solidFill>
                <a:latin typeface="Times"/>
                <a:ea typeface="Times"/>
                <a:cs typeface="Times"/>
                <a:sym typeface="Times"/>
              </a:rPr>
              <a:t>This transformation highlights intensity range [</a:t>
            </a:r>
            <a:r>
              <a:rPr lang="en-US" sz="1800" b="0" i="1" u="none" strike="noStrike">
                <a:solidFill>
                  <a:srgbClr val="00CC00"/>
                </a:solidFill>
                <a:latin typeface="Times"/>
                <a:ea typeface="Times"/>
                <a:cs typeface="Times"/>
                <a:sym typeface="Times"/>
              </a:rPr>
              <a:t>A</a:t>
            </a:r>
            <a:r>
              <a:rPr lang="en-US" sz="1800" b="0" i="0" u="none" strike="noStrike">
                <a:solidFill>
                  <a:srgbClr val="00CC00"/>
                </a:solidFill>
                <a:latin typeface="Times"/>
                <a:ea typeface="Times"/>
                <a:cs typeface="Times"/>
                <a:sym typeface="Times"/>
              </a:rPr>
              <a:t>, </a:t>
            </a:r>
            <a:r>
              <a:rPr lang="en-US" sz="1800" b="0" i="1" u="none" strike="noStrike">
                <a:solidFill>
                  <a:srgbClr val="00CC00"/>
                </a:solidFill>
                <a:latin typeface="Times"/>
                <a:ea typeface="Times"/>
                <a:cs typeface="Times"/>
                <a:sym typeface="Times"/>
              </a:rPr>
              <a:t>B</a:t>
            </a:r>
            <a:r>
              <a:rPr lang="en-US" sz="1800" b="0" i="0" u="none" strike="noStrike">
                <a:solidFill>
                  <a:srgbClr val="00CC00"/>
                </a:solidFill>
                <a:latin typeface="Times"/>
                <a:ea typeface="Times"/>
                <a:cs typeface="Times"/>
                <a:sym typeface="Times"/>
              </a:rPr>
              <a:t>] and reduces all other intensities to a lower level.</a:t>
            </a:r>
            <a:endParaRPr sz="1800">
              <a:solidFill>
                <a:srgbClr val="00CC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0"/>
          <p:cNvSpPr txBox="1">
            <a:spLocks noGrp="1"/>
          </p:cNvSpPr>
          <p:nvPr>
            <p:ph type="title"/>
          </p:nvPr>
        </p:nvSpPr>
        <p:spPr>
          <a:xfrm>
            <a:off x="838199" y="365126"/>
            <a:ext cx="10825065" cy="86651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i="0" u="none" strike="noStrike">
                <a:latin typeface="Calibri"/>
                <a:ea typeface="Calibri"/>
                <a:cs typeface="Calibri"/>
                <a:sym typeface="Calibri"/>
              </a:rPr>
              <a:t>Piecewise-Linear Transformation - </a:t>
            </a:r>
            <a:r>
              <a:rPr lang="en-US" sz="3600" b="1" i="0" u="none" strike="noStrike">
                <a:latin typeface="Calibri"/>
                <a:ea typeface="Calibri"/>
                <a:cs typeface="Calibri"/>
                <a:sym typeface="Calibri"/>
              </a:rPr>
              <a:t>Intensity-level slicing</a:t>
            </a:r>
            <a:endParaRPr sz="3600"/>
          </a:p>
        </p:txBody>
      </p:sp>
      <p:sp>
        <p:nvSpPr>
          <p:cNvPr id="227" name="Google Shape;227;p20"/>
          <p:cNvSpPr txBox="1">
            <a:spLocks noGrp="1"/>
          </p:cNvSpPr>
          <p:nvPr>
            <p:ph type="body" idx="1"/>
          </p:nvPr>
        </p:nvSpPr>
        <p:spPr>
          <a:xfrm>
            <a:off x="838200" y="1825625"/>
            <a:ext cx="5917163" cy="28303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0" i="0" u="none" strike="noStrike"/>
              <a:t>The second approach, based on the transformation in Fig. brightens (or darkens) the desired range of intensities but leaves all other intensity levels in the image unchanged.</a:t>
            </a:r>
            <a:endParaRPr sz="4000"/>
          </a:p>
        </p:txBody>
      </p:sp>
      <p:pic>
        <p:nvPicPr>
          <p:cNvPr id="228" name="Google Shape;228;p20"/>
          <p:cNvPicPr preferRelativeResize="0"/>
          <p:nvPr/>
        </p:nvPicPr>
        <p:blipFill rotWithShape="1">
          <a:blip r:embed="rId3">
            <a:alphaModFix/>
          </a:blip>
          <a:srcRect/>
          <a:stretch/>
        </p:blipFill>
        <p:spPr>
          <a:xfrm>
            <a:off x="8171186" y="1825625"/>
            <a:ext cx="3743325" cy="3352800"/>
          </a:xfrm>
          <a:prstGeom prst="rect">
            <a:avLst/>
          </a:prstGeom>
          <a:noFill/>
          <a:ln>
            <a:noFill/>
          </a:ln>
        </p:spPr>
      </p:pic>
      <p:sp>
        <p:nvSpPr>
          <p:cNvPr id="229" name="Google Shape;229;p20"/>
          <p:cNvSpPr txBox="1"/>
          <p:nvPr/>
        </p:nvSpPr>
        <p:spPr>
          <a:xfrm>
            <a:off x="8656377" y="5310743"/>
            <a:ext cx="300688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a:solidFill>
                  <a:srgbClr val="00CC00"/>
                </a:solidFill>
                <a:latin typeface="Times"/>
                <a:ea typeface="Times"/>
                <a:cs typeface="Times"/>
                <a:sym typeface="Times"/>
              </a:rPr>
              <a:t>This transformation highlights range [</a:t>
            </a:r>
            <a:r>
              <a:rPr lang="en-US" sz="1800" b="0" i="1" u="none" strike="noStrike">
                <a:solidFill>
                  <a:srgbClr val="00CC00"/>
                </a:solidFill>
                <a:latin typeface="Times"/>
                <a:ea typeface="Times"/>
                <a:cs typeface="Times"/>
                <a:sym typeface="Times"/>
              </a:rPr>
              <a:t>A</a:t>
            </a:r>
            <a:r>
              <a:rPr lang="en-US" sz="1800" b="0" i="0" u="none" strike="noStrike">
                <a:solidFill>
                  <a:srgbClr val="00CC00"/>
                </a:solidFill>
                <a:latin typeface="Times"/>
                <a:ea typeface="Times"/>
                <a:cs typeface="Times"/>
                <a:sym typeface="Times"/>
              </a:rPr>
              <a:t>, </a:t>
            </a:r>
            <a:r>
              <a:rPr lang="en-US" sz="1800" b="0" i="1" u="none" strike="noStrike">
                <a:solidFill>
                  <a:srgbClr val="00CC00"/>
                </a:solidFill>
                <a:latin typeface="Times"/>
                <a:ea typeface="Times"/>
                <a:cs typeface="Times"/>
                <a:sym typeface="Times"/>
              </a:rPr>
              <a:t>B</a:t>
            </a:r>
            <a:r>
              <a:rPr lang="en-US" sz="1800" b="0" i="0" u="none" strike="noStrike">
                <a:solidFill>
                  <a:srgbClr val="00CC00"/>
                </a:solidFill>
                <a:latin typeface="Times"/>
                <a:ea typeface="Times"/>
                <a:cs typeface="Times"/>
                <a:sym typeface="Times"/>
              </a:rPr>
              <a:t>] and preserves</a:t>
            </a:r>
            <a:endParaRPr/>
          </a:p>
          <a:p>
            <a:pPr marL="0" marR="0" lvl="0" indent="0" algn="l" rtl="0">
              <a:spcBef>
                <a:spcPts val="0"/>
              </a:spcBef>
              <a:spcAft>
                <a:spcPts val="0"/>
              </a:spcAft>
              <a:buNone/>
            </a:pPr>
            <a:r>
              <a:rPr lang="en-US" sz="1800" b="0" i="0" u="none" strike="noStrike">
                <a:solidFill>
                  <a:srgbClr val="00CC00"/>
                </a:solidFill>
                <a:latin typeface="Times"/>
                <a:ea typeface="Times"/>
                <a:cs typeface="Times"/>
                <a:sym typeface="Times"/>
              </a:rPr>
              <a:t>all other intensity levels.</a:t>
            </a:r>
            <a:endParaRPr sz="1800">
              <a:solidFill>
                <a:srgbClr val="00CC0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1"/>
          <p:cNvSpPr txBox="1">
            <a:spLocks noGrp="1"/>
          </p:cNvSpPr>
          <p:nvPr>
            <p:ph type="title"/>
          </p:nvPr>
        </p:nvSpPr>
        <p:spPr>
          <a:xfrm>
            <a:off x="838200" y="365125"/>
            <a:ext cx="10515600" cy="73588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i="0" u="none" strike="noStrike">
                <a:latin typeface="Calibri"/>
                <a:ea typeface="Calibri"/>
                <a:cs typeface="Calibri"/>
                <a:sym typeface="Calibri"/>
              </a:rPr>
              <a:t>Piecewise-Linear Transformation </a:t>
            </a:r>
            <a:r>
              <a:rPr lang="en-US" sz="3600" b="1" i="0" u="none" strike="noStrike">
                <a:latin typeface="Calibri"/>
                <a:ea typeface="Calibri"/>
                <a:cs typeface="Calibri"/>
                <a:sym typeface="Calibri"/>
              </a:rPr>
              <a:t>Bit-plane slicing</a:t>
            </a:r>
            <a:endParaRPr sz="7200">
              <a:latin typeface="Calibri"/>
              <a:ea typeface="Calibri"/>
              <a:cs typeface="Calibri"/>
              <a:sym typeface="Calibri"/>
            </a:endParaRPr>
          </a:p>
        </p:txBody>
      </p:sp>
      <p:sp>
        <p:nvSpPr>
          <p:cNvPr id="235" name="Google Shape;235;p21"/>
          <p:cNvSpPr txBox="1">
            <a:spLocks noGrp="1"/>
          </p:cNvSpPr>
          <p:nvPr>
            <p:ph type="body" idx="1"/>
          </p:nvPr>
        </p:nvSpPr>
        <p:spPr>
          <a:xfrm>
            <a:off x="606490" y="1306286"/>
            <a:ext cx="11215396" cy="534644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b="0" i="0" u="none" strike="noStrike"/>
              <a:t>Pixels are digital numbers composed of bits. For example, the intensity of each pixel in a 256-level gray-scale image is composed of 8 bits (i.e., one byte).</a:t>
            </a:r>
            <a:endParaRPr/>
          </a:p>
          <a:p>
            <a:pPr marL="228600" lvl="0" indent="-228600" algn="l" rtl="0">
              <a:lnSpc>
                <a:spcPct val="90000"/>
              </a:lnSpc>
              <a:spcBef>
                <a:spcPts val="1000"/>
              </a:spcBef>
              <a:spcAft>
                <a:spcPts val="0"/>
              </a:spcAft>
              <a:buClr>
                <a:schemeClr val="dk1"/>
              </a:buClr>
              <a:buSzPts val="2400"/>
              <a:buChar char="•"/>
            </a:pPr>
            <a:r>
              <a:rPr lang="en-US" sz="2400" b="0" i="0" u="none" strike="noStrike"/>
              <a:t>Instead of highlighting intensity-level ranges, we could highlight the contribution made to total image appearance by specific bits.</a:t>
            </a:r>
            <a:endParaRPr/>
          </a:p>
          <a:p>
            <a:pPr marL="228600" lvl="0" indent="-228600" algn="l" rtl="0">
              <a:lnSpc>
                <a:spcPct val="90000"/>
              </a:lnSpc>
              <a:spcBef>
                <a:spcPts val="1000"/>
              </a:spcBef>
              <a:spcAft>
                <a:spcPts val="0"/>
              </a:spcAft>
              <a:buClr>
                <a:schemeClr val="dk1"/>
              </a:buClr>
              <a:buSzPts val="2400"/>
              <a:buChar char="•"/>
            </a:pPr>
            <a:r>
              <a:rPr lang="en-US" sz="2400"/>
              <a:t>As Fig. 3.13 illustrates, an 8-bit image may be considered as being composed of eight 1-bit planes, with plane 1 containing the lowest-order bit of all pixels in the image and plane 8 all the highest-order bits.</a:t>
            </a:r>
            <a:endParaRPr sz="2400"/>
          </a:p>
          <a:p>
            <a:pPr marL="228600" lvl="0" indent="-50800" algn="l" rtl="0">
              <a:lnSpc>
                <a:spcPct val="90000"/>
              </a:lnSpc>
              <a:spcBef>
                <a:spcPts val="1000"/>
              </a:spcBef>
              <a:spcAft>
                <a:spcPts val="0"/>
              </a:spcAft>
              <a:buClr>
                <a:schemeClr val="dk1"/>
              </a:buClr>
              <a:buSzPts val="2800"/>
              <a:buNone/>
            </a:pPr>
            <a:endParaRPr/>
          </a:p>
        </p:txBody>
      </p:sp>
      <p:pic>
        <p:nvPicPr>
          <p:cNvPr id="236" name="Google Shape;236;p21"/>
          <p:cNvPicPr preferRelativeResize="0"/>
          <p:nvPr/>
        </p:nvPicPr>
        <p:blipFill rotWithShape="1">
          <a:blip r:embed="rId3">
            <a:alphaModFix/>
          </a:blip>
          <a:srcRect/>
          <a:stretch/>
        </p:blipFill>
        <p:spPr>
          <a:xfrm>
            <a:off x="2175005" y="4217436"/>
            <a:ext cx="8471224" cy="2210124"/>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2"/>
          <p:cNvSpPr txBox="1">
            <a:spLocks noGrp="1"/>
          </p:cNvSpPr>
          <p:nvPr>
            <p:ph type="body" idx="1"/>
          </p:nvPr>
        </p:nvSpPr>
        <p:spPr>
          <a:xfrm>
            <a:off x="2503324" y="279918"/>
            <a:ext cx="9291735" cy="528238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600"/>
              <a:buNone/>
            </a:pPr>
            <a:r>
              <a:rPr lang="en-US" sz="3600" b="0" i="0" u="none" strike="noStrike"/>
              <a:t>Bit –Plane Slicing</a:t>
            </a:r>
            <a:endParaRPr sz="2000"/>
          </a:p>
          <a:p>
            <a:pPr marL="228600" lvl="0" indent="-228600" algn="l" rtl="0">
              <a:lnSpc>
                <a:spcPct val="90000"/>
              </a:lnSpc>
              <a:spcBef>
                <a:spcPts val="1000"/>
              </a:spcBef>
              <a:spcAft>
                <a:spcPts val="0"/>
              </a:spcAft>
              <a:buClr>
                <a:schemeClr val="dk1"/>
              </a:buClr>
              <a:buSzPts val="2000"/>
              <a:buChar char="•"/>
            </a:pPr>
            <a:r>
              <a:rPr lang="en-US" sz="2000" b="0" i="0" u="none" strike="noStrike"/>
              <a:t>Figure 3.14(a) shows an 8-bit gray-scale image and Figs. 3.14(b) through (i) are its eight 1-bit planes, with Fig. 3.14(b) corresponding to the lowest-order bit.</a:t>
            </a:r>
            <a:endParaRPr sz="3200"/>
          </a:p>
        </p:txBody>
      </p:sp>
      <p:pic>
        <p:nvPicPr>
          <p:cNvPr id="242" name="Google Shape;242;p22"/>
          <p:cNvPicPr preferRelativeResize="0"/>
          <p:nvPr/>
        </p:nvPicPr>
        <p:blipFill rotWithShape="1">
          <a:blip r:embed="rId3">
            <a:alphaModFix/>
          </a:blip>
          <a:srcRect/>
          <a:stretch/>
        </p:blipFill>
        <p:spPr>
          <a:xfrm>
            <a:off x="2612570" y="1560778"/>
            <a:ext cx="9037457" cy="4001525"/>
          </a:xfrm>
          <a:prstGeom prst="rect">
            <a:avLst/>
          </a:prstGeom>
          <a:noFill/>
          <a:ln>
            <a:noFill/>
          </a:ln>
        </p:spPr>
      </p:pic>
      <p:sp>
        <p:nvSpPr>
          <p:cNvPr id="243" name="Google Shape;243;p22"/>
          <p:cNvSpPr txBox="1"/>
          <p:nvPr/>
        </p:nvSpPr>
        <p:spPr>
          <a:xfrm>
            <a:off x="3416692" y="5654752"/>
            <a:ext cx="809738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a:solidFill>
                  <a:schemeClr val="dk1"/>
                </a:solidFill>
                <a:latin typeface="Calibri"/>
                <a:ea typeface="Calibri"/>
                <a:cs typeface="Calibri"/>
                <a:sym typeface="Calibri"/>
              </a:rPr>
              <a:t>FIGURE 3.14 </a:t>
            </a:r>
            <a:r>
              <a:rPr lang="en-US" sz="1800" b="0" i="0" u="none" strike="noStrike">
                <a:solidFill>
                  <a:schemeClr val="dk1"/>
                </a:solidFill>
                <a:latin typeface="Calibri"/>
                <a:ea typeface="Calibri"/>
                <a:cs typeface="Calibri"/>
                <a:sym typeface="Calibri"/>
              </a:rPr>
              <a:t>(a) An 8-bit gray-scale image of size 500 X 1192 pixels. (b) through (i) Bit planes 1 through 8, with bit plane 1 corresponding to the least significant bit. Each bit plane is a binary image.</a:t>
            </a:r>
            <a:endParaRPr sz="1800">
              <a:solidFill>
                <a:schemeClr val="dk1"/>
              </a:solidFill>
              <a:latin typeface="Calibri"/>
              <a:ea typeface="Calibri"/>
              <a:cs typeface="Calibri"/>
              <a:sym typeface="Calibri"/>
            </a:endParaRPr>
          </a:p>
        </p:txBody>
      </p:sp>
      <p:pic>
        <p:nvPicPr>
          <p:cNvPr id="244" name="Google Shape;244;p22"/>
          <p:cNvPicPr preferRelativeResize="0"/>
          <p:nvPr/>
        </p:nvPicPr>
        <p:blipFill rotWithShape="1">
          <a:blip r:embed="rId4">
            <a:alphaModFix/>
          </a:blip>
          <a:srcRect/>
          <a:stretch/>
        </p:blipFill>
        <p:spPr>
          <a:xfrm>
            <a:off x="2646043" y="5744942"/>
            <a:ext cx="733425" cy="742950"/>
          </a:xfrm>
          <a:prstGeom prst="rect">
            <a:avLst/>
          </a:prstGeom>
          <a:noFill/>
          <a:ln>
            <a:noFill/>
          </a:ln>
        </p:spPr>
      </p:pic>
      <p:sp>
        <p:nvSpPr>
          <p:cNvPr id="245" name="Google Shape;245;p22"/>
          <p:cNvSpPr txBox="1"/>
          <p:nvPr/>
        </p:nvSpPr>
        <p:spPr>
          <a:xfrm>
            <a:off x="70797" y="1278293"/>
            <a:ext cx="2287495" cy="470898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Char char="•"/>
            </a:pPr>
            <a:r>
              <a:rPr lang="en-US" sz="2000" b="0" i="0" u="none" strike="noStrike">
                <a:solidFill>
                  <a:schemeClr val="dk1"/>
                </a:solidFill>
                <a:latin typeface="Calibri"/>
                <a:ea typeface="Calibri"/>
                <a:cs typeface="Calibri"/>
                <a:sym typeface="Calibri"/>
              </a:rPr>
              <a:t>Observe that the four higher-order bit planes, especially the last two, contain a significant amount of the visually significant data.</a:t>
            </a:r>
            <a:endParaRPr/>
          </a:p>
          <a:p>
            <a:pPr marL="342900" marR="0" lvl="0" indent="-342900" algn="l" rtl="0">
              <a:spcBef>
                <a:spcPts val="0"/>
              </a:spcBef>
              <a:spcAft>
                <a:spcPts val="0"/>
              </a:spcAft>
              <a:buClr>
                <a:schemeClr val="dk1"/>
              </a:buClr>
              <a:buSzPts val="2000"/>
              <a:buFont typeface="Arial"/>
              <a:buChar char="•"/>
            </a:pPr>
            <a:r>
              <a:rPr lang="en-US" sz="2000" b="0" i="0" u="none" strike="noStrike">
                <a:solidFill>
                  <a:schemeClr val="dk1"/>
                </a:solidFill>
                <a:latin typeface="Calibri"/>
                <a:ea typeface="Calibri"/>
                <a:cs typeface="Calibri"/>
                <a:sym typeface="Calibri"/>
              </a:rPr>
              <a:t>The lower-order planes contribute to more subtle </a:t>
            </a:r>
            <a:r>
              <a:rPr lang="en-US" sz="2000">
                <a:solidFill>
                  <a:schemeClr val="dk1"/>
                </a:solidFill>
                <a:latin typeface="Calibri"/>
                <a:ea typeface="Calibri"/>
                <a:cs typeface="Calibri"/>
                <a:sym typeface="Calibri"/>
              </a:rPr>
              <a:t>intensity details in the  image</a:t>
            </a:r>
            <a:r>
              <a:rPr lang="en-US" sz="2000" b="0" i="0" u="none" strike="noStrike">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3"/>
          <p:cNvSpPr txBox="1">
            <a:spLocks noGrp="1"/>
          </p:cNvSpPr>
          <p:nvPr>
            <p:ph type="title"/>
          </p:nvPr>
        </p:nvSpPr>
        <p:spPr>
          <a:xfrm>
            <a:off x="550506" y="304007"/>
            <a:ext cx="10803294" cy="61039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Calibri"/>
              <a:buNone/>
            </a:pPr>
            <a:r>
              <a:rPr lang="en-US" sz="3959" b="0" i="0" u="none" strike="noStrike"/>
              <a:t/>
            </a:r>
            <a:br>
              <a:rPr lang="en-US" sz="3959" b="0" i="0" u="none" strike="noStrike"/>
            </a:br>
            <a:r>
              <a:rPr lang="en-US" sz="3959" b="0" i="0" u="none" strike="noStrike"/>
              <a:t>Bit –Plane Slicing</a:t>
            </a:r>
            <a:r>
              <a:rPr lang="en-US" sz="2520"/>
              <a:t/>
            </a:r>
            <a:br>
              <a:rPr lang="en-US" sz="2520"/>
            </a:br>
            <a:endParaRPr sz="3959"/>
          </a:p>
        </p:txBody>
      </p:sp>
      <p:sp>
        <p:nvSpPr>
          <p:cNvPr id="251" name="Google Shape;251;p23"/>
          <p:cNvSpPr txBox="1">
            <a:spLocks noGrp="1"/>
          </p:cNvSpPr>
          <p:nvPr>
            <p:ph type="body" idx="1"/>
          </p:nvPr>
        </p:nvSpPr>
        <p:spPr>
          <a:xfrm>
            <a:off x="363894" y="1119673"/>
            <a:ext cx="11495314" cy="553305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b="0" i="0" u="none" strike="noStrike"/>
              <a:t>Decomposing an image is useful for image compression, in which fewer than all planes are used in reconstructing an image.</a:t>
            </a:r>
            <a:endParaRPr/>
          </a:p>
          <a:p>
            <a:pPr marL="228600" lvl="0" indent="-228600" algn="l" rtl="0">
              <a:lnSpc>
                <a:spcPct val="90000"/>
              </a:lnSpc>
              <a:spcBef>
                <a:spcPts val="1000"/>
              </a:spcBef>
              <a:spcAft>
                <a:spcPts val="0"/>
              </a:spcAft>
              <a:buClr>
                <a:schemeClr val="dk1"/>
              </a:buClr>
              <a:buSzPts val="2400"/>
              <a:buChar char="•"/>
            </a:pPr>
            <a:r>
              <a:rPr lang="en-US" sz="2400" b="0" i="0" u="none" strike="noStrike"/>
              <a:t>For example, Fig. 3.15(a) shows an image reconstructed using bit planes 8 and 7. The reconstruction </a:t>
            </a:r>
            <a:r>
              <a:rPr lang="en-US" sz="2400"/>
              <a:t>is done by multiplying the pixels of the nth plane by the constant 2</a:t>
            </a:r>
            <a:r>
              <a:rPr lang="en-US" sz="2400" baseline="30000"/>
              <a:t>n-1</a:t>
            </a:r>
            <a:r>
              <a:rPr lang="en-US" sz="2400"/>
              <a:t>.</a:t>
            </a:r>
            <a:endParaRPr/>
          </a:p>
          <a:p>
            <a:pPr marL="228600" lvl="0" indent="-228600" algn="l" rtl="0">
              <a:lnSpc>
                <a:spcPct val="90000"/>
              </a:lnSpc>
              <a:spcBef>
                <a:spcPts val="1000"/>
              </a:spcBef>
              <a:spcAft>
                <a:spcPts val="0"/>
              </a:spcAft>
              <a:buClr>
                <a:schemeClr val="dk1"/>
              </a:buClr>
              <a:buSzPts val="2400"/>
              <a:buChar char="•"/>
            </a:pPr>
            <a:r>
              <a:rPr lang="en-US" sz="2400"/>
              <a:t>Each plane used is multiplied by the corresponding constant, and all planes used are added to obtain the gray scale image.</a:t>
            </a:r>
            <a:endParaRPr/>
          </a:p>
          <a:p>
            <a:pPr marL="228600" lvl="0" indent="-228600" algn="l" rtl="0">
              <a:lnSpc>
                <a:spcPct val="90000"/>
              </a:lnSpc>
              <a:spcBef>
                <a:spcPts val="1000"/>
              </a:spcBef>
              <a:spcAft>
                <a:spcPts val="0"/>
              </a:spcAft>
              <a:buClr>
                <a:schemeClr val="dk1"/>
              </a:buClr>
              <a:buSzPts val="2400"/>
              <a:buChar char="•"/>
            </a:pPr>
            <a:r>
              <a:rPr lang="en-US" sz="2400"/>
              <a:t>Thus, to obtain Fig. 3.15(a), we multiplied bit plane 8 by 128, bit plane 7 by 64, and added the two planes</a:t>
            </a:r>
            <a:r>
              <a:rPr lang="en-US" sz="2000"/>
              <a:t>. </a:t>
            </a:r>
            <a:endParaRPr/>
          </a:p>
        </p:txBody>
      </p:sp>
      <p:pic>
        <p:nvPicPr>
          <p:cNvPr id="252" name="Google Shape;252;p23"/>
          <p:cNvPicPr preferRelativeResize="0"/>
          <p:nvPr/>
        </p:nvPicPr>
        <p:blipFill rotWithShape="1">
          <a:blip r:embed="rId3">
            <a:alphaModFix/>
          </a:blip>
          <a:srcRect/>
          <a:stretch/>
        </p:blipFill>
        <p:spPr>
          <a:xfrm>
            <a:off x="3301480" y="4467824"/>
            <a:ext cx="7893192" cy="2086169"/>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Problem Solving</a:t>
            </a:r>
            <a:endParaRPr/>
          </a:p>
        </p:txBody>
      </p:sp>
      <p:sp>
        <p:nvSpPr>
          <p:cNvPr id="258" name="Google Shape;258;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000000"/>
              </a:buClr>
              <a:buSzPts val="2800"/>
              <a:buNone/>
            </a:pPr>
            <a:r>
              <a:rPr lang="en-US" b="0" i="0" u="none" strike="noStrike" dirty="0">
                <a:solidFill>
                  <a:srgbClr val="000000"/>
                </a:solidFill>
              </a:rPr>
              <a:t>Find all the bit planes of the following image-</a:t>
            </a:r>
            <a:endParaRPr sz="4000" b="0" dirty="0"/>
          </a:p>
          <a:p>
            <a:pPr marL="0" lvl="0" indent="0" algn="l" rtl="0">
              <a:lnSpc>
                <a:spcPct val="90000"/>
              </a:lnSpc>
              <a:spcBef>
                <a:spcPts val="0"/>
              </a:spcBef>
              <a:spcAft>
                <a:spcPts val="0"/>
              </a:spcAft>
              <a:buClr>
                <a:schemeClr val="dk1"/>
              </a:buClr>
              <a:buSzPts val="2800"/>
              <a:buNone/>
            </a:pPr>
            <a:r>
              <a:rPr lang="en-US" b="0" dirty="0"/>
              <a:t/>
            </a:r>
            <a:br>
              <a:rPr lang="en-US" b="0" dirty="0"/>
            </a:br>
            <a:r>
              <a:rPr lang="en-US" dirty="0"/>
              <a:t/>
            </a:r>
            <a:br>
              <a:rPr lang="en-US" dirty="0"/>
            </a:br>
            <a:endParaRPr lang="en-US" dirty="0" smtClean="0"/>
          </a:p>
          <a:p>
            <a:pPr marL="0" lvl="0" indent="0" algn="l" rtl="0">
              <a:lnSpc>
                <a:spcPct val="90000"/>
              </a:lnSpc>
              <a:spcBef>
                <a:spcPts val="0"/>
              </a:spcBef>
              <a:spcAft>
                <a:spcPts val="0"/>
              </a:spcAft>
              <a:buClr>
                <a:schemeClr val="dk1"/>
              </a:buClr>
              <a:buSzPts val="2800"/>
              <a:buNone/>
            </a:pPr>
            <a:endParaRPr lang="en-US" dirty="0"/>
          </a:p>
          <a:p>
            <a:pPr marL="0" lvl="0" indent="0" algn="l" rtl="0">
              <a:lnSpc>
                <a:spcPct val="90000"/>
              </a:lnSpc>
              <a:spcBef>
                <a:spcPts val="0"/>
              </a:spcBef>
              <a:spcAft>
                <a:spcPts val="0"/>
              </a:spcAft>
              <a:buClr>
                <a:schemeClr val="dk1"/>
              </a:buClr>
              <a:buSzPts val="2800"/>
              <a:buNone/>
            </a:pPr>
            <a:endParaRPr lang="en-US" dirty="0" smtClean="0"/>
          </a:p>
          <a:p>
            <a:pPr marL="0" lvl="0" indent="0" algn="l" rtl="0">
              <a:lnSpc>
                <a:spcPct val="90000"/>
              </a:lnSpc>
              <a:spcBef>
                <a:spcPts val="0"/>
              </a:spcBef>
              <a:spcAft>
                <a:spcPts val="0"/>
              </a:spcAft>
              <a:buClr>
                <a:schemeClr val="dk1"/>
              </a:buClr>
              <a:buSzPts val="2800"/>
              <a:buNone/>
            </a:pPr>
            <a:r>
              <a:rPr lang="en-US" dirty="0" smtClean="0"/>
              <a:t>140</a:t>
            </a:r>
            <a:endParaRPr lang="en-US" dirty="0"/>
          </a:p>
          <a:p>
            <a:pPr marL="0" lvl="0" indent="0" algn="l" rtl="0">
              <a:lnSpc>
                <a:spcPct val="90000"/>
              </a:lnSpc>
              <a:spcBef>
                <a:spcPts val="0"/>
              </a:spcBef>
              <a:spcAft>
                <a:spcPts val="0"/>
              </a:spcAft>
              <a:buClr>
                <a:schemeClr val="dk1"/>
              </a:buClr>
              <a:buSzPts val="2800"/>
              <a:buNone/>
            </a:pPr>
            <a:endParaRPr dirty="0"/>
          </a:p>
        </p:txBody>
      </p:sp>
      <p:sp>
        <p:nvSpPr>
          <p:cNvPr id="259" name="Google Shape;259;p24"/>
          <p:cNvSpPr/>
          <p:nvPr/>
        </p:nvSpPr>
        <p:spPr>
          <a:xfrm>
            <a:off x="1931436" y="2432774"/>
            <a:ext cx="2404826" cy="1292662"/>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600"/>
              <a:buFont typeface="Calibri"/>
              <a:buNone/>
            </a:pPr>
            <a:r>
              <a:rPr lang="en-US" sz="2600" b="0" i="0" u="none" strike="noStrike" cap="none" dirty="0">
                <a:solidFill>
                  <a:srgbClr val="000000"/>
                </a:solidFill>
                <a:latin typeface="Calibri"/>
                <a:ea typeface="Calibri"/>
                <a:cs typeface="Calibri"/>
                <a:sym typeface="Calibri"/>
              </a:rPr>
              <a:t>A=[167 133 111</a:t>
            </a:r>
            <a:endParaRPr sz="26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600"/>
              <a:buFont typeface="Calibri"/>
              <a:buNone/>
            </a:pPr>
            <a:r>
              <a:rPr lang="en-US" sz="2600" b="0" i="0" u="none" strike="noStrike" cap="none" dirty="0">
                <a:solidFill>
                  <a:srgbClr val="000000"/>
                </a:solidFill>
                <a:latin typeface="Calibri"/>
                <a:ea typeface="Calibri"/>
                <a:cs typeface="Calibri"/>
                <a:sym typeface="Calibri"/>
              </a:rPr>
              <a:t>      144 140 135 </a:t>
            </a:r>
            <a:endParaRPr dirty="0"/>
          </a:p>
          <a:p>
            <a:pPr marL="0" marR="0" lvl="0" indent="0" algn="l" rtl="0">
              <a:lnSpc>
                <a:spcPct val="100000"/>
              </a:lnSpc>
              <a:spcBef>
                <a:spcPts val="0"/>
              </a:spcBef>
              <a:spcAft>
                <a:spcPts val="0"/>
              </a:spcAft>
              <a:buClr>
                <a:srgbClr val="000000"/>
              </a:buClr>
              <a:buSzPts val="2600"/>
              <a:buFont typeface="Calibri"/>
              <a:buNone/>
            </a:pPr>
            <a:r>
              <a:rPr lang="en-US" sz="2600" b="0" i="0" u="none" strike="noStrike" cap="none" dirty="0">
                <a:solidFill>
                  <a:srgbClr val="000000"/>
                </a:solidFill>
                <a:latin typeface="Calibri"/>
                <a:ea typeface="Calibri"/>
                <a:cs typeface="Calibri"/>
                <a:sym typeface="Calibri"/>
              </a:rPr>
              <a:t>      159 154 148]</a:t>
            </a:r>
            <a:endParaRPr sz="2600" b="0" i="0" u="none" strike="noStrike" cap="none" dirty="0">
              <a:solidFill>
                <a:schemeClr val="dk1"/>
              </a:solidFill>
              <a:latin typeface="Calibri"/>
              <a:ea typeface="Calibri"/>
              <a:cs typeface="Calibri"/>
              <a:sym typeface="Calibri"/>
            </a:endParaRPr>
          </a:p>
        </p:txBody>
      </p:sp>
      <p:graphicFrame>
        <p:nvGraphicFramePr>
          <p:cNvPr id="2" name="Table 1"/>
          <p:cNvGraphicFramePr>
            <a:graphicFrameLocks noGrp="1"/>
          </p:cNvGraphicFramePr>
          <p:nvPr>
            <p:extLst>
              <p:ext uri="{D42A27DB-BD31-4B8C-83A1-F6EECF244321}">
                <p14:modId xmlns:p14="http://schemas.microsoft.com/office/powerpoint/2010/main" val="2633429792"/>
              </p:ext>
            </p:extLst>
          </p:nvPr>
        </p:nvGraphicFramePr>
        <p:xfrm>
          <a:off x="1931436" y="4343400"/>
          <a:ext cx="8128000" cy="741680"/>
        </p:xfrm>
        <a:graphic>
          <a:graphicData uri="http://schemas.openxmlformats.org/drawingml/2006/table">
            <a:tbl>
              <a:tblPr firstRow="1" bandRow="1">
                <a:tableStyleId>{49400820-C19D-4F99-84B3-F55140B00CFD}</a:tableStyleId>
              </a:tblPr>
              <a:tblGrid>
                <a:gridCol w="1016000"/>
                <a:gridCol w="1016000"/>
                <a:gridCol w="1016000"/>
                <a:gridCol w="1016000"/>
                <a:gridCol w="1016000"/>
                <a:gridCol w="1016000"/>
                <a:gridCol w="1016000"/>
                <a:gridCol w="1016000"/>
              </a:tblGrid>
              <a:tr h="370840">
                <a:tc>
                  <a:txBody>
                    <a:bodyPr/>
                    <a:lstStyle/>
                    <a:p>
                      <a:r>
                        <a:rPr lang="en-US" dirty="0" smtClean="0"/>
                        <a:t>2</a:t>
                      </a:r>
                      <a:r>
                        <a:rPr lang="en-US" baseline="30000" dirty="0" smtClean="0"/>
                        <a:t>7</a:t>
                      </a:r>
                      <a:endParaRPr lang="en-US" dirty="0"/>
                    </a:p>
                  </a:txBody>
                  <a:tcPr/>
                </a:tc>
                <a:tc>
                  <a:txBody>
                    <a:bodyPr/>
                    <a:lstStyle/>
                    <a:p>
                      <a:r>
                        <a:rPr lang="en-US" dirty="0" smtClean="0"/>
                        <a:t>2</a:t>
                      </a:r>
                      <a:r>
                        <a:rPr lang="en-US" baseline="30000" dirty="0" smtClean="0"/>
                        <a:t>6</a:t>
                      </a:r>
                      <a:endParaRPr lang="en-US" dirty="0"/>
                    </a:p>
                  </a:txBody>
                  <a:tcPr/>
                </a:tc>
                <a:tc>
                  <a:txBody>
                    <a:bodyPr/>
                    <a:lstStyle/>
                    <a:p>
                      <a:r>
                        <a:rPr lang="en-US" dirty="0" smtClean="0"/>
                        <a:t>2</a:t>
                      </a:r>
                      <a:r>
                        <a:rPr lang="en-US" baseline="30000" dirty="0" smtClean="0"/>
                        <a:t>5</a:t>
                      </a:r>
                      <a:endParaRPr lang="en-US" dirty="0"/>
                    </a:p>
                  </a:txBody>
                  <a:tcPr/>
                </a:tc>
                <a:tc>
                  <a:txBody>
                    <a:bodyPr/>
                    <a:lstStyle/>
                    <a:p>
                      <a:r>
                        <a:rPr lang="en-US" dirty="0" smtClean="0"/>
                        <a:t>2</a:t>
                      </a:r>
                      <a:r>
                        <a:rPr lang="en-US" baseline="30000" dirty="0" smtClean="0"/>
                        <a:t>4</a:t>
                      </a:r>
                      <a:endParaRPr lang="en-US" dirty="0"/>
                    </a:p>
                  </a:txBody>
                  <a:tcPr/>
                </a:tc>
                <a:tc>
                  <a:txBody>
                    <a:bodyPr/>
                    <a:lstStyle/>
                    <a:p>
                      <a:r>
                        <a:rPr lang="en-US" dirty="0" smtClean="0"/>
                        <a:t>2</a:t>
                      </a:r>
                      <a:r>
                        <a:rPr lang="en-US" baseline="30000" dirty="0" smtClean="0"/>
                        <a:t>3</a:t>
                      </a:r>
                      <a:endParaRPr lang="en-US" dirty="0"/>
                    </a:p>
                  </a:txBody>
                  <a:tcPr/>
                </a:tc>
                <a:tc>
                  <a:txBody>
                    <a:bodyPr/>
                    <a:lstStyle/>
                    <a:p>
                      <a:r>
                        <a:rPr lang="en-US" dirty="0" smtClean="0"/>
                        <a:t>2</a:t>
                      </a:r>
                      <a:r>
                        <a:rPr lang="en-US" baseline="30000" dirty="0" smtClean="0"/>
                        <a:t>2</a:t>
                      </a:r>
                      <a:endParaRPr lang="en-US" dirty="0"/>
                    </a:p>
                  </a:txBody>
                  <a:tcPr/>
                </a:tc>
                <a:tc>
                  <a:txBody>
                    <a:bodyPr/>
                    <a:lstStyle/>
                    <a:p>
                      <a:r>
                        <a:rPr lang="en-US" dirty="0" smtClean="0"/>
                        <a:t>2</a:t>
                      </a:r>
                      <a:r>
                        <a:rPr lang="en-US" baseline="30000" dirty="0" smtClean="0"/>
                        <a:t>1</a:t>
                      </a:r>
                      <a:endParaRPr lang="en-US" dirty="0"/>
                    </a:p>
                  </a:txBody>
                  <a:tcPr/>
                </a:tc>
                <a:tc>
                  <a:txBody>
                    <a:bodyPr/>
                    <a:lstStyle/>
                    <a:p>
                      <a:r>
                        <a:rPr lang="en-US" dirty="0" smtClean="0"/>
                        <a:t>2</a:t>
                      </a:r>
                      <a:r>
                        <a:rPr lang="en-US" baseline="30000" dirty="0" smtClean="0"/>
                        <a:t>0</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smtClean="0"/>
                        <a:t>0</a:t>
                      </a:r>
                      <a:endParaRPr lang="en-US" dirty="0"/>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Solution -1</a:t>
            </a:r>
            <a:r>
              <a:rPr lang="en-US" baseline="30000"/>
              <a:t>st</a:t>
            </a:r>
            <a:r>
              <a:rPr lang="en-US"/>
              <a:t> and 8</a:t>
            </a:r>
            <a:r>
              <a:rPr lang="en-US" baseline="30000"/>
              <a:t>th</a:t>
            </a:r>
            <a:r>
              <a:rPr lang="en-US"/>
              <a:t> Bit- Plane</a:t>
            </a:r>
            <a:endParaRPr/>
          </a:p>
        </p:txBody>
      </p:sp>
      <p:pic>
        <p:nvPicPr>
          <p:cNvPr id="265" name="Google Shape;265;p25"/>
          <p:cNvPicPr preferRelativeResize="0">
            <a:picLocks noGrp="1"/>
          </p:cNvPicPr>
          <p:nvPr>
            <p:ph type="body" idx="1"/>
          </p:nvPr>
        </p:nvPicPr>
        <p:blipFill rotWithShape="1">
          <a:blip r:embed="rId3">
            <a:alphaModFix/>
          </a:blip>
          <a:srcRect/>
          <a:stretch/>
        </p:blipFill>
        <p:spPr>
          <a:xfrm>
            <a:off x="594603" y="1828800"/>
            <a:ext cx="5905500" cy="3200400"/>
          </a:xfrm>
          <a:prstGeom prst="rect">
            <a:avLst/>
          </a:prstGeom>
          <a:noFill/>
          <a:ln>
            <a:noFill/>
          </a:ln>
        </p:spPr>
      </p:pic>
      <p:graphicFrame>
        <p:nvGraphicFramePr>
          <p:cNvPr id="266" name="Google Shape;266;p25"/>
          <p:cNvGraphicFramePr/>
          <p:nvPr/>
        </p:nvGraphicFramePr>
        <p:xfrm>
          <a:off x="6829277" y="1996202"/>
          <a:ext cx="3219375" cy="1924050"/>
        </p:xfrm>
        <a:graphic>
          <a:graphicData uri="http://schemas.openxmlformats.org/drawingml/2006/table">
            <a:tbl>
              <a:tblPr firstRow="1" bandRow="1">
                <a:noFill/>
                <a:tableStyleId>{49400820-C19D-4F99-84B3-F55140B00CFD}</a:tableStyleId>
              </a:tblPr>
              <a:tblGrid>
                <a:gridCol w="1073125"/>
                <a:gridCol w="1073125"/>
                <a:gridCol w="1073125"/>
              </a:tblGrid>
              <a:tr h="641350">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nchorCtr="1"/>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nchorCtr="1"/>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nchorCtr="1"/>
                </a:tc>
              </a:tr>
              <a:tr h="641350">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nchor="ctr" anchorCtr="1"/>
                </a:tc>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nchor="ctr" anchorCtr="1"/>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nchorCtr="1"/>
                </a:tc>
              </a:tr>
              <a:tr h="641350">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nchorCtr="1"/>
                </a:tc>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nchor="ctr" anchorCtr="1"/>
                </a:tc>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nchor="ctr" anchorCtr="1"/>
                </a:tc>
              </a:tr>
            </a:tbl>
          </a:graphicData>
        </a:graphic>
      </p:graphicFrame>
      <p:graphicFrame>
        <p:nvGraphicFramePr>
          <p:cNvPr id="267" name="Google Shape;267;p25"/>
          <p:cNvGraphicFramePr/>
          <p:nvPr/>
        </p:nvGraphicFramePr>
        <p:xfrm>
          <a:off x="6829277" y="4225760"/>
          <a:ext cx="3219375" cy="1924050"/>
        </p:xfrm>
        <a:graphic>
          <a:graphicData uri="http://schemas.openxmlformats.org/drawingml/2006/table">
            <a:tbl>
              <a:tblPr firstRow="1" bandRow="1">
                <a:noFill/>
                <a:tableStyleId>{49400820-C19D-4F99-84B3-F55140B00CFD}</a:tableStyleId>
              </a:tblPr>
              <a:tblGrid>
                <a:gridCol w="1073125"/>
                <a:gridCol w="1073125"/>
                <a:gridCol w="1073125"/>
              </a:tblGrid>
              <a:tr h="641350">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nchorCtr="1"/>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nchorCtr="1"/>
                </a:tc>
                <a:tc>
                  <a:txBody>
                    <a:bodyPr/>
                    <a:lstStyle/>
                    <a:p>
                      <a:pPr marL="0" marR="0" lvl="0" indent="0" algn="ctr" rtl="0">
                        <a:spcBef>
                          <a:spcPts val="0"/>
                        </a:spcBef>
                        <a:spcAft>
                          <a:spcPts val="0"/>
                        </a:spcAft>
                        <a:buNone/>
                      </a:pPr>
                      <a:r>
                        <a:rPr lang="en-US" sz="1800" u="none" strike="noStrike" cap="none"/>
                        <a:t>0</a:t>
                      </a:r>
                      <a:endParaRPr/>
                    </a:p>
                  </a:txBody>
                  <a:tcPr marL="91450" marR="91450" marT="45725" marB="45725" anchor="ctr" anchorCtr="1"/>
                </a:tc>
              </a:tr>
              <a:tr h="641350">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nchorCtr="1"/>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nchorCtr="1"/>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nchorCtr="1"/>
                </a:tc>
              </a:tr>
              <a:tr h="641350">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nchorCtr="1"/>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nchorCtr="1"/>
                </a:tc>
                <a:tc>
                  <a:txBody>
                    <a:bodyPr/>
                    <a:lstStyle/>
                    <a:p>
                      <a:pPr marL="0" marR="0" lvl="0" indent="0" algn="ctr" rtl="0">
                        <a:spcBef>
                          <a:spcPts val="0"/>
                        </a:spcBef>
                        <a:spcAft>
                          <a:spcPts val="0"/>
                        </a:spcAft>
                        <a:buNone/>
                      </a:pPr>
                      <a:r>
                        <a:rPr lang="en-US" sz="1800" u="none" strike="noStrike" cap="none"/>
                        <a:t>1</a:t>
                      </a:r>
                      <a:endParaRPr/>
                    </a:p>
                  </a:txBody>
                  <a:tcPr marL="91450" marR="91450" marT="45725" marB="45725" anchor="ctr" anchorCtr="1"/>
                </a:tc>
              </a:tr>
            </a:tbl>
          </a:graphicData>
        </a:graphic>
      </p:graphicFrame>
      <p:sp>
        <p:nvSpPr>
          <p:cNvPr id="268" name="Google Shape;268;p25"/>
          <p:cNvSpPr txBox="1"/>
          <p:nvPr/>
        </p:nvSpPr>
        <p:spPr>
          <a:xfrm>
            <a:off x="10155677" y="2773558"/>
            <a:ext cx="136274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r>
              <a:rPr lang="en-US" sz="1800" baseline="30000">
                <a:solidFill>
                  <a:schemeClr val="dk1"/>
                </a:solidFill>
                <a:latin typeface="Calibri"/>
                <a:ea typeface="Calibri"/>
                <a:cs typeface="Calibri"/>
                <a:sym typeface="Calibri"/>
              </a:rPr>
              <a:t>st</a:t>
            </a:r>
            <a:r>
              <a:rPr lang="en-US" sz="1800">
                <a:solidFill>
                  <a:schemeClr val="dk1"/>
                </a:solidFill>
                <a:latin typeface="Calibri"/>
                <a:ea typeface="Calibri"/>
                <a:cs typeface="Calibri"/>
                <a:sym typeface="Calibri"/>
              </a:rPr>
              <a:t> Bit- Plane</a:t>
            </a:r>
            <a:endParaRPr/>
          </a:p>
        </p:txBody>
      </p:sp>
      <p:sp>
        <p:nvSpPr>
          <p:cNvPr id="269" name="Google Shape;269;p25"/>
          <p:cNvSpPr txBox="1"/>
          <p:nvPr/>
        </p:nvSpPr>
        <p:spPr>
          <a:xfrm>
            <a:off x="10213685" y="5003116"/>
            <a:ext cx="138371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8</a:t>
            </a:r>
            <a:r>
              <a:rPr lang="en-US" sz="1800" baseline="30000">
                <a:solidFill>
                  <a:schemeClr val="dk1"/>
                </a:solidFill>
                <a:latin typeface="Calibri"/>
                <a:ea typeface="Calibri"/>
                <a:cs typeface="Calibri"/>
                <a:sym typeface="Calibri"/>
              </a:rPr>
              <a:t>th</a:t>
            </a:r>
            <a:r>
              <a:rPr lang="en-US" sz="1800">
                <a:solidFill>
                  <a:schemeClr val="dk1"/>
                </a:solidFill>
                <a:latin typeface="Calibri"/>
                <a:ea typeface="Calibri"/>
                <a:cs typeface="Calibri"/>
                <a:sym typeface="Calibri"/>
              </a:rPr>
              <a:t> Bit- Plane</a:t>
            </a:r>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6"/>
          <p:cNvSpPr txBox="1">
            <a:spLocks noGrp="1"/>
          </p:cNvSpPr>
          <p:nvPr>
            <p:ph type="title"/>
          </p:nvPr>
        </p:nvSpPr>
        <p:spPr>
          <a:xfrm>
            <a:off x="838200" y="365125"/>
            <a:ext cx="10515600" cy="79187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i="0" u="none" strike="noStrike">
                <a:latin typeface="Calibri"/>
                <a:ea typeface="Calibri"/>
                <a:cs typeface="Calibri"/>
                <a:sym typeface="Calibri"/>
              </a:rPr>
              <a:t>Histogram Processing</a:t>
            </a:r>
            <a:endParaRPr sz="8000">
              <a:latin typeface="Calibri"/>
              <a:ea typeface="Calibri"/>
              <a:cs typeface="Calibri"/>
              <a:sym typeface="Calibri"/>
            </a:endParaRPr>
          </a:p>
        </p:txBody>
      </p:sp>
      <p:sp>
        <p:nvSpPr>
          <p:cNvPr id="275" name="Google Shape;275;p26"/>
          <p:cNvSpPr txBox="1">
            <a:spLocks noGrp="1"/>
          </p:cNvSpPr>
          <p:nvPr>
            <p:ph type="body" idx="1"/>
          </p:nvPr>
        </p:nvSpPr>
        <p:spPr>
          <a:xfrm>
            <a:off x="838200" y="1259633"/>
            <a:ext cx="4965441" cy="491733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200"/>
              <a:buChar char="•"/>
            </a:pPr>
            <a:r>
              <a:rPr lang="en-US" sz="3200" b="0" i="0" u="none" strike="noStrike"/>
              <a:t>The </a:t>
            </a:r>
            <a:r>
              <a:rPr lang="en-US" sz="3200" b="0" i="1" u="none" strike="noStrike"/>
              <a:t>histogram </a:t>
            </a:r>
            <a:r>
              <a:rPr lang="en-US" sz="3200" b="0" i="0" u="none" strike="noStrike"/>
              <a:t>of a digital image with intensity levels in the range [0, L-1] is a discrete function h(r</a:t>
            </a:r>
            <a:r>
              <a:rPr lang="en-US" sz="3200" b="0" i="0" u="none" strike="noStrike" baseline="-25000"/>
              <a:t>k</a:t>
            </a:r>
            <a:r>
              <a:rPr lang="en-US" sz="3200" b="0" i="0" u="none" strike="noStrike"/>
              <a:t>) = n</a:t>
            </a:r>
            <a:r>
              <a:rPr lang="en-US" sz="3200" b="0" i="0" u="none" strike="noStrike" baseline="-25000"/>
              <a:t>k </a:t>
            </a:r>
            <a:r>
              <a:rPr lang="en-US" sz="3200" b="0" i="0" u="none" strike="noStrike"/>
              <a:t>where r</a:t>
            </a:r>
            <a:r>
              <a:rPr lang="en-US" sz="3200" b="0" i="0" u="none" strike="noStrike" baseline="-25000"/>
              <a:t>k </a:t>
            </a:r>
            <a:r>
              <a:rPr lang="en-US" sz="3200" b="0" i="0" u="none" strike="noStrike"/>
              <a:t>is the </a:t>
            </a:r>
            <a:r>
              <a:rPr lang="en-US" sz="3200" b="0" i="1" u="none" strike="noStrike"/>
              <a:t>k</a:t>
            </a:r>
            <a:r>
              <a:rPr lang="en-US" sz="3200" b="0" i="0" u="none" strike="noStrike"/>
              <a:t>th intensity value and n</a:t>
            </a:r>
            <a:r>
              <a:rPr lang="en-US" sz="3200" b="0" i="0" u="none" strike="noStrike" baseline="-25000"/>
              <a:t>k </a:t>
            </a:r>
            <a:r>
              <a:rPr lang="en-US" sz="3200" b="0" i="0" u="none" strike="noStrike"/>
              <a:t>is the number of pixels in the image with intensity r</a:t>
            </a:r>
            <a:r>
              <a:rPr lang="en-US" sz="3200" b="0" i="0" u="none" strike="noStrike" baseline="-25000"/>
              <a:t>k</a:t>
            </a:r>
            <a:r>
              <a:rPr lang="en-US" sz="3200" b="0" i="0" u="none" strike="noStrike"/>
              <a:t>.</a:t>
            </a:r>
            <a:endParaRPr sz="3200" baseline="-25000"/>
          </a:p>
        </p:txBody>
      </p:sp>
      <p:pic>
        <p:nvPicPr>
          <p:cNvPr id="276" name="Google Shape;276;p26"/>
          <p:cNvPicPr preferRelativeResize="0"/>
          <p:nvPr/>
        </p:nvPicPr>
        <p:blipFill rotWithShape="1">
          <a:blip r:embed="rId3">
            <a:alphaModFix/>
          </a:blip>
          <a:srcRect/>
          <a:stretch/>
        </p:blipFill>
        <p:spPr>
          <a:xfrm>
            <a:off x="6388361" y="1380931"/>
            <a:ext cx="5104329" cy="4360408"/>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Image Transformations - Basics</a:t>
            </a:r>
            <a:endParaRPr/>
          </a:p>
        </p:txBody>
      </p:sp>
      <p:sp>
        <p:nvSpPr>
          <p:cNvPr id="97" name="Google Shape;97;p3"/>
          <p:cNvSpPr txBox="1">
            <a:spLocks noGrp="1"/>
          </p:cNvSpPr>
          <p:nvPr>
            <p:ph type="body" idx="1"/>
          </p:nvPr>
        </p:nvSpPr>
        <p:spPr>
          <a:xfrm>
            <a:off x="838199" y="1825625"/>
            <a:ext cx="6915539" cy="448186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spatial domain processes can be denoted by the expression</a:t>
            </a:r>
            <a:endParaRPr/>
          </a:p>
          <a:p>
            <a:pPr marL="0" lvl="0" indent="0" algn="l" rtl="0">
              <a:lnSpc>
                <a:spcPct val="90000"/>
              </a:lnSpc>
              <a:spcBef>
                <a:spcPts val="1000"/>
              </a:spcBef>
              <a:spcAft>
                <a:spcPts val="0"/>
              </a:spcAft>
              <a:buClr>
                <a:schemeClr val="dk1"/>
              </a:buClr>
              <a:buSzPts val="2800"/>
              <a:buNone/>
            </a:pPr>
            <a:r>
              <a:rPr lang="en-US"/>
              <a:t>		g(x, y) = T[ f(x, y)]</a:t>
            </a:r>
            <a:endParaRPr/>
          </a:p>
          <a:p>
            <a:pPr marL="0" lvl="0" indent="0" algn="l" rtl="0">
              <a:lnSpc>
                <a:spcPct val="90000"/>
              </a:lnSpc>
              <a:spcBef>
                <a:spcPts val="1000"/>
              </a:spcBef>
              <a:spcAft>
                <a:spcPts val="0"/>
              </a:spcAft>
              <a:buClr>
                <a:schemeClr val="dk1"/>
              </a:buClr>
              <a:buSzPts val="2800"/>
              <a:buNone/>
            </a:pPr>
            <a:r>
              <a:rPr lang="en-US"/>
              <a:t>Where </a:t>
            </a:r>
            <a:r>
              <a:rPr lang="en-US" i="1"/>
              <a:t>f(x,y) </a:t>
            </a:r>
            <a:r>
              <a:rPr lang="en-US"/>
              <a:t>is the input image, </a:t>
            </a:r>
            <a:r>
              <a:rPr lang="en-US" i="1"/>
              <a:t>g(x,y) </a:t>
            </a:r>
            <a:r>
              <a:rPr lang="en-US"/>
              <a:t>is the output image, and T is an operator on </a:t>
            </a:r>
            <a:r>
              <a:rPr lang="en-US" i="1"/>
              <a:t>f</a:t>
            </a:r>
            <a:r>
              <a:rPr lang="en-US"/>
              <a:t> defined over a neighborhood of point </a:t>
            </a:r>
            <a:r>
              <a:rPr lang="en-US" i="1"/>
              <a:t>(x, y).</a:t>
            </a:r>
            <a:endParaRPr/>
          </a:p>
          <a:p>
            <a:pPr marL="228600" lvl="0" indent="-228600" algn="l" rtl="0">
              <a:lnSpc>
                <a:spcPct val="90000"/>
              </a:lnSpc>
              <a:spcBef>
                <a:spcPts val="1000"/>
              </a:spcBef>
              <a:spcAft>
                <a:spcPts val="0"/>
              </a:spcAft>
              <a:buClr>
                <a:schemeClr val="dk1"/>
              </a:buClr>
              <a:buSzPts val="2800"/>
              <a:buChar char="•"/>
            </a:pPr>
            <a:r>
              <a:rPr lang="en-US"/>
              <a:t>The point (x, y) shown is an arbitrary location in the image, and the small region shown containing the point is a neighborhood of (x, y),</a:t>
            </a:r>
            <a:endParaRPr/>
          </a:p>
        </p:txBody>
      </p:sp>
      <p:pic>
        <p:nvPicPr>
          <p:cNvPr id="98" name="Google Shape;98;p3"/>
          <p:cNvPicPr preferRelativeResize="0"/>
          <p:nvPr/>
        </p:nvPicPr>
        <p:blipFill rotWithShape="1">
          <a:blip r:embed="rId3">
            <a:alphaModFix/>
          </a:blip>
          <a:srcRect/>
          <a:stretch/>
        </p:blipFill>
        <p:spPr>
          <a:xfrm>
            <a:off x="7466628" y="1825625"/>
            <a:ext cx="4476556" cy="3833297"/>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i="0" u="none" strike="noStrike">
                <a:latin typeface="Calibri"/>
                <a:ea typeface="Calibri"/>
                <a:cs typeface="Calibri"/>
                <a:sym typeface="Calibri"/>
              </a:rPr>
              <a:t>Histogram Processing</a:t>
            </a:r>
            <a:endParaRPr/>
          </a:p>
        </p:txBody>
      </p:sp>
      <p:pic>
        <p:nvPicPr>
          <p:cNvPr id="282" name="Google Shape;282;p27"/>
          <p:cNvPicPr preferRelativeResize="0">
            <a:picLocks noGrp="1"/>
          </p:cNvPicPr>
          <p:nvPr>
            <p:ph type="body" idx="1"/>
          </p:nvPr>
        </p:nvPicPr>
        <p:blipFill rotWithShape="1">
          <a:blip r:embed="rId3">
            <a:alphaModFix/>
          </a:blip>
          <a:srcRect/>
          <a:stretch/>
        </p:blipFill>
        <p:spPr>
          <a:xfrm>
            <a:off x="6231978" y="1624808"/>
            <a:ext cx="5121822" cy="2205228"/>
          </a:xfrm>
          <a:prstGeom prst="rect">
            <a:avLst/>
          </a:prstGeom>
          <a:noFill/>
          <a:ln>
            <a:noFill/>
          </a:ln>
        </p:spPr>
      </p:pic>
      <p:pic>
        <p:nvPicPr>
          <p:cNvPr id="283" name="Google Shape;283;p27"/>
          <p:cNvPicPr preferRelativeResize="0"/>
          <p:nvPr/>
        </p:nvPicPr>
        <p:blipFill rotWithShape="1">
          <a:blip r:embed="rId4">
            <a:alphaModFix/>
          </a:blip>
          <a:srcRect/>
          <a:stretch/>
        </p:blipFill>
        <p:spPr>
          <a:xfrm>
            <a:off x="838200" y="1624808"/>
            <a:ext cx="5121824" cy="2191944"/>
          </a:xfrm>
          <a:prstGeom prst="rect">
            <a:avLst/>
          </a:prstGeom>
          <a:noFill/>
          <a:ln>
            <a:noFill/>
          </a:ln>
        </p:spPr>
      </p:pic>
      <p:sp>
        <p:nvSpPr>
          <p:cNvPr id="284" name="Google Shape;284;p27"/>
          <p:cNvSpPr txBox="1"/>
          <p:nvPr/>
        </p:nvSpPr>
        <p:spPr>
          <a:xfrm>
            <a:off x="467310" y="3803487"/>
            <a:ext cx="1088649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W</a:t>
            </a:r>
            <a:r>
              <a:rPr lang="en-US" sz="2400" b="0" i="0" u="none" strike="noStrike">
                <a:solidFill>
                  <a:schemeClr val="dk1"/>
                </a:solidFill>
                <a:latin typeface="Calibri"/>
                <a:ea typeface="Calibri"/>
                <a:cs typeface="Calibri"/>
                <a:sym typeface="Calibri"/>
              </a:rPr>
              <a:t>e see that the components of the histogram in the high-contrast image cover a wide range of the intensity scale and, further, that the distribution of pixels is not too far from uniform.</a:t>
            </a:r>
            <a:endParaRPr/>
          </a:p>
          <a:p>
            <a:pPr marL="0" marR="0" lvl="0" indent="0" algn="l" rtl="0">
              <a:spcBef>
                <a:spcPts val="0"/>
              </a:spcBef>
              <a:spcAft>
                <a:spcPts val="0"/>
              </a:spcAft>
              <a:buNone/>
            </a:pPr>
            <a:r>
              <a:rPr lang="en-US" sz="2400" b="0" i="0" u="none" strike="noStrike">
                <a:solidFill>
                  <a:schemeClr val="dk1"/>
                </a:solidFill>
                <a:latin typeface="Calibri"/>
                <a:ea typeface="Calibri"/>
                <a:cs typeface="Calibri"/>
                <a:sym typeface="Calibri"/>
              </a:rPr>
              <a:t>Intuitively, it is reasonable to conclude that an image whose pixels tend to occupy the entire range of possible intensity levels and, in addition, tend to be distributed uniformly, will have an appearance of high contrast and will exhibit a large variety of gray tones.</a:t>
            </a:r>
            <a:endParaRPr sz="24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8"/>
          <p:cNvSpPr txBox="1">
            <a:spLocks noGrp="1"/>
          </p:cNvSpPr>
          <p:nvPr>
            <p:ph type="title"/>
          </p:nvPr>
        </p:nvSpPr>
        <p:spPr>
          <a:xfrm>
            <a:off x="838200" y="365125"/>
            <a:ext cx="10515600" cy="9784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i="0" u="none" strike="noStrike">
                <a:latin typeface="Calibri"/>
                <a:ea typeface="Calibri"/>
                <a:cs typeface="Calibri"/>
                <a:sym typeface="Calibri"/>
              </a:rPr>
              <a:t>Histogram Processing</a:t>
            </a:r>
            <a:endParaRPr/>
          </a:p>
        </p:txBody>
      </p:sp>
      <p:sp>
        <p:nvSpPr>
          <p:cNvPr id="290" name="Google Shape;290;p28"/>
          <p:cNvSpPr txBox="1">
            <a:spLocks noGrp="1"/>
          </p:cNvSpPr>
          <p:nvPr>
            <p:ph type="body" idx="1"/>
          </p:nvPr>
        </p:nvSpPr>
        <p:spPr>
          <a:xfrm>
            <a:off x="485192" y="1156996"/>
            <a:ext cx="11196735" cy="557037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b="0" i="0" u="none" strike="noStrike"/>
              <a:t>It is common practice to normalize a histogram by dividing each of its components by the total number of pixels in the image, denoted by the product </a:t>
            </a:r>
            <a:r>
              <a:rPr lang="en-US" b="0" i="1" u="none" strike="noStrike"/>
              <a:t>MN, </a:t>
            </a:r>
            <a:r>
              <a:rPr lang="en-US" b="0" i="0" u="none" strike="noStrike"/>
              <a:t>where, </a:t>
            </a:r>
            <a:r>
              <a:rPr lang="en-US" b="0" i="1" u="none" strike="noStrike"/>
              <a:t>M </a:t>
            </a:r>
            <a:r>
              <a:rPr lang="en-US" b="0" i="0" u="none" strike="noStrike"/>
              <a:t>and </a:t>
            </a:r>
            <a:r>
              <a:rPr lang="en-US" b="0" i="1" u="none" strike="noStrike"/>
              <a:t>N </a:t>
            </a:r>
            <a:r>
              <a:rPr lang="en-US" b="0" i="0" u="none" strike="noStrike"/>
              <a:t>are the row and column dimensions of the image.</a:t>
            </a:r>
            <a:endParaRPr/>
          </a:p>
          <a:p>
            <a:pPr marL="228600" lvl="0" indent="-228600" algn="l" rtl="0">
              <a:lnSpc>
                <a:spcPct val="90000"/>
              </a:lnSpc>
              <a:spcBef>
                <a:spcPts val="1000"/>
              </a:spcBef>
              <a:spcAft>
                <a:spcPts val="0"/>
              </a:spcAft>
              <a:buClr>
                <a:schemeClr val="dk1"/>
              </a:buClr>
              <a:buSzPts val="2800"/>
              <a:buChar char="•"/>
            </a:pPr>
            <a:r>
              <a:rPr lang="en-US" b="0" i="0" u="none" strike="noStrike"/>
              <a:t>Thus, a normalized histogram is given by p(r</a:t>
            </a:r>
            <a:r>
              <a:rPr lang="en-US" b="0" i="0" u="none" strike="noStrike" baseline="-25000"/>
              <a:t>k</a:t>
            </a:r>
            <a:r>
              <a:rPr lang="en-US" b="0" i="0" u="none" strike="noStrike"/>
              <a:t>) = </a:t>
            </a:r>
            <a:r>
              <a:rPr lang="en-US"/>
              <a:t>n</a:t>
            </a:r>
            <a:r>
              <a:rPr lang="en-US" b="0" i="0" u="none" strike="noStrike" baseline="-25000"/>
              <a:t>k</a:t>
            </a:r>
            <a:r>
              <a:rPr lang="en-US" b="0" i="0" u="none" strike="noStrike"/>
              <a:t> /MN , for k = 0, 1, 2, A , L - 1.</a:t>
            </a:r>
            <a:endParaRPr/>
          </a:p>
          <a:p>
            <a:pPr marL="228600" lvl="0" indent="-228600" algn="l" rtl="0">
              <a:lnSpc>
                <a:spcPct val="90000"/>
              </a:lnSpc>
              <a:spcBef>
                <a:spcPts val="1000"/>
              </a:spcBef>
              <a:spcAft>
                <a:spcPts val="0"/>
              </a:spcAft>
              <a:buClr>
                <a:schemeClr val="dk1"/>
              </a:buClr>
              <a:buSzPts val="2800"/>
              <a:buChar char="•"/>
            </a:pPr>
            <a:r>
              <a:rPr lang="en-US"/>
              <a:t>p(r</a:t>
            </a:r>
            <a:r>
              <a:rPr lang="en-US" baseline="-25000"/>
              <a:t>k</a:t>
            </a:r>
            <a:r>
              <a:rPr lang="en-US"/>
              <a:t>) is an estimate of the probability of occurrence of intensity level r</a:t>
            </a:r>
            <a:r>
              <a:rPr lang="en-US" baseline="-25000"/>
              <a:t>k</a:t>
            </a:r>
            <a:r>
              <a:rPr lang="en-US"/>
              <a:t> in an image. The sum of all components of a normalized histogram is equal to 1.</a:t>
            </a:r>
            <a:endParaRPr/>
          </a:p>
          <a:p>
            <a:pPr marL="228600" lvl="0" indent="-228600" algn="l" rtl="0">
              <a:lnSpc>
                <a:spcPct val="90000"/>
              </a:lnSpc>
              <a:spcBef>
                <a:spcPts val="1000"/>
              </a:spcBef>
              <a:spcAft>
                <a:spcPts val="0"/>
              </a:spcAft>
              <a:buClr>
                <a:schemeClr val="dk1"/>
              </a:buClr>
              <a:buSzPts val="2800"/>
              <a:buChar char="•"/>
            </a:pPr>
            <a:r>
              <a:rPr lang="en-US" b="0" i="0" u="none" strike="noStrike"/>
              <a:t>The horizontal axis of each histogram plot corresponds to intensity values, r</a:t>
            </a:r>
            <a:r>
              <a:rPr lang="en-US" b="0" i="0" u="none" strike="noStrike" baseline="-25000"/>
              <a:t>k</a:t>
            </a:r>
            <a:endParaRPr b="0" i="0" u="none" strike="noStrike" baseline="-25000"/>
          </a:p>
          <a:p>
            <a:pPr marL="228600" lvl="0" indent="-228600" algn="l" rtl="0">
              <a:lnSpc>
                <a:spcPct val="90000"/>
              </a:lnSpc>
              <a:spcBef>
                <a:spcPts val="1000"/>
              </a:spcBef>
              <a:spcAft>
                <a:spcPts val="0"/>
              </a:spcAft>
              <a:buClr>
                <a:schemeClr val="dk1"/>
              </a:buClr>
              <a:buSzPts val="2800"/>
              <a:buChar char="•"/>
            </a:pPr>
            <a:r>
              <a:rPr lang="en-US" b="0" i="0" u="none" strike="noStrike"/>
              <a:t>The vertical axis corresponds to values of h(r</a:t>
            </a:r>
            <a:r>
              <a:rPr lang="en-US" b="0" i="0" u="none" strike="noStrike" baseline="-25000"/>
              <a:t>k</a:t>
            </a:r>
            <a:r>
              <a:rPr lang="en-US" b="0" i="0" u="none" strike="noStrike"/>
              <a:t>) = n</a:t>
            </a:r>
            <a:r>
              <a:rPr lang="en-US" b="0" i="0" u="none" strike="noStrike" baseline="-25000"/>
              <a:t>k </a:t>
            </a:r>
            <a:r>
              <a:rPr lang="en-US" b="0" i="0" u="none" strike="noStrike"/>
              <a:t>or p(r</a:t>
            </a:r>
            <a:r>
              <a:rPr lang="en-US" b="0" i="0" u="none" strike="noStrike" baseline="-25000"/>
              <a:t>k</a:t>
            </a:r>
            <a:r>
              <a:rPr lang="en-US" b="0" i="0" u="none" strike="noStrike"/>
              <a:t>) = </a:t>
            </a:r>
            <a:r>
              <a:rPr lang="en-US"/>
              <a:t>n</a:t>
            </a:r>
            <a:r>
              <a:rPr lang="en-US" b="0" i="0" u="none" strike="noStrike" baseline="-25000"/>
              <a:t>k</a:t>
            </a:r>
            <a:r>
              <a:rPr lang="en-US" b="0" i="0" u="none" strike="noStrike"/>
              <a:t> /MN if the values are normalized.</a:t>
            </a:r>
            <a:endParaRPr baseline="-250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9"/>
          <p:cNvSpPr txBox="1">
            <a:spLocks noGrp="1"/>
          </p:cNvSpPr>
          <p:nvPr>
            <p:ph type="title"/>
          </p:nvPr>
        </p:nvSpPr>
        <p:spPr>
          <a:xfrm>
            <a:off x="838200" y="365125"/>
            <a:ext cx="10515600" cy="93182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i="0" u="none" strike="noStrike">
                <a:latin typeface="Calibri"/>
                <a:ea typeface="Calibri"/>
                <a:cs typeface="Calibri"/>
                <a:sym typeface="Calibri"/>
              </a:rPr>
              <a:t>Histogram Equalization</a:t>
            </a:r>
            <a:endParaRPr sz="8000">
              <a:latin typeface="Calibri"/>
              <a:ea typeface="Calibri"/>
              <a:cs typeface="Calibri"/>
              <a:sym typeface="Calibri"/>
            </a:endParaRPr>
          </a:p>
        </p:txBody>
      </p:sp>
      <p:sp>
        <p:nvSpPr>
          <p:cNvPr id="296" name="Google Shape;296;p29"/>
          <p:cNvSpPr txBox="1">
            <a:spLocks noGrp="1"/>
          </p:cNvSpPr>
          <p:nvPr>
            <p:ph type="body" idx="1"/>
          </p:nvPr>
        </p:nvSpPr>
        <p:spPr>
          <a:xfrm>
            <a:off x="326571" y="1446245"/>
            <a:ext cx="11299371" cy="524380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T</a:t>
            </a:r>
            <a:r>
              <a:rPr lang="en-US" sz="2400" b="0" i="0" u="none" strike="noStrike"/>
              <a:t>he probability of occurrence of intensity level in a digital image is approximated by – </a:t>
            </a:r>
            <a:endParaRPr/>
          </a:p>
          <a:p>
            <a:pPr marL="228600" lvl="0" indent="-76200" algn="l" rtl="0">
              <a:lnSpc>
                <a:spcPct val="90000"/>
              </a:lnSpc>
              <a:spcBef>
                <a:spcPts val="1000"/>
              </a:spcBef>
              <a:spcAft>
                <a:spcPts val="0"/>
              </a:spcAft>
              <a:buClr>
                <a:schemeClr val="dk1"/>
              </a:buClr>
              <a:buSzPts val="2400"/>
              <a:buNone/>
            </a:pPr>
            <a:endParaRPr sz="2400"/>
          </a:p>
          <a:p>
            <a:pPr marL="228600" lvl="0" indent="-228600" algn="l" rtl="0">
              <a:lnSpc>
                <a:spcPct val="90000"/>
              </a:lnSpc>
              <a:spcBef>
                <a:spcPts val="1000"/>
              </a:spcBef>
              <a:spcAft>
                <a:spcPts val="0"/>
              </a:spcAft>
              <a:buClr>
                <a:schemeClr val="dk1"/>
              </a:buClr>
              <a:buSzPts val="2400"/>
              <a:buChar char="•"/>
            </a:pPr>
            <a:r>
              <a:rPr lang="en-US" sz="2400"/>
              <a:t>W</a:t>
            </a:r>
            <a:r>
              <a:rPr lang="en-US" sz="2400" b="0" i="0" u="none" strike="noStrike"/>
              <a:t>here </a:t>
            </a:r>
            <a:r>
              <a:rPr lang="en-US" sz="2400" b="0" i="1" u="none" strike="noStrike"/>
              <a:t>MN </a:t>
            </a:r>
            <a:r>
              <a:rPr lang="en-US" sz="2400" b="0" i="0" u="none" strike="noStrike"/>
              <a:t>is the total number of pixels in the image, n</a:t>
            </a:r>
            <a:r>
              <a:rPr lang="en-US" sz="2400" b="0" i="0" u="none" strike="noStrike" baseline="-25000"/>
              <a:t>k </a:t>
            </a:r>
            <a:r>
              <a:rPr lang="en-US" sz="2400" b="0" i="0" u="none" strike="noStrike"/>
              <a:t>is the number of pixels that have intensity r</a:t>
            </a:r>
            <a:r>
              <a:rPr lang="en-US" sz="2400" b="0" i="0" u="none" strike="noStrike" baseline="-25000"/>
              <a:t>k</a:t>
            </a:r>
            <a:r>
              <a:rPr lang="en-US" sz="2400" b="0" i="0" u="none" strike="noStrike"/>
              <a:t> and </a:t>
            </a:r>
            <a:r>
              <a:rPr lang="en-US" sz="2400" b="0" i="1" u="none" strike="noStrike"/>
              <a:t>L </a:t>
            </a:r>
            <a:r>
              <a:rPr lang="en-US" sz="2400" b="0" i="0" u="none" strike="noStrike"/>
              <a:t>is the number of possible intensity levels in the image (e.g., 256 for an 8-bit image).</a:t>
            </a:r>
            <a:endParaRPr/>
          </a:p>
          <a:p>
            <a:pPr marL="228600" lvl="0" indent="-228600" algn="l" rtl="0">
              <a:lnSpc>
                <a:spcPct val="90000"/>
              </a:lnSpc>
              <a:spcBef>
                <a:spcPts val="1000"/>
              </a:spcBef>
              <a:spcAft>
                <a:spcPts val="0"/>
              </a:spcAft>
              <a:buClr>
                <a:schemeClr val="dk1"/>
              </a:buClr>
              <a:buSzPts val="2400"/>
              <a:buChar char="•"/>
            </a:pPr>
            <a:r>
              <a:rPr lang="en-US" sz="2400" b="0" i="0" u="none" strike="noStrike"/>
              <a:t>The discrete form of the </a:t>
            </a:r>
            <a:r>
              <a:rPr lang="en-US" sz="2400" i="0" u="none" strike="noStrike"/>
              <a:t>Histogram Equalization </a:t>
            </a:r>
            <a:r>
              <a:rPr lang="en-US" sz="2400" b="0" i="0" u="none" strike="noStrike"/>
              <a:t>transformation is-</a:t>
            </a:r>
            <a:endParaRPr/>
          </a:p>
          <a:p>
            <a:pPr marL="228600" lvl="0" indent="-76200" algn="l" rtl="0">
              <a:lnSpc>
                <a:spcPct val="90000"/>
              </a:lnSpc>
              <a:spcBef>
                <a:spcPts val="1000"/>
              </a:spcBef>
              <a:spcAft>
                <a:spcPts val="0"/>
              </a:spcAft>
              <a:buClr>
                <a:schemeClr val="dk1"/>
              </a:buClr>
              <a:buSzPts val="2400"/>
              <a:buNone/>
            </a:pPr>
            <a:endParaRPr sz="2400" b="0" i="0" u="none" strike="noStrike"/>
          </a:p>
          <a:p>
            <a:pPr marL="228600" lvl="0" indent="-50800" algn="l" rtl="0">
              <a:lnSpc>
                <a:spcPct val="90000"/>
              </a:lnSpc>
              <a:spcBef>
                <a:spcPts val="1000"/>
              </a:spcBef>
              <a:spcAft>
                <a:spcPts val="0"/>
              </a:spcAft>
              <a:buClr>
                <a:schemeClr val="dk1"/>
              </a:buClr>
              <a:buSzPts val="2800"/>
              <a:buNone/>
            </a:pPr>
            <a:endParaRPr/>
          </a:p>
        </p:txBody>
      </p:sp>
      <p:pic>
        <p:nvPicPr>
          <p:cNvPr id="297" name="Google Shape;297;p29"/>
          <p:cNvPicPr preferRelativeResize="0"/>
          <p:nvPr/>
        </p:nvPicPr>
        <p:blipFill rotWithShape="1">
          <a:blip r:embed="rId3">
            <a:alphaModFix/>
          </a:blip>
          <a:srcRect/>
          <a:stretch/>
        </p:blipFill>
        <p:spPr>
          <a:xfrm>
            <a:off x="3868608" y="1899524"/>
            <a:ext cx="4613601" cy="572551"/>
          </a:xfrm>
          <a:prstGeom prst="rect">
            <a:avLst/>
          </a:prstGeom>
          <a:noFill/>
          <a:ln>
            <a:noFill/>
          </a:ln>
        </p:spPr>
      </p:pic>
      <p:pic>
        <p:nvPicPr>
          <p:cNvPr id="298" name="Google Shape;298;p29"/>
          <p:cNvPicPr preferRelativeResize="0"/>
          <p:nvPr/>
        </p:nvPicPr>
        <p:blipFill rotWithShape="1">
          <a:blip r:embed="rId4">
            <a:alphaModFix/>
          </a:blip>
          <a:srcRect/>
          <a:stretch/>
        </p:blipFill>
        <p:spPr>
          <a:xfrm>
            <a:off x="3333652" y="3893009"/>
            <a:ext cx="4162425" cy="895350"/>
          </a:xfrm>
          <a:prstGeom prst="rect">
            <a:avLst/>
          </a:prstGeom>
          <a:noFill/>
          <a:ln>
            <a:noFill/>
          </a:ln>
        </p:spPr>
      </p:pic>
      <p:pic>
        <p:nvPicPr>
          <p:cNvPr id="299" name="Google Shape;299;p29"/>
          <p:cNvPicPr preferRelativeResize="0"/>
          <p:nvPr/>
        </p:nvPicPr>
        <p:blipFill rotWithShape="1">
          <a:blip r:embed="rId5">
            <a:alphaModFix/>
          </a:blip>
          <a:srcRect/>
          <a:stretch/>
        </p:blipFill>
        <p:spPr>
          <a:xfrm>
            <a:off x="3426958" y="4788359"/>
            <a:ext cx="5943600" cy="942975"/>
          </a:xfrm>
          <a:prstGeom prst="rect">
            <a:avLst/>
          </a:prstGeom>
          <a:noFill/>
          <a:ln>
            <a:noFill/>
          </a:ln>
        </p:spPr>
      </p:pic>
      <p:sp>
        <p:nvSpPr>
          <p:cNvPr id="300" name="Google Shape;300;p29"/>
          <p:cNvSpPr txBox="1"/>
          <p:nvPr/>
        </p:nvSpPr>
        <p:spPr>
          <a:xfrm>
            <a:off x="326571" y="5749837"/>
            <a:ext cx="11209953" cy="830997"/>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US" sz="2400" b="0" i="0" u="none" strike="noStrike">
                <a:solidFill>
                  <a:schemeClr val="dk1"/>
                </a:solidFill>
                <a:latin typeface="Calibri"/>
                <a:ea typeface="Calibri"/>
                <a:cs typeface="Calibri"/>
                <a:sym typeface="Calibri"/>
              </a:rPr>
              <a:t>The transformation (mapping) T(r</a:t>
            </a:r>
            <a:r>
              <a:rPr lang="en-US" sz="2400" b="0" i="0" u="none" strike="noStrike" baseline="-25000">
                <a:solidFill>
                  <a:schemeClr val="dk1"/>
                </a:solidFill>
                <a:latin typeface="Calibri"/>
                <a:ea typeface="Calibri"/>
                <a:cs typeface="Calibri"/>
                <a:sym typeface="Calibri"/>
              </a:rPr>
              <a:t>k</a:t>
            </a:r>
            <a:r>
              <a:rPr lang="en-US" sz="2400" b="0" i="0" u="none" strike="noStrike">
                <a:solidFill>
                  <a:schemeClr val="dk1"/>
                </a:solidFill>
                <a:latin typeface="Calibri"/>
                <a:ea typeface="Calibri"/>
                <a:cs typeface="Calibri"/>
                <a:sym typeface="Calibri"/>
              </a:rPr>
              <a:t>) in this equation is called a </a:t>
            </a:r>
            <a:r>
              <a:rPr lang="en-US" sz="2400" b="0" i="1" u="none" strike="noStrike">
                <a:solidFill>
                  <a:schemeClr val="dk1"/>
                </a:solidFill>
                <a:latin typeface="Calibri"/>
                <a:ea typeface="Calibri"/>
                <a:cs typeface="Calibri"/>
                <a:sym typeface="Calibri"/>
              </a:rPr>
              <a:t>histogram equalization </a:t>
            </a:r>
            <a:r>
              <a:rPr lang="en-US" sz="2400" b="0" i="0" u="none" strike="noStrike">
                <a:solidFill>
                  <a:schemeClr val="dk1"/>
                </a:solidFill>
                <a:latin typeface="Calibri"/>
                <a:ea typeface="Calibri"/>
                <a:cs typeface="Calibri"/>
                <a:sym typeface="Calibri"/>
              </a:rPr>
              <a:t>or </a:t>
            </a:r>
            <a:r>
              <a:rPr lang="en-US" sz="2400" b="0" i="1" u="none" strike="noStrike">
                <a:solidFill>
                  <a:schemeClr val="dk1"/>
                </a:solidFill>
                <a:latin typeface="Calibri"/>
                <a:ea typeface="Calibri"/>
                <a:cs typeface="Calibri"/>
                <a:sym typeface="Calibri"/>
              </a:rPr>
              <a:t>histogram linearization </a:t>
            </a:r>
            <a:r>
              <a:rPr lang="en-US" sz="2400" b="0" i="0" u="none" strike="noStrike">
                <a:solidFill>
                  <a:schemeClr val="dk1"/>
                </a:solidFill>
                <a:latin typeface="Calibri"/>
                <a:ea typeface="Calibri"/>
                <a:cs typeface="Calibri"/>
                <a:sym typeface="Calibri"/>
              </a:rPr>
              <a:t>transformation</a:t>
            </a:r>
            <a:endParaRPr sz="24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838200" y="365126"/>
            <a:ext cx="10515600" cy="9878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0" i="0" u="none" strike="noStrike">
                <a:latin typeface="Calibri"/>
                <a:ea typeface="Calibri"/>
                <a:cs typeface="Calibri"/>
                <a:sym typeface="Calibri"/>
              </a:rPr>
              <a:t>A simple illustration of histogram equalization</a:t>
            </a:r>
            <a:endParaRPr sz="7200">
              <a:latin typeface="Calibri"/>
              <a:ea typeface="Calibri"/>
              <a:cs typeface="Calibri"/>
              <a:sym typeface="Calibri"/>
            </a:endParaRPr>
          </a:p>
        </p:txBody>
      </p:sp>
      <p:sp>
        <p:nvSpPr>
          <p:cNvPr id="306" name="Google Shape;306;p30"/>
          <p:cNvSpPr txBox="1">
            <a:spLocks noGrp="1"/>
          </p:cNvSpPr>
          <p:nvPr>
            <p:ph type="body" idx="1"/>
          </p:nvPr>
        </p:nvSpPr>
        <p:spPr>
          <a:xfrm>
            <a:off x="457200" y="1352940"/>
            <a:ext cx="11196736" cy="529045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b="0" i="0" u="none" strike="noStrike"/>
              <a:t>Suppose that a 3-bit image (L=8) of size 64X64 pixels (MN=4096) has the intensity distribution shown in the Table where the intensity levels are integers in the range [0, L - 1] = [0, 7].</a:t>
            </a:r>
            <a:endParaRPr sz="3600"/>
          </a:p>
        </p:txBody>
      </p:sp>
      <p:pic>
        <p:nvPicPr>
          <p:cNvPr id="307" name="Google Shape;307;p30"/>
          <p:cNvPicPr preferRelativeResize="0"/>
          <p:nvPr/>
        </p:nvPicPr>
        <p:blipFill rotWithShape="1">
          <a:blip r:embed="rId3">
            <a:alphaModFix/>
          </a:blip>
          <a:srcRect/>
          <a:stretch/>
        </p:blipFill>
        <p:spPr>
          <a:xfrm>
            <a:off x="6872951" y="2200694"/>
            <a:ext cx="4595134" cy="3304366"/>
          </a:xfrm>
          <a:prstGeom prst="rect">
            <a:avLst/>
          </a:prstGeom>
          <a:noFill/>
          <a:ln>
            <a:noFill/>
          </a:ln>
        </p:spPr>
      </p:pic>
      <p:sp>
        <p:nvSpPr>
          <p:cNvPr id="308" name="Google Shape;308;p30"/>
          <p:cNvSpPr txBox="1"/>
          <p:nvPr/>
        </p:nvSpPr>
        <p:spPr>
          <a:xfrm>
            <a:off x="7469933" y="5624129"/>
            <a:ext cx="3883867"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a:solidFill>
                  <a:srgbClr val="00CC00"/>
                </a:solidFill>
                <a:latin typeface="Calibri"/>
                <a:ea typeface="Calibri"/>
                <a:cs typeface="Calibri"/>
                <a:sym typeface="Calibri"/>
              </a:rPr>
              <a:t>Intensity distribution and histogram values for a 3-bit, 64X64 digital image.</a:t>
            </a:r>
            <a:endParaRPr sz="2000">
              <a:solidFill>
                <a:srgbClr val="00CC00"/>
              </a:solidFill>
              <a:latin typeface="Calibri"/>
              <a:ea typeface="Calibri"/>
              <a:cs typeface="Calibri"/>
              <a:sym typeface="Calibri"/>
            </a:endParaRPr>
          </a:p>
        </p:txBody>
      </p:sp>
      <p:sp>
        <p:nvSpPr>
          <p:cNvPr id="309" name="Google Shape;309;p30"/>
          <p:cNvSpPr txBox="1"/>
          <p:nvPr/>
        </p:nvSpPr>
        <p:spPr>
          <a:xfrm>
            <a:off x="457199" y="2613130"/>
            <a:ext cx="5710335" cy="110799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Arial"/>
              <a:buChar char="•"/>
            </a:pPr>
            <a:r>
              <a:rPr lang="en-US" sz="2400" b="0" i="0" u="none" strike="noStrike">
                <a:solidFill>
                  <a:schemeClr val="dk1"/>
                </a:solidFill>
                <a:latin typeface="Calibri"/>
                <a:ea typeface="Calibri"/>
                <a:cs typeface="Calibri"/>
                <a:sym typeface="Calibri"/>
              </a:rPr>
              <a:t>Values of the histogram equalization transformation function are obtained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10" name="Google Shape;310;p30"/>
          <p:cNvPicPr preferRelativeResize="0"/>
          <p:nvPr/>
        </p:nvPicPr>
        <p:blipFill rotWithShape="1">
          <a:blip r:embed="rId4">
            <a:alphaModFix/>
          </a:blip>
          <a:srcRect/>
          <a:stretch/>
        </p:blipFill>
        <p:spPr>
          <a:xfrm>
            <a:off x="859963" y="3642746"/>
            <a:ext cx="5236579" cy="880172"/>
          </a:xfrm>
          <a:prstGeom prst="rect">
            <a:avLst/>
          </a:prstGeom>
          <a:noFill/>
          <a:ln>
            <a:noFill/>
          </a:ln>
        </p:spPr>
      </p:pic>
      <p:pic>
        <p:nvPicPr>
          <p:cNvPr id="311" name="Google Shape;311;p30"/>
          <p:cNvPicPr preferRelativeResize="0"/>
          <p:nvPr/>
        </p:nvPicPr>
        <p:blipFill rotWithShape="1">
          <a:blip r:embed="rId5">
            <a:alphaModFix/>
          </a:blip>
          <a:srcRect/>
          <a:stretch/>
        </p:blipFill>
        <p:spPr>
          <a:xfrm>
            <a:off x="723915" y="4752669"/>
            <a:ext cx="6021356" cy="880171"/>
          </a:xfrm>
          <a:prstGeom prst="rect">
            <a:avLst/>
          </a:prstGeom>
          <a:noFill/>
          <a:ln>
            <a:noFill/>
          </a:ln>
        </p:spPr>
      </p:pic>
      <p:sp>
        <p:nvSpPr>
          <p:cNvPr id="312" name="Google Shape;312;p30"/>
          <p:cNvSpPr txBox="1"/>
          <p:nvPr/>
        </p:nvSpPr>
        <p:spPr>
          <a:xfrm>
            <a:off x="596235" y="5637056"/>
            <a:ext cx="5710335"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a:solidFill>
                  <a:schemeClr val="dk1"/>
                </a:solidFill>
                <a:latin typeface="Calibri"/>
                <a:ea typeface="Calibri"/>
                <a:cs typeface="Calibri"/>
                <a:sym typeface="Calibri"/>
              </a:rPr>
              <a:t>And s</a:t>
            </a:r>
            <a:r>
              <a:rPr lang="en-US" sz="2400" b="0" i="0" u="none" strike="noStrike" baseline="-25000">
                <a:solidFill>
                  <a:schemeClr val="dk1"/>
                </a:solidFill>
                <a:latin typeface="Calibri"/>
                <a:ea typeface="Calibri"/>
                <a:cs typeface="Calibri"/>
                <a:sym typeface="Calibri"/>
              </a:rPr>
              <a:t>2</a:t>
            </a:r>
            <a:r>
              <a:rPr lang="en-US" sz="2400" b="0" i="0" u="none" strike="noStrike">
                <a:solidFill>
                  <a:schemeClr val="dk1"/>
                </a:solidFill>
                <a:latin typeface="Calibri"/>
                <a:ea typeface="Calibri"/>
                <a:cs typeface="Calibri"/>
                <a:sym typeface="Calibri"/>
              </a:rPr>
              <a:t> = 4.55, s</a:t>
            </a:r>
            <a:r>
              <a:rPr lang="en-US" sz="2400" b="0" i="0" u="none" strike="noStrike" baseline="-25000">
                <a:solidFill>
                  <a:schemeClr val="dk1"/>
                </a:solidFill>
                <a:latin typeface="Calibri"/>
                <a:ea typeface="Calibri"/>
                <a:cs typeface="Calibri"/>
                <a:sym typeface="Calibri"/>
              </a:rPr>
              <a:t>3</a:t>
            </a:r>
            <a:r>
              <a:rPr lang="en-US" sz="2400" b="0" i="0" u="none" strike="noStrike">
                <a:solidFill>
                  <a:schemeClr val="dk1"/>
                </a:solidFill>
                <a:latin typeface="Calibri"/>
                <a:ea typeface="Calibri"/>
                <a:cs typeface="Calibri"/>
                <a:sym typeface="Calibri"/>
              </a:rPr>
              <a:t> = 5.67, s</a:t>
            </a:r>
            <a:r>
              <a:rPr lang="en-US" sz="2400" b="0" i="0" u="none" strike="noStrike" baseline="-25000">
                <a:solidFill>
                  <a:schemeClr val="dk1"/>
                </a:solidFill>
                <a:latin typeface="Calibri"/>
                <a:ea typeface="Calibri"/>
                <a:cs typeface="Calibri"/>
                <a:sym typeface="Calibri"/>
              </a:rPr>
              <a:t>4</a:t>
            </a:r>
            <a:r>
              <a:rPr lang="en-US" sz="2400" b="0" i="0" u="none" strike="noStrike">
                <a:solidFill>
                  <a:schemeClr val="dk1"/>
                </a:solidFill>
                <a:latin typeface="Calibri"/>
                <a:ea typeface="Calibri"/>
                <a:cs typeface="Calibri"/>
                <a:sym typeface="Calibri"/>
              </a:rPr>
              <a:t> = 6.23, s</a:t>
            </a:r>
            <a:r>
              <a:rPr lang="en-US" sz="2400" b="0" i="0" u="none" strike="noStrike" baseline="-25000">
                <a:solidFill>
                  <a:schemeClr val="dk1"/>
                </a:solidFill>
                <a:latin typeface="Calibri"/>
                <a:ea typeface="Calibri"/>
                <a:cs typeface="Calibri"/>
                <a:sym typeface="Calibri"/>
              </a:rPr>
              <a:t>5</a:t>
            </a:r>
            <a:r>
              <a:rPr lang="en-US" sz="2400" b="0" i="0" u="none" strike="noStrike">
                <a:solidFill>
                  <a:schemeClr val="dk1"/>
                </a:solidFill>
                <a:latin typeface="Calibri"/>
                <a:ea typeface="Calibri"/>
                <a:cs typeface="Calibri"/>
                <a:sym typeface="Calibri"/>
              </a:rPr>
              <a:t> = 6.65, s</a:t>
            </a:r>
            <a:r>
              <a:rPr lang="en-US" sz="2400" b="0" i="0" u="none" strike="noStrike" baseline="-25000">
                <a:solidFill>
                  <a:schemeClr val="dk1"/>
                </a:solidFill>
                <a:latin typeface="Calibri"/>
                <a:ea typeface="Calibri"/>
                <a:cs typeface="Calibri"/>
                <a:sym typeface="Calibri"/>
              </a:rPr>
              <a:t>6</a:t>
            </a:r>
            <a:r>
              <a:rPr lang="en-US" sz="2400" b="0" i="0" u="none" strike="noStrike">
                <a:solidFill>
                  <a:schemeClr val="dk1"/>
                </a:solidFill>
                <a:latin typeface="Calibri"/>
                <a:ea typeface="Calibri"/>
                <a:cs typeface="Calibri"/>
                <a:sym typeface="Calibri"/>
              </a:rPr>
              <a:t> = 6.86, s</a:t>
            </a:r>
            <a:r>
              <a:rPr lang="en-US" sz="2400" b="0" i="0" u="none" strike="noStrike" baseline="-25000">
                <a:solidFill>
                  <a:schemeClr val="dk1"/>
                </a:solidFill>
                <a:latin typeface="Calibri"/>
                <a:ea typeface="Calibri"/>
                <a:cs typeface="Calibri"/>
                <a:sym typeface="Calibri"/>
              </a:rPr>
              <a:t>7</a:t>
            </a:r>
            <a:r>
              <a:rPr lang="en-US" sz="2400" b="0" i="0" u="none" strike="noStrike">
                <a:solidFill>
                  <a:schemeClr val="dk1"/>
                </a:solidFill>
                <a:latin typeface="Calibri"/>
                <a:ea typeface="Calibri"/>
                <a:cs typeface="Calibri"/>
                <a:sym typeface="Calibri"/>
              </a:rPr>
              <a:t> = 7.0</a:t>
            </a:r>
            <a:endParaRPr sz="24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1"/>
          <p:cNvSpPr txBox="1">
            <a:spLocks noGrp="1"/>
          </p:cNvSpPr>
          <p:nvPr>
            <p:ph type="title"/>
          </p:nvPr>
        </p:nvSpPr>
        <p:spPr>
          <a:xfrm>
            <a:off x="838200" y="365126"/>
            <a:ext cx="10515600" cy="89450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b="0" i="0" u="none" strike="noStrike">
                <a:latin typeface="Calibri"/>
                <a:ea typeface="Calibri"/>
                <a:cs typeface="Calibri"/>
                <a:sym typeface="Calibri"/>
              </a:rPr>
              <a:t>A simple illustration of histogram equalization</a:t>
            </a:r>
            <a:endParaRPr sz="4000"/>
          </a:p>
        </p:txBody>
      </p:sp>
      <p:sp>
        <p:nvSpPr>
          <p:cNvPr id="318" name="Google Shape;318;p31"/>
          <p:cNvSpPr txBox="1">
            <a:spLocks noGrp="1"/>
          </p:cNvSpPr>
          <p:nvPr>
            <p:ph type="body" idx="1"/>
          </p:nvPr>
        </p:nvSpPr>
        <p:spPr>
          <a:xfrm>
            <a:off x="528737" y="1371600"/>
            <a:ext cx="11134528" cy="48053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b="0" i="0" u="none" strike="noStrike"/>
              <a:t>At this point, the </a:t>
            </a:r>
            <a:r>
              <a:rPr lang="en-US" sz="2400" b="0" i="1" u="none" strike="noStrike">
                <a:solidFill>
                  <a:srgbClr val="FF0000"/>
                </a:solidFill>
              </a:rPr>
              <a:t>s</a:t>
            </a:r>
            <a:r>
              <a:rPr lang="en-US" sz="2400" b="0" i="1" u="none" strike="noStrike"/>
              <a:t> </a:t>
            </a:r>
            <a:r>
              <a:rPr lang="en-US" sz="2400" b="0" i="0" u="none" strike="noStrike"/>
              <a:t>values still have fractions because they were generated by summing probability values, so we round them to the nearest integer:</a:t>
            </a:r>
            <a:endParaRPr sz="3600"/>
          </a:p>
        </p:txBody>
      </p:sp>
      <p:pic>
        <p:nvPicPr>
          <p:cNvPr id="319" name="Google Shape;319;p31"/>
          <p:cNvPicPr preferRelativeResize="0"/>
          <p:nvPr/>
        </p:nvPicPr>
        <p:blipFill rotWithShape="1">
          <a:blip r:embed="rId3">
            <a:alphaModFix/>
          </a:blip>
          <a:srcRect/>
          <a:stretch/>
        </p:blipFill>
        <p:spPr>
          <a:xfrm>
            <a:off x="6430445" y="2428875"/>
            <a:ext cx="4819650" cy="2000250"/>
          </a:xfrm>
          <a:prstGeom prst="rect">
            <a:avLst/>
          </a:prstGeom>
          <a:noFill/>
          <a:ln>
            <a:noFill/>
          </a:ln>
        </p:spPr>
      </p:pic>
      <p:sp>
        <p:nvSpPr>
          <p:cNvPr id="320" name="Google Shape;320;p31"/>
          <p:cNvSpPr txBox="1"/>
          <p:nvPr/>
        </p:nvSpPr>
        <p:spPr>
          <a:xfrm>
            <a:off x="634482" y="4664075"/>
            <a:ext cx="11028782" cy="2123658"/>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200"/>
              <a:buFont typeface="Arial"/>
              <a:buChar char="•"/>
            </a:pPr>
            <a:r>
              <a:rPr lang="en-US" sz="2200" b="0" i="0" u="none" strike="noStrike">
                <a:solidFill>
                  <a:schemeClr val="dk1"/>
                </a:solidFill>
                <a:latin typeface="Calibri"/>
                <a:ea typeface="Calibri"/>
                <a:cs typeface="Calibri"/>
                <a:sym typeface="Calibri"/>
              </a:rPr>
              <a:t>Also, there are in this image 1023 pixels with a value of</a:t>
            </a:r>
            <a:r>
              <a:rPr lang="en-US" sz="2200">
                <a:solidFill>
                  <a:schemeClr val="dk1"/>
                </a:solidFill>
                <a:latin typeface="Calibri"/>
                <a:ea typeface="Calibri"/>
                <a:cs typeface="Calibri"/>
                <a:sym typeface="Calibri"/>
              </a:rPr>
              <a:t> </a:t>
            </a:r>
            <a:r>
              <a:rPr lang="en-US" sz="2200" b="0" i="0" u="none" strike="noStrike">
                <a:solidFill>
                  <a:schemeClr val="dk1"/>
                </a:solidFill>
                <a:latin typeface="Calibri"/>
                <a:ea typeface="Calibri"/>
                <a:cs typeface="Calibri"/>
                <a:sym typeface="Calibri"/>
              </a:rPr>
              <a:t>s</a:t>
            </a:r>
            <a:r>
              <a:rPr lang="en-US" sz="2200" b="0" i="0" u="none" strike="noStrike" baseline="-25000">
                <a:solidFill>
                  <a:schemeClr val="dk1"/>
                </a:solidFill>
                <a:latin typeface="Calibri"/>
                <a:ea typeface="Calibri"/>
                <a:cs typeface="Calibri"/>
                <a:sym typeface="Calibri"/>
              </a:rPr>
              <a:t>1</a:t>
            </a:r>
            <a:r>
              <a:rPr lang="en-US" sz="2200" b="0" i="0" u="none" strike="noStrike">
                <a:solidFill>
                  <a:schemeClr val="dk1"/>
                </a:solidFill>
                <a:latin typeface="Calibri"/>
                <a:ea typeface="Calibri"/>
                <a:cs typeface="Calibri"/>
                <a:sym typeface="Calibri"/>
              </a:rPr>
              <a:t> = 3 and 850 pixels with a value of s</a:t>
            </a:r>
            <a:r>
              <a:rPr lang="en-US" sz="2200" b="0" i="0" u="none" strike="noStrike" baseline="-25000">
                <a:solidFill>
                  <a:schemeClr val="dk1"/>
                </a:solidFill>
                <a:latin typeface="Calibri"/>
                <a:ea typeface="Calibri"/>
                <a:cs typeface="Calibri"/>
                <a:sym typeface="Calibri"/>
              </a:rPr>
              <a:t>2</a:t>
            </a:r>
            <a:r>
              <a:rPr lang="en-US" sz="2200" b="0" i="0" u="none" strike="noStrike">
                <a:solidFill>
                  <a:schemeClr val="dk1"/>
                </a:solidFill>
                <a:latin typeface="Calibri"/>
                <a:ea typeface="Calibri"/>
                <a:cs typeface="Calibri"/>
                <a:sym typeface="Calibri"/>
              </a:rPr>
              <a:t> = 5.</a:t>
            </a:r>
            <a:endParaRPr/>
          </a:p>
          <a:p>
            <a:pPr marL="342900" marR="0" lvl="0" indent="-342900" algn="l" rtl="0">
              <a:spcBef>
                <a:spcPts val="0"/>
              </a:spcBef>
              <a:spcAft>
                <a:spcPts val="0"/>
              </a:spcAft>
              <a:buClr>
                <a:schemeClr val="dk1"/>
              </a:buClr>
              <a:buSzPts val="2200"/>
              <a:buFont typeface="Arial"/>
              <a:buChar char="•"/>
            </a:pPr>
            <a:r>
              <a:rPr lang="en-US" sz="2200" b="0" i="0" u="none" strike="noStrike">
                <a:solidFill>
                  <a:schemeClr val="dk1"/>
                </a:solidFill>
                <a:latin typeface="Calibri"/>
                <a:ea typeface="Calibri"/>
                <a:cs typeface="Calibri"/>
                <a:sym typeface="Calibri"/>
              </a:rPr>
              <a:t>However both r</a:t>
            </a:r>
            <a:r>
              <a:rPr lang="en-US" sz="2200" b="0" i="0" u="none" strike="noStrike" baseline="-25000">
                <a:solidFill>
                  <a:schemeClr val="dk1"/>
                </a:solidFill>
                <a:latin typeface="Calibri"/>
                <a:ea typeface="Calibri"/>
                <a:cs typeface="Calibri"/>
                <a:sym typeface="Calibri"/>
              </a:rPr>
              <a:t>3 </a:t>
            </a:r>
            <a:r>
              <a:rPr lang="en-US" sz="2200" b="0" i="0" u="none" strike="noStrike">
                <a:solidFill>
                  <a:schemeClr val="dk1"/>
                </a:solidFill>
                <a:latin typeface="Calibri"/>
                <a:ea typeface="Calibri"/>
                <a:cs typeface="Calibri"/>
                <a:sym typeface="Calibri"/>
              </a:rPr>
              <a:t>and r</a:t>
            </a:r>
            <a:r>
              <a:rPr lang="en-US" sz="2200" baseline="-25000">
                <a:solidFill>
                  <a:schemeClr val="dk1"/>
                </a:solidFill>
                <a:latin typeface="Calibri"/>
                <a:ea typeface="Calibri"/>
                <a:cs typeface="Calibri"/>
                <a:sym typeface="Calibri"/>
              </a:rPr>
              <a:t>4 </a:t>
            </a:r>
            <a:r>
              <a:rPr lang="en-US" sz="2200" b="0" i="0" u="none" strike="noStrike" baseline="-25000">
                <a:solidFill>
                  <a:schemeClr val="dk1"/>
                </a:solidFill>
                <a:latin typeface="Calibri"/>
                <a:ea typeface="Calibri"/>
                <a:cs typeface="Calibri"/>
                <a:sym typeface="Calibri"/>
              </a:rPr>
              <a:t> </a:t>
            </a:r>
            <a:r>
              <a:rPr lang="en-US" sz="2200" b="0" i="0" u="none" strike="noStrike">
                <a:solidFill>
                  <a:schemeClr val="dk1"/>
                </a:solidFill>
                <a:latin typeface="Calibri"/>
                <a:ea typeface="Calibri"/>
                <a:cs typeface="Calibri"/>
                <a:sym typeface="Calibri"/>
              </a:rPr>
              <a:t>were mapped to the same value, 6, so there are (656 + 329) = 985 pixels in the equalized image with this value.</a:t>
            </a:r>
            <a:endParaRPr/>
          </a:p>
          <a:p>
            <a:pPr marL="342900" marR="0" lvl="0" indent="-342900" algn="l" rtl="0">
              <a:spcBef>
                <a:spcPts val="0"/>
              </a:spcBef>
              <a:spcAft>
                <a:spcPts val="0"/>
              </a:spcAft>
              <a:buClr>
                <a:schemeClr val="dk1"/>
              </a:buClr>
              <a:buSzPts val="2200"/>
              <a:buFont typeface="Arial"/>
              <a:buChar char="•"/>
            </a:pPr>
            <a:r>
              <a:rPr lang="en-US" sz="2200" b="0" i="0" u="none" strike="noStrike">
                <a:solidFill>
                  <a:schemeClr val="dk1"/>
                </a:solidFill>
                <a:latin typeface="Times"/>
                <a:ea typeface="Times"/>
                <a:cs typeface="Times"/>
                <a:sym typeface="Times"/>
              </a:rPr>
              <a:t>Similarly, there are </a:t>
            </a:r>
            <a:r>
              <a:rPr lang="en-US" sz="1800" b="0" i="0" u="none" strike="noStrike">
                <a:solidFill>
                  <a:schemeClr val="dk1"/>
                </a:solidFill>
                <a:latin typeface="Times"/>
                <a:ea typeface="Times"/>
                <a:cs typeface="Times"/>
                <a:sym typeface="Times"/>
              </a:rPr>
              <a:t>(245 </a:t>
            </a:r>
            <a:r>
              <a:rPr lang="en-US" sz="1800" b="0" i="0" u="none" strike="noStrike">
                <a:solidFill>
                  <a:schemeClr val="dk1"/>
                </a:solidFill>
                <a:latin typeface="Arial"/>
                <a:ea typeface="Arial"/>
                <a:cs typeface="Arial"/>
                <a:sym typeface="Arial"/>
              </a:rPr>
              <a:t>+ </a:t>
            </a:r>
            <a:r>
              <a:rPr lang="en-US" sz="1800" b="0" i="0" u="none" strike="noStrike">
                <a:solidFill>
                  <a:schemeClr val="dk1"/>
                </a:solidFill>
                <a:latin typeface="Times"/>
                <a:ea typeface="Times"/>
                <a:cs typeface="Times"/>
                <a:sym typeface="Times"/>
              </a:rPr>
              <a:t>122 </a:t>
            </a:r>
            <a:r>
              <a:rPr lang="en-US" sz="1800" b="0" i="0" u="none" strike="noStrike">
                <a:solidFill>
                  <a:schemeClr val="dk1"/>
                </a:solidFill>
                <a:latin typeface="Arial"/>
                <a:ea typeface="Arial"/>
                <a:cs typeface="Arial"/>
                <a:sym typeface="Arial"/>
              </a:rPr>
              <a:t>+ </a:t>
            </a:r>
            <a:r>
              <a:rPr lang="en-US" sz="1800" b="0" i="0" u="none" strike="noStrike">
                <a:solidFill>
                  <a:schemeClr val="dk1"/>
                </a:solidFill>
                <a:latin typeface="Times"/>
                <a:ea typeface="Times"/>
                <a:cs typeface="Times"/>
                <a:sym typeface="Times"/>
              </a:rPr>
              <a:t>81) </a:t>
            </a:r>
            <a:r>
              <a:rPr lang="en-US" sz="1800" b="0" i="0" u="none" strike="noStrike">
                <a:solidFill>
                  <a:schemeClr val="dk1"/>
                </a:solidFill>
                <a:latin typeface="Arial"/>
                <a:ea typeface="Arial"/>
                <a:cs typeface="Arial"/>
                <a:sym typeface="Arial"/>
              </a:rPr>
              <a:t>= </a:t>
            </a:r>
            <a:r>
              <a:rPr lang="en-US" sz="1800" b="0" i="0" u="none" strike="noStrike">
                <a:solidFill>
                  <a:schemeClr val="dk1"/>
                </a:solidFill>
                <a:latin typeface="Times"/>
                <a:ea typeface="Times"/>
                <a:cs typeface="Times"/>
                <a:sym typeface="Times"/>
              </a:rPr>
              <a:t>448</a:t>
            </a:r>
            <a:r>
              <a:rPr lang="en-US" sz="2200" b="0" i="0" u="none" strike="noStrike">
                <a:solidFill>
                  <a:schemeClr val="dk1"/>
                </a:solidFill>
                <a:latin typeface="Times"/>
                <a:ea typeface="Times"/>
                <a:cs typeface="Times"/>
                <a:sym typeface="Times"/>
              </a:rPr>
              <a:t> pixels with a value of 7 in the histogram equalized image</a:t>
            </a:r>
            <a:endParaRPr sz="2200" baseline="-25000">
              <a:solidFill>
                <a:schemeClr val="dk1"/>
              </a:solidFill>
              <a:latin typeface="Calibri"/>
              <a:ea typeface="Calibri"/>
              <a:cs typeface="Calibri"/>
              <a:sym typeface="Calibri"/>
            </a:endParaRPr>
          </a:p>
        </p:txBody>
      </p:sp>
      <p:sp>
        <p:nvSpPr>
          <p:cNvPr id="321" name="Google Shape;321;p31"/>
          <p:cNvSpPr txBox="1"/>
          <p:nvPr/>
        </p:nvSpPr>
        <p:spPr>
          <a:xfrm>
            <a:off x="528735" y="2276669"/>
            <a:ext cx="5591419" cy="238740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US" sz="2400" b="0" i="0" u="none" strike="noStrike">
                <a:solidFill>
                  <a:schemeClr val="dk1"/>
                </a:solidFill>
                <a:latin typeface="Calibri"/>
                <a:ea typeface="Calibri"/>
                <a:cs typeface="Calibri"/>
                <a:sym typeface="Calibri"/>
              </a:rPr>
              <a:t>These are the values of the equalized histogram. Observe that there are only five distinct intensity levels. Because r</a:t>
            </a:r>
            <a:r>
              <a:rPr lang="en-US" sz="2400" b="0" i="0" u="none" strike="noStrike" baseline="-25000">
                <a:solidFill>
                  <a:schemeClr val="dk1"/>
                </a:solidFill>
                <a:latin typeface="Calibri"/>
                <a:ea typeface="Calibri"/>
                <a:cs typeface="Calibri"/>
                <a:sym typeface="Calibri"/>
              </a:rPr>
              <a:t>0</a:t>
            </a:r>
            <a:r>
              <a:rPr lang="en-US" sz="2400" b="0" i="0" u="none" strike="noStrike">
                <a:solidFill>
                  <a:schemeClr val="dk1"/>
                </a:solidFill>
                <a:latin typeface="Calibri"/>
                <a:ea typeface="Calibri"/>
                <a:cs typeface="Calibri"/>
                <a:sym typeface="Calibri"/>
              </a:rPr>
              <a:t>=0 was mapped to s</a:t>
            </a:r>
            <a:r>
              <a:rPr lang="en-US" sz="2400" b="0" i="0" u="none" strike="noStrike" baseline="-25000">
                <a:solidFill>
                  <a:schemeClr val="dk1"/>
                </a:solidFill>
                <a:latin typeface="Calibri"/>
                <a:ea typeface="Calibri"/>
                <a:cs typeface="Calibri"/>
                <a:sym typeface="Calibri"/>
              </a:rPr>
              <a:t>0</a:t>
            </a:r>
            <a:r>
              <a:rPr lang="en-US" sz="2400" b="0" i="0" u="none" strike="noStrike">
                <a:solidFill>
                  <a:schemeClr val="dk1"/>
                </a:solidFill>
                <a:latin typeface="Calibri"/>
                <a:ea typeface="Calibri"/>
                <a:cs typeface="Calibri"/>
                <a:sym typeface="Calibri"/>
              </a:rPr>
              <a:t> = 1. there are 790 pixels in the histogram equalized image with this value.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2"/>
          <p:cNvSpPr txBox="1">
            <a:spLocks noGrp="1"/>
          </p:cNvSpPr>
          <p:nvPr>
            <p:ph type="title"/>
          </p:nvPr>
        </p:nvSpPr>
        <p:spPr>
          <a:xfrm>
            <a:off x="838200" y="365126"/>
            <a:ext cx="10515600" cy="7825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b="0" i="0" u="none" strike="noStrike">
                <a:latin typeface="Calibri"/>
                <a:ea typeface="Calibri"/>
                <a:cs typeface="Calibri"/>
                <a:sym typeface="Calibri"/>
              </a:rPr>
              <a:t>A simple illustration of histogram equalization</a:t>
            </a:r>
            <a:endParaRPr sz="4000"/>
          </a:p>
        </p:txBody>
      </p:sp>
      <p:pic>
        <p:nvPicPr>
          <p:cNvPr id="327" name="Google Shape;327;p32"/>
          <p:cNvPicPr preferRelativeResize="0">
            <a:picLocks noGrp="1"/>
          </p:cNvPicPr>
          <p:nvPr>
            <p:ph type="body" idx="1"/>
          </p:nvPr>
        </p:nvPicPr>
        <p:blipFill rotWithShape="1">
          <a:blip r:embed="rId3">
            <a:alphaModFix/>
          </a:blip>
          <a:srcRect/>
          <a:stretch/>
        </p:blipFill>
        <p:spPr>
          <a:xfrm>
            <a:off x="838200" y="1988284"/>
            <a:ext cx="10515600" cy="402601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Practice Question</a:t>
            </a:r>
            <a:endParaRPr/>
          </a:p>
        </p:txBody>
      </p:sp>
      <p:sp>
        <p:nvSpPr>
          <p:cNvPr id="333" name="Google Shape;333;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Calibri"/>
                <a:ea typeface="Calibri"/>
                <a:cs typeface="Calibri"/>
                <a:sym typeface="Calibri"/>
              </a:rPr>
              <a:t>Perform Histogram equalization for the following image. Plot original and equalized histogram.</a:t>
            </a:r>
            <a:endParaRPr>
              <a:latin typeface="Calibri"/>
              <a:ea typeface="Calibri"/>
              <a:cs typeface="Calibri"/>
              <a:sym typeface="Calibri"/>
            </a:endParaRPr>
          </a:p>
          <a:p>
            <a:pPr marL="228600" lvl="0" indent="-50800" algn="l" rtl="0">
              <a:lnSpc>
                <a:spcPct val="90000"/>
              </a:lnSpc>
              <a:spcBef>
                <a:spcPts val="1000"/>
              </a:spcBef>
              <a:spcAft>
                <a:spcPts val="0"/>
              </a:spcAft>
              <a:buClr>
                <a:schemeClr val="dk1"/>
              </a:buClr>
              <a:buSzPts val="2800"/>
              <a:buNone/>
            </a:pPr>
            <a:endParaRPr/>
          </a:p>
        </p:txBody>
      </p:sp>
      <p:graphicFrame>
        <p:nvGraphicFramePr>
          <p:cNvPr id="334" name="Google Shape;334;p33"/>
          <p:cNvGraphicFramePr/>
          <p:nvPr/>
        </p:nvGraphicFramePr>
        <p:xfrm>
          <a:off x="1191829" y="2948473"/>
          <a:ext cx="2904250" cy="2342000"/>
        </p:xfrm>
        <a:graphic>
          <a:graphicData uri="http://schemas.openxmlformats.org/drawingml/2006/table">
            <a:tbl>
              <a:tblPr bandRow="1">
                <a:noFill/>
                <a:tableStyleId>{E87EB3EB-37A2-4ECD-AE1F-78D320219547}</a:tableStyleId>
              </a:tblPr>
              <a:tblGrid>
                <a:gridCol w="580850"/>
                <a:gridCol w="580850"/>
                <a:gridCol w="580850"/>
                <a:gridCol w="580850"/>
                <a:gridCol w="580850"/>
              </a:tblGrid>
              <a:tr h="468400">
                <a:tc>
                  <a:txBody>
                    <a:bodyPr/>
                    <a:lstStyle/>
                    <a:p>
                      <a:pPr marL="0" marR="0" lvl="0" indent="0" algn="l" rtl="0">
                        <a:lnSpc>
                          <a:spcPct val="115000"/>
                        </a:lnSpc>
                        <a:spcBef>
                          <a:spcPts val="0"/>
                        </a:spcBef>
                        <a:spcAft>
                          <a:spcPts val="0"/>
                        </a:spcAft>
                        <a:buNone/>
                      </a:pPr>
                      <a:r>
                        <a:rPr lang="en-US" sz="1800" u="none" strike="noStrike" cap="none"/>
                        <a:t>4</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800" u="none" strike="noStrike" cap="none"/>
                        <a:t>4</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800" u="none" strike="noStrike" cap="none"/>
                        <a:t>4</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800" u="none" strike="noStrike" cap="none"/>
                        <a:t>4</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800" u="none" strike="noStrike" cap="none"/>
                        <a:t>4</a:t>
                      </a:r>
                      <a:endParaRPr sz="1800" u="none" strike="noStrike" cap="none">
                        <a:latin typeface="Calibri"/>
                        <a:ea typeface="Calibri"/>
                        <a:cs typeface="Calibri"/>
                        <a:sym typeface="Calibri"/>
                      </a:endParaRPr>
                    </a:p>
                  </a:txBody>
                  <a:tcPr marL="68575" marR="68575" marT="0" marB="0"/>
                </a:tc>
              </a:tr>
              <a:tr h="468400">
                <a:tc>
                  <a:txBody>
                    <a:bodyPr/>
                    <a:lstStyle/>
                    <a:p>
                      <a:pPr marL="0" marR="0" lvl="0" indent="0" algn="l" rtl="0">
                        <a:lnSpc>
                          <a:spcPct val="115000"/>
                        </a:lnSpc>
                        <a:spcBef>
                          <a:spcPts val="0"/>
                        </a:spcBef>
                        <a:spcAft>
                          <a:spcPts val="0"/>
                        </a:spcAft>
                        <a:buNone/>
                      </a:pPr>
                      <a:r>
                        <a:rPr lang="en-US" sz="1800" u="none" strike="noStrike" cap="none"/>
                        <a:t>3</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800" u="none" strike="noStrike" cap="none"/>
                        <a:t>4</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800" u="none" strike="noStrike" cap="none"/>
                        <a:t>5</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800" u="none" strike="noStrike" cap="none"/>
                        <a:t>4</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800" u="none" strike="noStrike" cap="none"/>
                        <a:t>3</a:t>
                      </a:r>
                      <a:endParaRPr sz="1800" u="none" strike="noStrike" cap="none">
                        <a:latin typeface="Calibri"/>
                        <a:ea typeface="Calibri"/>
                        <a:cs typeface="Calibri"/>
                        <a:sym typeface="Calibri"/>
                      </a:endParaRPr>
                    </a:p>
                  </a:txBody>
                  <a:tcPr marL="68575" marR="68575" marT="0" marB="0"/>
                </a:tc>
              </a:tr>
              <a:tr h="468400">
                <a:tc>
                  <a:txBody>
                    <a:bodyPr/>
                    <a:lstStyle/>
                    <a:p>
                      <a:pPr marL="0" marR="0" lvl="0" indent="0" algn="l" rtl="0">
                        <a:lnSpc>
                          <a:spcPct val="115000"/>
                        </a:lnSpc>
                        <a:spcBef>
                          <a:spcPts val="0"/>
                        </a:spcBef>
                        <a:spcAft>
                          <a:spcPts val="0"/>
                        </a:spcAft>
                        <a:buNone/>
                      </a:pPr>
                      <a:r>
                        <a:rPr lang="en-US" sz="1800" u="none" strike="noStrike" cap="none"/>
                        <a:t>3</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800" u="none" strike="noStrike" cap="none"/>
                        <a:t>5</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800" u="none" strike="noStrike" cap="none"/>
                        <a:t>5</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800" u="none" strike="noStrike" cap="none"/>
                        <a:t>5</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800" u="none" strike="noStrike" cap="none"/>
                        <a:t>3</a:t>
                      </a:r>
                      <a:endParaRPr sz="1800" u="none" strike="noStrike" cap="none">
                        <a:latin typeface="Calibri"/>
                        <a:ea typeface="Calibri"/>
                        <a:cs typeface="Calibri"/>
                        <a:sym typeface="Calibri"/>
                      </a:endParaRPr>
                    </a:p>
                  </a:txBody>
                  <a:tcPr marL="68575" marR="68575" marT="0" marB="0"/>
                </a:tc>
              </a:tr>
              <a:tr h="468400">
                <a:tc>
                  <a:txBody>
                    <a:bodyPr/>
                    <a:lstStyle/>
                    <a:p>
                      <a:pPr marL="0" marR="0" lvl="0" indent="0" algn="l" rtl="0">
                        <a:lnSpc>
                          <a:spcPct val="115000"/>
                        </a:lnSpc>
                        <a:spcBef>
                          <a:spcPts val="0"/>
                        </a:spcBef>
                        <a:spcAft>
                          <a:spcPts val="0"/>
                        </a:spcAft>
                        <a:buNone/>
                      </a:pPr>
                      <a:r>
                        <a:rPr lang="en-US" sz="1800" u="none" strike="noStrike" cap="none"/>
                        <a:t>3</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800" u="none" strike="noStrike" cap="none"/>
                        <a:t>4</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800" u="none" strike="noStrike" cap="none"/>
                        <a:t>5</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800" u="none" strike="noStrike" cap="none"/>
                        <a:t>4</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800" u="none" strike="noStrike" cap="none"/>
                        <a:t>3</a:t>
                      </a:r>
                      <a:endParaRPr sz="1800" u="none" strike="noStrike" cap="none">
                        <a:latin typeface="Calibri"/>
                        <a:ea typeface="Calibri"/>
                        <a:cs typeface="Calibri"/>
                        <a:sym typeface="Calibri"/>
                      </a:endParaRPr>
                    </a:p>
                  </a:txBody>
                  <a:tcPr marL="68575" marR="68575" marT="0" marB="0"/>
                </a:tc>
              </a:tr>
              <a:tr h="468400">
                <a:tc>
                  <a:txBody>
                    <a:bodyPr/>
                    <a:lstStyle/>
                    <a:p>
                      <a:pPr marL="0" marR="0" lvl="0" indent="0" algn="l" rtl="0">
                        <a:lnSpc>
                          <a:spcPct val="115000"/>
                        </a:lnSpc>
                        <a:spcBef>
                          <a:spcPts val="0"/>
                        </a:spcBef>
                        <a:spcAft>
                          <a:spcPts val="0"/>
                        </a:spcAft>
                        <a:buNone/>
                      </a:pPr>
                      <a:r>
                        <a:rPr lang="en-US" sz="1800" u="none" strike="noStrike" cap="none"/>
                        <a:t>4</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800" u="none" strike="noStrike" cap="none"/>
                        <a:t>4</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800" u="none" strike="noStrike" cap="none"/>
                        <a:t>4</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800" u="none" strike="noStrike" cap="none"/>
                        <a:t>4</a:t>
                      </a:r>
                      <a:endParaRPr sz="1800" u="none" strike="noStrike" cap="none">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1800" u="none" strike="noStrike" cap="none"/>
                        <a:t>4</a:t>
                      </a:r>
                      <a:endParaRPr sz="1800" u="none" strike="noStrike" cap="none">
                        <a:latin typeface="Calibri"/>
                        <a:ea typeface="Calibri"/>
                        <a:cs typeface="Calibri"/>
                        <a:sym typeface="Calibri"/>
                      </a:endParaRPr>
                    </a:p>
                  </a:txBody>
                  <a:tcPr marL="68575" marR="68575" marT="0" marB="0"/>
                </a:tc>
              </a:tr>
            </a:tbl>
          </a:graphicData>
        </a:graphic>
      </p:graphicFrame>
      <p:sp>
        <p:nvSpPr>
          <p:cNvPr id="335" name="Google Shape;335;p33"/>
          <p:cNvSpPr txBox="1"/>
          <p:nvPr/>
        </p:nvSpPr>
        <p:spPr>
          <a:xfrm>
            <a:off x="5943600" y="2948472"/>
            <a:ext cx="3554963"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Probability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3- .24</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4- .56</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5 - .2</a:t>
            </a:r>
            <a:endParaRPr/>
          </a:p>
        </p:txBody>
      </p:sp>
      <p:graphicFrame>
        <p:nvGraphicFramePr>
          <p:cNvPr id="336" name="Google Shape;336;p33"/>
          <p:cNvGraphicFramePr/>
          <p:nvPr/>
        </p:nvGraphicFramePr>
        <p:xfrm>
          <a:off x="5419011" y="4236098"/>
          <a:ext cx="5581175" cy="1940875"/>
        </p:xfrm>
        <a:graphic>
          <a:graphicData uri="http://schemas.openxmlformats.org/drawingml/2006/table">
            <a:tbl>
              <a:tblPr firstRow="1" bandRow="1">
                <a:noFill/>
                <a:tableStyleId>{E87EB3EB-37A2-4ECD-AE1F-78D320219547}</a:tableStyleId>
              </a:tblPr>
              <a:tblGrid>
                <a:gridCol w="1395300"/>
                <a:gridCol w="1395300"/>
                <a:gridCol w="1846950"/>
                <a:gridCol w="943625"/>
              </a:tblGrid>
              <a:tr h="388175">
                <a:tc>
                  <a:txBody>
                    <a:bodyPr/>
                    <a:lstStyle/>
                    <a:p>
                      <a:pPr marL="0" marR="0" lvl="0" indent="0" algn="l" rtl="0">
                        <a:spcBef>
                          <a:spcPts val="0"/>
                        </a:spcBef>
                        <a:spcAft>
                          <a:spcPts val="0"/>
                        </a:spcAft>
                        <a:buNone/>
                      </a:pPr>
                      <a:r>
                        <a:rPr lang="en-US" sz="1800" u="none" strike="noStrike" cap="none"/>
                        <a:t>Intensity</a:t>
                      </a:r>
                      <a:endParaRPr/>
                    </a:p>
                  </a:txBody>
                  <a:tcPr marL="91450" marR="91450" marT="45725" marB="45725"/>
                </a:tc>
                <a:tc>
                  <a:txBody>
                    <a:bodyPr/>
                    <a:lstStyle/>
                    <a:p>
                      <a:pPr marL="0" marR="0" lvl="0" indent="0" algn="l" rtl="0">
                        <a:spcBef>
                          <a:spcPts val="0"/>
                        </a:spcBef>
                        <a:spcAft>
                          <a:spcPts val="0"/>
                        </a:spcAft>
                        <a:buNone/>
                      </a:pPr>
                      <a:r>
                        <a:rPr lang="en-US" sz="1800"/>
                        <a:t>Probability</a:t>
                      </a:r>
                      <a:endParaRPr/>
                    </a:p>
                  </a:txBody>
                  <a:tcPr marL="91450" marR="91450" marT="45725" marB="45725"/>
                </a:tc>
                <a:tc>
                  <a:txBody>
                    <a:bodyPr/>
                    <a:lstStyle/>
                    <a:p>
                      <a:pPr marL="0" marR="0" lvl="0" indent="0" algn="l" rtl="0">
                        <a:spcBef>
                          <a:spcPts val="0"/>
                        </a:spcBef>
                        <a:spcAft>
                          <a:spcPts val="0"/>
                        </a:spcAft>
                        <a:buNone/>
                      </a:pPr>
                      <a:r>
                        <a:rPr lang="en-US" sz="1800"/>
                        <a:t>New Mapping</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88175">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.24</a:t>
                      </a:r>
                      <a:endParaRPr/>
                    </a:p>
                  </a:txBody>
                  <a:tcPr marL="91450" marR="91450" marT="45725" marB="45725"/>
                </a:tc>
                <a:tc>
                  <a:txBody>
                    <a:bodyPr/>
                    <a:lstStyle/>
                    <a:p>
                      <a:pPr marL="0" marR="0" lvl="0" indent="0" algn="l" rtl="0">
                        <a:spcBef>
                          <a:spcPts val="0"/>
                        </a:spcBef>
                        <a:spcAft>
                          <a:spcPts val="0"/>
                        </a:spcAft>
                        <a:buNone/>
                      </a:pPr>
                      <a:r>
                        <a:rPr lang="en-US" sz="1800"/>
                        <a:t>1.68</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r>
              <a:tr h="388175">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.56</a:t>
                      </a:r>
                      <a:endParaRPr/>
                    </a:p>
                  </a:txBody>
                  <a:tcPr marL="91450" marR="91450" marT="45725" marB="45725"/>
                </a:tc>
                <a:tc>
                  <a:txBody>
                    <a:bodyPr/>
                    <a:lstStyle/>
                    <a:p>
                      <a:pPr marL="0" marR="0" lvl="0" indent="0" algn="l" rtl="0">
                        <a:spcBef>
                          <a:spcPts val="0"/>
                        </a:spcBef>
                        <a:spcAft>
                          <a:spcPts val="0"/>
                        </a:spcAft>
                        <a:buNone/>
                      </a:pPr>
                      <a:r>
                        <a:rPr lang="en-US" sz="1800"/>
                        <a:t>3.92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r>
              <a:tr h="388175">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r>
              <a:tr h="388175">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bl>
          </a:graphicData>
        </a:graphic>
      </p:graphicFrame>
      <p:sp>
        <p:nvSpPr>
          <p:cNvPr id="337" name="Google Shape;337;p33"/>
          <p:cNvSpPr/>
          <p:nvPr/>
        </p:nvSpPr>
        <p:spPr>
          <a:xfrm>
            <a:off x="9806473" y="4525347"/>
            <a:ext cx="1091682" cy="1651616"/>
          </a:xfrm>
          <a:prstGeom prst="ellipse">
            <a:avLst/>
          </a:prstGeom>
          <a:noFill/>
          <a:ln w="12700" cap="flat" cmpd="sng">
            <a:solidFill>
              <a:srgbClr val="FF0000">
                <a:alpha val="94901"/>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0"/>
          <p:cNvSpPr txBox="1">
            <a:spLocks noGrp="1"/>
          </p:cNvSpPr>
          <p:nvPr>
            <p:ph type="title"/>
          </p:nvPr>
        </p:nvSpPr>
        <p:spPr>
          <a:xfrm>
            <a:off x="838200" y="365125"/>
            <a:ext cx="10515600" cy="88517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Times"/>
              <a:buNone/>
            </a:pPr>
            <a:r>
              <a:rPr lang="en-US" sz="3959" b="0" i="0" u="none" strike="noStrike">
                <a:latin typeface="Times"/>
                <a:ea typeface="Times"/>
                <a:cs typeface="Times"/>
                <a:sym typeface="Times"/>
              </a:rPr>
              <a:t/>
            </a:r>
            <a:br>
              <a:rPr lang="en-US" sz="3959" b="0" i="0" u="none" strike="noStrike">
                <a:latin typeface="Times"/>
                <a:ea typeface="Times"/>
                <a:cs typeface="Times"/>
                <a:sym typeface="Times"/>
              </a:rPr>
            </a:br>
            <a:r>
              <a:rPr lang="en-US" sz="3959" b="0" i="0" u="none" strike="noStrike">
                <a:latin typeface="Times"/>
                <a:ea typeface="Times"/>
                <a:cs typeface="Times"/>
                <a:sym typeface="Times"/>
              </a:rPr>
              <a:t>Computing histogram statistics</a:t>
            </a:r>
            <a:r>
              <a:rPr lang="en-US" sz="3959"/>
              <a:t/>
            </a:r>
            <a:br>
              <a:rPr lang="en-US" sz="3959"/>
            </a:br>
            <a:endParaRPr sz="3959"/>
          </a:p>
        </p:txBody>
      </p:sp>
      <p:sp>
        <p:nvSpPr>
          <p:cNvPr id="386" name="Google Shape;386;p40"/>
          <p:cNvSpPr txBox="1">
            <a:spLocks noGrp="1"/>
          </p:cNvSpPr>
          <p:nvPr>
            <p:ph type="body" idx="1"/>
          </p:nvPr>
        </p:nvSpPr>
        <p:spPr>
          <a:xfrm>
            <a:off x="718457" y="1502229"/>
            <a:ext cx="10635343" cy="467473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0" i="0" u="none" strike="noStrike"/>
              <a:t>Consider the following 2-bit image of size 5X5</a:t>
            </a:r>
            <a:endParaRPr/>
          </a:p>
          <a:p>
            <a:pPr marL="914400" lvl="2" indent="0" algn="l" rtl="0">
              <a:lnSpc>
                <a:spcPct val="90000"/>
              </a:lnSpc>
              <a:spcBef>
                <a:spcPts val="500"/>
              </a:spcBef>
              <a:spcAft>
                <a:spcPts val="0"/>
              </a:spcAft>
              <a:buClr>
                <a:schemeClr val="dk1"/>
              </a:buClr>
              <a:buSzPts val="2000"/>
              <a:buNone/>
            </a:pPr>
            <a:endParaRPr/>
          </a:p>
        </p:txBody>
      </p:sp>
      <p:pic>
        <p:nvPicPr>
          <p:cNvPr id="387" name="Google Shape;387;p40"/>
          <p:cNvPicPr preferRelativeResize="0"/>
          <p:nvPr/>
        </p:nvPicPr>
        <p:blipFill rotWithShape="1">
          <a:blip r:embed="rId3">
            <a:alphaModFix/>
          </a:blip>
          <a:srcRect/>
          <a:stretch/>
        </p:blipFill>
        <p:spPr>
          <a:xfrm>
            <a:off x="8827048" y="1695197"/>
            <a:ext cx="1789345" cy="1631216"/>
          </a:xfrm>
          <a:prstGeom prst="rect">
            <a:avLst/>
          </a:prstGeom>
          <a:noFill/>
          <a:ln>
            <a:noFill/>
          </a:ln>
        </p:spPr>
      </p:pic>
      <p:sp>
        <p:nvSpPr>
          <p:cNvPr id="388" name="Google Shape;388;p40"/>
          <p:cNvSpPr txBox="1"/>
          <p:nvPr/>
        </p:nvSpPr>
        <p:spPr>
          <a:xfrm>
            <a:off x="1001047" y="2177413"/>
            <a:ext cx="7088594"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0" i="0" u="none" strike="noStrike">
                <a:solidFill>
                  <a:schemeClr val="dk1"/>
                </a:solidFill>
                <a:latin typeface="Calibri"/>
                <a:ea typeface="Calibri"/>
                <a:cs typeface="Calibri"/>
                <a:sym typeface="Calibri"/>
              </a:rPr>
              <a:t>The pixels are represented by 2 bits; therefore, L=4 and the intensity levels are in the range [0, 3].The total number of pixels is 25, so the histogram has the components-</a:t>
            </a:r>
            <a:endParaRPr sz="2500">
              <a:solidFill>
                <a:schemeClr val="dk1"/>
              </a:solidFill>
              <a:latin typeface="Calibri"/>
              <a:ea typeface="Calibri"/>
              <a:cs typeface="Calibri"/>
              <a:sym typeface="Calibri"/>
            </a:endParaRPr>
          </a:p>
        </p:txBody>
      </p:sp>
      <p:pic>
        <p:nvPicPr>
          <p:cNvPr id="389" name="Google Shape;389;p40"/>
          <p:cNvPicPr preferRelativeResize="0"/>
          <p:nvPr/>
        </p:nvPicPr>
        <p:blipFill rotWithShape="1">
          <a:blip r:embed="rId4">
            <a:alphaModFix/>
          </a:blip>
          <a:srcRect/>
          <a:stretch/>
        </p:blipFill>
        <p:spPr>
          <a:xfrm>
            <a:off x="1001047" y="4007513"/>
            <a:ext cx="5372100" cy="1924050"/>
          </a:xfrm>
          <a:prstGeom prst="rect">
            <a:avLst/>
          </a:prstGeom>
          <a:noFill/>
          <a:ln>
            <a:noFill/>
          </a:ln>
        </p:spPr>
      </p:pic>
      <p:sp>
        <p:nvSpPr>
          <p:cNvPr id="390" name="Google Shape;390;p40"/>
          <p:cNvSpPr txBox="1"/>
          <p:nvPr/>
        </p:nvSpPr>
        <p:spPr>
          <a:xfrm>
            <a:off x="7392180" y="4091523"/>
            <a:ext cx="364253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a:solidFill>
                  <a:schemeClr val="dk1"/>
                </a:solidFill>
                <a:latin typeface="Calibri"/>
                <a:ea typeface="Calibri"/>
                <a:cs typeface="Calibri"/>
                <a:sym typeface="Calibri"/>
              </a:rPr>
              <a:t>where the numerator in p(r</a:t>
            </a:r>
            <a:r>
              <a:rPr lang="en-US" sz="2400" b="0" i="0" u="none" strike="noStrike" baseline="-25000">
                <a:solidFill>
                  <a:schemeClr val="dk1"/>
                </a:solidFill>
                <a:latin typeface="Calibri"/>
                <a:ea typeface="Calibri"/>
                <a:cs typeface="Calibri"/>
                <a:sym typeface="Calibri"/>
              </a:rPr>
              <a:t>i</a:t>
            </a:r>
            <a:r>
              <a:rPr lang="en-US" sz="2400" b="0" i="0" u="none" strike="noStrike">
                <a:solidFill>
                  <a:schemeClr val="dk1"/>
                </a:solidFill>
                <a:latin typeface="Calibri"/>
                <a:ea typeface="Calibri"/>
                <a:cs typeface="Calibri"/>
                <a:sym typeface="Calibri"/>
              </a:rPr>
              <a:t>) is the number of pixels in the image with intensity level r</a:t>
            </a:r>
            <a:r>
              <a:rPr lang="en-US" sz="2400" b="0" i="0" u="none" strike="noStrike" baseline="-25000">
                <a:solidFill>
                  <a:schemeClr val="dk1"/>
                </a:solidFill>
                <a:latin typeface="Calibri"/>
                <a:ea typeface="Calibri"/>
                <a:cs typeface="Calibri"/>
                <a:sym typeface="Calibri"/>
              </a:rPr>
              <a:t>i</a:t>
            </a:r>
            <a:endParaRPr sz="2400" baseline="-250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Times"/>
              <a:buNone/>
            </a:pPr>
            <a:r>
              <a:rPr lang="en-US" sz="3959" b="0" i="0" u="none" strike="noStrike">
                <a:latin typeface="Times"/>
                <a:ea typeface="Times"/>
                <a:cs typeface="Times"/>
                <a:sym typeface="Times"/>
              </a:rPr>
              <a:t/>
            </a:r>
            <a:br>
              <a:rPr lang="en-US" sz="3959" b="0" i="0" u="none" strike="noStrike">
                <a:latin typeface="Times"/>
                <a:ea typeface="Times"/>
                <a:cs typeface="Times"/>
                <a:sym typeface="Times"/>
              </a:rPr>
            </a:br>
            <a:r>
              <a:rPr lang="en-US" sz="3959" b="0" i="0" u="none" strike="noStrike">
                <a:latin typeface="Times"/>
                <a:ea typeface="Times"/>
                <a:cs typeface="Times"/>
                <a:sym typeface="Times"/>
              </a:rPr>
              <a:t>Computing histogram statistics</a:t>
            </a:r>
            <a:r>
              <a:rPr lang="en-US" sz="3959"/>
              <a:t/>
            </a:r>
            <a:br>
              <a:rPr lang="en-US" sz="3959"/>
            </a:br>
            <a:endParaRPr sz="3959"/>
          </a:p>
        </p:txBody>
      </p:sp>
      <p:sp>
        <p:nvSpPr>
          <p:cNvPr id="396" name="Google Shape;396;p41"/>
          <p:cNvSpPr txBox="1">
            <a:spLocks noGrp="1"/>
          </p:cNvSpPr>
          <p:nvPr>
            <p:ph type="body" idx="1"/>
          </p:nvPr>
        </p:nvSpPr>
        <p:spPr>
          <a:xfrm>
            <a:off x="699797" y="1690688"/>
            <a:ext cx="11010121" cy="500869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C</a:t>
            </a:r>
            <a:r>
              <a:rPr lang="en-US" sz="2400" b="0" i="0" u="none" strike="noStrike"/>
              <a:t>ompute the </a:t>
            </a:r>
            <a:r>
              <a:rPr lang="en-US" sz="3200" b="0" i="1" u="none" strike="noStrike">
                <a:solidFill>
                  <a:srgbClr val="FF0000"/>
                </a:solidFill>
              </a:rPr>
              <a:t>average value of the intensities </a:t>
            </a:r>
            <a:r>
              <a:rPr lang="en-US" sz="2400" b="0" i="0" u="none" strike="noStrike"/>
              <a:t>in the image using-</a:t>
            </a:r>
            <a:endParaRPr/>
          </a:p>
          <a:p>
            <a:pPr marL="914400" lvl="2" indent="0" algn="l" rtl="0">
              <a:lnSpc>
                <a:spcPct val="90000"/>
              </a:lnSpc>
              <a:spcBef>
                <a:spcPts val="500"/>
              </a:spcBef>
              <a:spcAft>
                <a:spcPts val="0"/>
              </a:spcAft>
              <a:buClr>
                <a:schemeClr val="dk1"/>
              </a:buClr>
              <a:buSzPts val="2400"/>
              <a:buNone/>
            </a:pPr>
            <a:endParaRPr sz="2400" b="0" i="0" u="none" strike="noStrike"/>
          </a:p>
          <a:p>
            <a:pPr marL="914400" lvl="2" indent="0" algn="l" rtl="0">
              <a:lnSpc>
                <a:spcPct val="90000"/>
              </a:lnSpc>
              <a:spcBef>
                <a:spcPts val="500"/>
              </a:spcBef>
              <a:spcAft>
                <a:spcPts val="0"/>
              </a:spcAft>
              <a:buClr>
                <a:schemeClr val="dk1"/>
              </a:buClr>
              <a:buSzPts val="2400"/>
              <a:buNone/>
            </a:pPr>
            <a:r>
              <a:rPr lang="en-US" sz="2400" b="0" i="0" u="none" strike="noStrike"/>
              <a:t>= (0)(0.24) + (1)(0.28) + (2)(0.28) + (3)(0.20)</a:t>
            </a:r>
            <a:endParaRPr/>
          </a:p>
          <a:p>
            <a:pPr marL="914400" lvl="2" indent="0" algn="l" rtl="0">
              <a:lnSpc>
                <a:spcPct val="90000"/>
              </a:lnSpc>
              <a:spcBef>
                <a:spcPts val="500"/>
              </a:spcBef>
              <a:spcAft>
                <a:spcPts val="0"/>
              </a:spcAft>
              <a:buClr>
                <a:schemeClr val="dk1"/>
              </a:buClr>
              <a:buSzPts val="2400"/>
              <a:buNone/>
            </a:pPr>
            <a:r>
              <a:rPr lang="en-US" sz="2400" b="0" i="0" u="none" strike="noStrike"/>
              <a:t>= 1.44</a:t>
            </a:r>
            <a:endParaRPr/>
          </a:p>
          <a:p>
            <a:pPr marL="228600" lvl="0" indent="-228600" algn="l" rtl="0">
              <a:lnSpc>
                <a:spcPct val="90000"/>
              </a:lnSpc>
              <a:spcBef>
                <a:spcPts val="1000"/>
              </a:spcBef>
              <a:spcAft>
                <a:spcPts val="0"/>
              </a:spcAft>
              <a:buClr>
                <a:schemeClr val="dk1"/>
              </a:buClr>
              <a:buSzPts val="2400"/>
              <a:buChar char="•"/>
            </a:pPr>
            <a:r>
              <a:rPr lang="en-US" sz="2400"/>
              <a:t>Letting f(x, y) denote the preceding 5 X 5 array and using-</a:t>
            </a:r>
            <a:endParaRPr/>
          </a:p>
          <a:p>
            <a:pPr marL="228600" lvl="0" indent="-25400" algn="l" rtl="0">
              <a:lnSpc>
                <a:spcPct val="90000"/>
              </a:lnSpc>
              <a:spcBef>
                <a:spcPts val="1000"/>
              </a:spcBef>
              <a:spcAft>
                <a:spcPts val="0"/>
              </a:spcAft>
              <a:buClr>
                <a:schemeClr val="dk1"/>
              </a:buClr>
              <a:buSzPts val="3200"/>
              <a:buNone/>
            </a:pPr>
            <a:endParaRPr sz="3200" b="0" i="0" u="none" strike="noStrike"/>
          </a:p>
          <a:p>
            <a:pPr marL="228600" lvl="0" indent="-25400" algn="l" rtl="0">
              <a:lnSpc>
                <a:spcPct val="90000"/>
              </a:lnSpc>
              <a:spcBef>
                <a:spcPts val="1000"/>
              </a:spcBef>
              <a:spcAft>
                <a:spcPts val="0"/>
              </a:spcAft>
              <a:buClr>
                <a:schemeClr val="dk1"/>
              </a:buClr>
              <a:buSzPts val="3200"/>
              <a:buNone/>
            </a:pPr>
            <a:endParaRPr sz="3200"/>
          </a:p>
          <a:p>
            <a:pPr marL="228600" lvl="0" indent="-228600" algn="l" rtl="0">
              <a:lnSpc>
                <a:spcPct val="90000"/>
              </a:lnSpc>
              <a:spcBef>
                <a:spcPts val="1000"/>
              </a:spcBef>
              <a:spcAft>
                <a:spcPts val="0"/>
              </a:spcAft>
              <a:buClr>
                <a:schemeClr val="dk1"/>
              </a:buClr>
              <a:buSzPts val="2400"/>
              <a:buChar char="•"/>
            </a:pPr>
            <a:r>
              <a:rPr lang="en-US" sz="2400"/>
              <a:t>We obtain- </a:t>
            </a:r>
            <a:endParaRPr/>
          </a:p>
          <a:p>
            <a:pPr marL="914400" lvl="2" indent="0" algn="l" rtl="0">
              <a:lnSpc>
                <a:spcPct val="90000"/>
              </a:lnSpc>
              <a:spcBef>
                <a:spcPts val="500"/>
              </a:spcBef>
              <a:spcAft>
                <a:spcPts val="0"/>
              </a:spcAft>
              <a:buClr>
                <a:schemeClr val="dk1"/>
              </a:buClr>
              <a:buSzPts val="2400"/>
              <a:buNone/>
            </a:pPr>
            <a:endParaRPr sz="2400"/>
          </a:p>
          <a:p>
            <a:pPr marL="914400" lvl="2" indent="0" algn="l" rtl="0">
              <a:lnSpc>
                <a:spcPct val="90000"/>
              </a:lnSpc>
              <a:spcBef>
                <a:spcPts val="500"/>
              </a:spcBef>
              <a:spcAft>
                <a:spcPts val="0"/>
              </a:spcAft>
              <a:buClr>
                <a:schemeClr val="dk1"/>
              </a:buClr>
              <a:buSzPts val="2400"/>
              <a:buNone/>
            </a:pPr>
            <a:endParaRPr sz="2400"/>
          </a:p>
          <a:p>
            <a:pPr marL="914400" lvl="2" indent="0" algn="l" rtl="0">
              <a:lnSpc>
                <a:spcPct val="90000"/>
              </a:lnSpc>
              <a:spcBef>
                <a:spcPts val="500"/>
              </a:spcBef>
              <a:spcAft>
                <a:spcPts val="0"/>
              </a:spcAft>
              <a:buClr>
                <a:schemeClr val="dk1"/>
              </a:buClr>
              <a:buSzPts val="2400"/>
              <a:buNone/>
            </a:pPr>
            <a:endParaRPr sz="2400"/>
          </a:p>
          <a:p>
            <a:pPr marL="228600" lvl="0" indent="0" algn="l" rtl="0">
              <a:lnSpc>
                <a:spcPct val="90000"/>
              </a:lnSpc>
              <a:spcBef>
                <a:spcPts val="1000"/>
              </a:spcBef>
              <a:spcAft>
                <a:spcPts val="0"/>
              </a:spcAft>
              <a:buClr>
                <a:schemeClr val="dk1"/>
              </a:buClr>
              <a:buSzPts val="3600"/>
              <a:buNone/>
            </a:pPr>
            <a:endParaRPr sz="3600"/>
          </a:p>
        </p:txBody>
      </p:sp>
      <p:pic>
        <p:nvPicPr>
          <p:cNvPr id="397" name="Google Shape;397;p41"/>
          <p:cNvPicPr preferRelativeResize="0"/>
          <p:nvPr/>
        </p:nvPicPr>
        <p:blipFill rotWithShape="1">
          <a:blip r:embed="rId3">
            <a:alphaModFix/>
          </a:blip>
          <a:srcRect/>
          <a:stretch/>
        </p:blipFill>
        <p:spPr>
          <a:xfrm>
            <a:off x="9699948" y="1674544"/>
            <a:ext cx="1792255" cy="787974"/>
          </a:xfrm>
          <a:prstGeom prst="rect">
            <a:avLst/>
          </a:prstGeom>
          <a:noFill/>
          <a:ln>
            <a:noFill/>
          </a:ln>
        </p:spPr>
      </p:pic>
      <p:pic>
        <p:nvPicPr>
          <p:cNvPr id="398" name="Google Shape;398;p41"/>
          <p:cNvPicPr preferRelativeResize="0"/>
          <p:nvPr/>
        </p:nvPicPr>
        <p:blipFill rotWithShape="1">
          <a:blip r:embed="rId4">
            <a:alphaModFix/>
          </a:blip>
          <a:srcRect/>
          <a:stretch/>
        </p:blipFill>
        <p:spPr>
          <a:xfrm>
            <a:off x="7186125" y="3788081"/>
            <a:ext cx="3409950" cy="1133475"/>
          </a:xfrm>
          <a:prstGeom prst="rect">
            <a:avLst/>
          </a:prstGeom>
          <a:noFill/>
          <a:ln>
            <a:noFill/>
          </a:ln>
        </p:spPr>
      </p:pic>
      <p:pic>
        <p:nvPicPr>
          <p:cNvPr id="399" name="Google Shape;399;p41"/>
          <p:cNvPicPr preferRelativeResize="0"/>
          <p:nvPr/>
        </p:nvPicPr>
        <p:blipFill rotWithShape="1">
          <a:blip r:embed="rId5">
            <a:alphaModFix/>
          </a:blip>
          <a:srcRect/>
          <a:stretch/>
        </p:blipFill>
        <p:spPr>
          <a:xfrm>
            <a:off x="3670040" y="4921556"/>
            <a:ext cx="3200400" cy="1485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Times"/>
              <a:buNone/>
            </a:pPr>
            <a:r>
              <a:rPr lang="en-US" sz="3959" b="0" i="0" u="none" strike="noStrike">
                <a:latin typeface="Times"/>
                <a:ea typeface="Times"/>
                <a:cs typeface="Times"/>
                <a:sym typeface="Times"/>
              </a:rPr>
              <a:t/>
            </a:r>
            <a:br>
              <a:rPr lang="en-US" sz="3959" b="0" i="0" u="none" strike="noStrike">
                <a:latin typeface="Times"/>
                <a:ea typeface="Times"/>
                <a:cs typeface="Times"/>
                <a:sym typeface="Times"/>
              </a:rPr>
            </a:br>
            <a:r>
              <a:rPr lang="en-US" sz="3959" b="0" i="0" u="none" strike="noStrike">
                <a:latin typeface="Times"/>
                <a:ea typeface="Times"/>
                <a:cs typeface="Times"/>
                <a:sym typeface="Times"/>
              </a:rPr>
              <a:t>Computing histogram statistics</a:t>
            </a:r>
            <a:r>
              <a:rPr lang="en-US" sz="3959"/>
              <a:t/>
            </a:r>
            <a:br>
              <a:rPr lang="en-US" sz="3959"/>
            </a:br>
            <a:endParaRPr sz="3959"/>
          </a:p>
        </p:txBody>
      </p:sp>
      <p:sp>
        <p:nvSpPr>
          <p:cNvPr id="405" name="Google Shape;405;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b="0" i="0" u="none" strike="noStrike"/>
              <a:t>Similarly, the </a:t>
            </a:r>
            <a:r>
              <a:rPr lang="en-US" sz="3200" b="0" i="1" u="none" strike="noStrike">
                <a:solidFill>
                  <a:srgbClr val="FF0000"/>
                </a:solidFill>
              </a:rPr>
              <a:t>result for the variance </a:t>
            </a:r>
            <a:r>
              <a:rPr lang="en-US" sz="2400"/>
              <a:t>is the same (1.1264) using the formula-</a:t>
            </a:r>
            <a:endParaRPr/>
          </a:p>
          <a:p>
            <a:pPr marL="228600" lvl="0" indent="0" algn="l" rtl="0">
              <a:lnSpc>
                <a:spcPct val="90000"/>
              </a:lnSpc>
              <a:spcBef>
                <a:spcPts val="1000"/>
              </a:spcBef>
              <a:spcAft>
                <a:spcPts val="0"/>
              </a:spcAft>
              <a:buClr>
                <a:schemeClr val="dk1"/>
              </a:buClr>
              <a:buSzPts val="3600"/>
              <a:buNone/>
            </a:pPr>
            <a:endParaRPr sz="3600"/>
          </a:p>
        </p:txBody>
      </p:sp>
      <p:grpSp>
        <p:nvGrpSpPr>
          <p:cNvPr id="406" name="Google Shape;406;p42"/>
          <p:cNvGrpSpPr/>
          <p:nvPr/>
        </p:nvGrpSpPr>
        <p:grpSpPr>
          <a:xfrm>
            <a:off x="1272642" y="2337870"/>
            <a:ext cx="9403814" cy="1238250"/>
            <a:chOff x="1272642" y="2337870"/>
            <a:chExt cx="9403814" cy="1238250"/>
          </a:xfrm>
        </p:grpSpPr>
        <p:pic>
          <p:nvPicPr>
            <p:cNvPr id="407" name="Google Shape;407;p42"/>
            <p:cNvPicPr preferRelativeResize="0"/>
            <p:nvPr/>
          </p:nvPicPr>
          <p:blipFill rotWithShape="1">
            <a:blip r:embed="rId3">
              <a:alphaModFix/>
            </a:blip>
            <a:srcRect/>
            <a:stretch/>
          </p:blipFill>
          <p:spPr>
            <a:xfrm>
              <a:off x="1272642" y="2623387"/>
              <a:ext cx="3476625" cy="952500"/>
            </a:xfrm>
            <a:prstGeom prst="rect">
              <a:avLst/>
            </a:prstGeom>
            <a:noFill/>
            <a:ln>
              <a:noFill/>
            </a:ln>
          </p:spPr>
        </p:pic>
        <p:pic>
          <p:nvPicPr>
            <p:cNvPr id="408" name="Google Shape;408;p42"/>
            <p:cNvPicPr preferRelativeResize="0"/>
            <p:nvPr/>
          </p:nvPicPr>
          <p:blipFill rotWithShape="1">
            <a:blip r:embed="rId4">
              <a:alphaModFix/>
            </a:blip>
            <a:srcRect/>
            <a:stretch/>
          </p:blipFill>
          <p:spPr>
            <a:xfrm>
              <a:off x="5732981" y="2337870"/>
              <a:ext cx="4943475" cy="1238250"/>
            </a:xfrm>
            <a:prstGeom prst="rect">
              <a:avLst/>
            </a:prstGeom>
            <a:noFill/>
            <a:ln>
              <a:noFill/>
            </a:ln>
          </p:spPr>
        </p:pic>
        <p:sp>
          <p:nvSpPr>
            <p:cNvPr id="409" name="Google Shape;409;p42"/>
            <p:cNvSpPr txBox="1"/>
            <p:nvPr/>
          </p:nvSpPr>
          <p:spPr>
            <a:xfrm>
              <a:off x="4971659" y="2956995"/>
              <a:ext cx="5389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and</a:t>
              </a:r>
              <a:endParaRPr/>
            </a:p>
          </p:txBody>
        </p:sp>
      </p:grpSp>
      <p:pic>
        <p:nvPicPr>
          <p:cNvPr id="410" name="Google Shape;410;p42"/>
          <p:cNvPicPr preferRelativeResize="0"/>
          <p:nvPr/>
        </p:nvPicPr>
        <p:blipFill rotWithShape="1">
          <a:blip r:embed="rId5">
            <a:alphaModFix/>
          </a:blip>
          <a:srcRect/>
          <a:stretch/>
        </p:blipFill>
        <p:spPr>
          <a:xfrm>
            <a:off x="7240555" y="3952007"/>
            <a:ext cx="3633204" cy="2527791"/>
          </a:xfrm>
          <a:prstGeom prst="rect">
            <a:avLst/>
          </a:prstGeom>
          <a:noFill/>
          <a:ln>
            <a:noFill/>
          </a:ln>
        </p:spPr>
      </p:pic>
      <p:graphicFrame>
        <p:nvGraphicFramePr>
          <p:cNvPr id="411" name="Google Shape;411;p42"/>
          <p:cNvGraphicFramePr/>
          <p:nvPr/>
        </p:nvGraphicFramePr>
        <p:xfrm>
          <a:off x="745931" y="4254758"/>
          <a:ext cx="4631575" cy="2225100"/>
        </p:xfrm>
        <a:graphic>
          <a:graphicData uri="http://schemas.openxmlformats.org/drawingml/2006/table">
            <a:tbl>
              <a:tblPr firstRow="1" bandRow="1">
                <a:noFill/>
                <a:tableStyleId>{49400820-C19D-4F99-84B3-F55140B00CFD}</a:tableStyleId>
              </a:tblPr>
              <a:tblGrid>
                <a:gridCol w="2007625"/>
                <a:gridCol w="2623950"/>
              </a:tblGrid>
              <a:tr h="351325">
                <a:tc>
                  <a:txBody>
                    <a:bodyPr/>
                    <a:lstStyle/>
                    <a:p>
                      <a:pPr marL="0" marR="0" lvl="0" indent="0" algn="l" rtl="0">
                        <a:spcBef>
                          <a:spcPts val="0"/>
                        </a:spcBef>
                        <a:spcAft>
                          <a:spcPts val="0"/>
                        </a:spcAft>
                        <a:buNone/>
                      </a:pPr>
                      <a:r>
                        <a:rPr lang="en-US" sz="1800" b="1"/>
                        <a:t>Probability</a:t>
                      </a:r>
                      <a:endParaRPr/>
                    </a:p>
                  </a:txBody>
                  <a:tcPr marL="91450" marR="91450" marT="45725" marB="45725"/>
                </a:tc>
                <a:tc>
                  <a:txBody>
                    <a:bodyPr/>
                    <a:lstStyle/>
                    <a:p>
                      <a:pPr marL="0" marR="0" lvl="0" indent="0" algn="l" rtl="0">
                        <a:spcBef>
                          <a:spcPts val="0"/>
                        </a:spcBef>
                        <a:spcAft>
                          <a:spcPts val="0"/>
                        </a:spcAft>
                        <a:buNone/>
                      </a:pPr>
                      <a:r>
                        <a:rPr lang="en-US" sz="1800" b="1"/>
                        <a:t>Variance</a:t>
                      </a:r>
                      <a:endParaRPr/>
                    </a:p>
                  </a:txBody>
                  <a:tcPr marL="91450" marR="91450" marT="45725" marB="45725"/>
                </a:tc>
              </a:tr>
              <a:tr h="351325">
                <a:tc>
                  <a:txBody>
                    <a:bodyPr/>
                    <a:lstStyle/>
                    <a:p>
                      <a:pPr marL="0" marR="0" lvl="0" indent="0" algn="l" rtl="0">
                        <a:spcBef>
                          <a:spcPts val="0"/>
                        </a:spcBef>
                        <a:spcAft>
                          <a:spcPts val="0"/>
                        </a:spcAft>
                        <a:buNone/>
                      </a:pPr>
                      <a:r>
                        <a:rPr lang="en-US" sz="1800"/>
                        <a:t>P(r</a:t>
                      </a:r>
                      <a:r>
                        <a:rPr lang="en-US" sz="1800" baseline="-25000"/>
                        <a:t>0</a:t>
                      </a:r>
                      <a:r>
                        <a:rPr lang="en-US" sz="1800"/>
                        <a:t>) = 0.24</a:t>
                      </a:r>
                      <a:endParaRPr sz="1800"/>
                    </a:p>
                  </a:txBody>
                  <a:tcPr marL="91450" marR="91450" marT="45725" marB="45725"/>
                </a:tc>
                <a:tc>
                  <a:txBody>
                    <a:bodyPr/>
                    <a:lstStyle/>
                    <a:p>
                      <a:pPr marL="0" marR="0" lvl="0" indent="0" algn="l" rtl="0">
                        <a:spcBef>
                          <a:spcPts val="0"/>
                        </a:spcBef>
                        <a:spcAft>
                          <a:spcPts val="0"/>
                        </a:spcAft>
                        <a:buNone/>
                      </a:pPr>
                      <a:r>
                        <a:rPr lang="en-US" sz="1800"/>
                        <a:t>(0-1.44)</a:t>
                      </a:r>
                      <a:r>
                        <a:rPr lang="en-US" sz="1800" baseline="30000"/>
                        <a:t>2</a:t>
                      </a:r>
                      <a:r>
                        <a:rPr lang="en-US" sz="1800"/>
                        <a:t>x 0.24 =0.497</a:t>
                      </a:r>
                      <a:endParaRPr/>
                    </a:p>
                  </a:txBody>
                  <a:tcPr marL="91450" marR="91450" marT="45725" marB="45725"/>
                </a:tc>
              </a:tr>
              <a:tr h="351325">
                <a:tc>
                  <a:txBody>
                    <a:bodyPr/>
                    <a:lstStyle/>
                    <a:p>
                      <a:pPr marL="0" marR="0" lvl="0" indent="0" algn="l" rtl="0">
                        <a:lnSpc>
                          <a:spcPct val="100000"/>
                        </a:lnSpc>
                        <a:spcBef>
                          <a:spcPts val="0"/>
                        </a:spcBef>
                        <a:spcAft>
                          <a:spcPts val="0"/>
                        </a:spcAft>
                        <a:buClr>
                          <a:schemeClr val="dk1"/>
                        </a:buClr>
                        <a:buSzPts val="1800"/>
                        <a:buFont typeface="Calibri"/>
                        <a:buNone/>
                      </a:pPr>
                      <a:r>
                        <a:rPr lang="en-US" sz="1800"/>
                        <a:t>P(r</a:t>
                      </a:r>
                      <a:r>
                        <a:rPr lang="en-US" sz="1800" baseline="-25000"/>
                        <a:t>1</a:t>
                      </a:r>
                      <a:r>
                        <a:rPr lang="en-US" sz="1800"/>
                        <a:t>) = 0.28</a:t>
                      </a:r>
                      <a:endParaRPr sz="1800"/>
                    </a:p>
                  </a:txBody>
                  <a:tcPr marL="91450" marR="91450" marT="45725" marB="45725"/>
                </a:tc>
                <a:tc>
                  <a:txBody>
                    <a:bodyPr/>
                    <a:lstStyle/>
                    <a:p>
                      <a:pPr marL="0" marR="0" lvl="0" indent="0" algn="l" rtl="0">
                        <a:spcBef>
                          <a:spcPts val="0"/>
                        </a:spcBef>
                        <a:spcAft>
                          <a:spcPts val="0"/>
                        </a:spcAft>
                        <a:buNone/>
                      </a:pPr>
                      <a:r>
                        <a:rPr lang="en-US" sz="1800"/>
                        <a:t>(1-1.44)</a:t>
                      </a:r>
                      <a:r>
                        <a:rPr lang="en-US" sz="1800" baseline="30000"/>
                        <a:t>2</a:t>
                      </a:r>
                      <a:r>
                        <a:rPr lang="en-US" sz="1800"/>
                        <a:t>x 0.28 =0.050</a:t>
                      </a:r>
                      <a:endParaRPr sz="1800"/>
                    </a:p>
                  </a:txBody>
                  <a:tcPr marL="91450" marR="91450" marT="45725" marB="45725"/>
                </a:tc>
              </a:tr>
              <a:tr h="351325">
                <a:tc>
                  <a:txBody>
                    <a:bodyPr/>
                    <a:lstStyle/>
                    <a:p>
                      <a:pPr marL="0" marR="0" lvl="0" indent="0" algn="l" rtl="0">
                        <a:lnSpc>
                          <a:spcPct val="100000"/>
                        </a:lnSpc>
                        <a:spcBef>
                          <a:spcPts val="0"/>
                        </a:spcBef>
                        <a:spcAft>
                          <a:spcPts val="0"/>
                        </a:spcAft>
                        <a:buClr>
                          <a:schemeClr val="dk1"/>
                        </a:buClr>
                        <a:buSzPts val="1800"/>
                        <a:buFont typeface="Calibri"/>
                        <a:buNone/>
                      </a:pPr>
                      <a:r>
                        <a:rPr lang="en-US" sz="1800"/>
                        <a:t>P(r</a:t>
                      </a:r>
                      <a:r>
                        <a:rPr lang="en-US" sz="1800" baseline="-25000"/>
                        <a:t>2</a:t>
                      </a:r>
                      <a:r>
                        <a:rPr lang="en-US" sz="1800"/>
                        <a:t>) = 0.28</a:t>
                      </a:r>
                      <a:endParaRPr sz="1800"/>
                    </a:p>
                  </a:txBody>
                  <a:tcPr marL="91450" marR="91450" marT="45725" marB="45725"/>
                </a:tc>
                <a:tc>
                  <a:txBody>
                    <a:bodyPr/>
                    <a:lstStyle/>
                    <a:p>
                      <a:pPr marL="0" marR="0" lvl="0" indent="0" algn="l" rtl="0">
                        <a:spcBef>
                          <a:spcPts val="0"/>
                        </a:spcBef>
                        <a:spcAft>
                          <a:spcPts val="0"/>
                        </a:spcAft>
                        <a:buNone/>
                      </a:pPr>
                      <a:r>
                        <a:rPr lang="en-US" sz="1800"/>
                        <a:t>(2-1.44)</a:t>
                      </a:r>
                      <a:r>
                        <a:rPr lang="en-US" sz="1800" baseline="30000"/>
                        <a:t>2</a:t>
                      </a:r>
                      <a:r>
                        <a:rPr lang="en-US" sz="1800"/>
                        <a:t>x 0.28 =0.087</a:t>
                      </a:r>
                      <a:endParaRPr sz="1800"/>
                    </a:p>
                  </a:txBody>
                  <a:tcPr marL="91450" marR="91450" marT="45725" marB="45725"/>
                </a:tc>
              </a:tr>
              <a:tr h="351325">
                <a:tc>
                  <a:txBody>
                    <a:bodyPr/>
                    <a:lstStyle/>
                    <a:p>
                      <a:pPr marL="0" marR="0" lvl="0" indent="0" algn="l" rtl="0">
                        <a:lnSpc>
                          <a:spcPct val="100000"/>
                        </a:lnSpc>
                        <a:spcBef>
                          <a:spcPts val="0"/>
                        </a:spcBef>
                        <a:spcAft>
                          <a:spcPts val="0"/>
                        </a:spcAft>
                        <a:buClr>
                          <a:schemeClr val="dk1"/>
                        </a:buClr>
                        <a:buSzPts val="1800"/>
                        <a:buFont typeface="Calibri"/>
                        <a:buNone/>
                      </a:pPr>
                      <a:r>
                        <a:rPr lang="en-US" sz="1800"/>
                        <a:t>P(r</a:t>
                      </a:r>
                      <a:r>
                        <a:rPr lang="en-US" sz="1800" baseline="-25000"/>
                        <a:t>3</a:t>
                      </a:r>
                      <a:r>
                        <a:rPr lang="en-US" sz="1800"/>
                        <a:t>) = 0.20</a:t>
                      </a:r>
                      <a:endParaRPr sz="1800"/>
                    </a:p>
                  </a:txBody>
                  <a:tcPr marL="91450" marR="91450" marT="45725" marB="45725"/>
                </a:tc>
                <a:tc>
                  <a:txBody>
                    <a:bodyPr/>
                    <a:lstStyle/>
                    <a:p>
                      <a:pPr marL="0" marR="0" lvl="0" indent="0" algn="l" rtl="0">
                        <a:spcBef>
                          <a:spcPts val="0"/>
                        </a:spcBef>
                        <a:spcAft>
                          <a:spcPts val="0"/>
                        </a:spcAft>
                        <a:buNone/>
                      </a:pPr>
                      <a:r>
                        <a:rPr lang="en-US" sz="1800"/>
                        <a:t>(3-1.44)</a:t>
                      </a:r>
                      <a:r>
                        <a:rPr lang="en-US" sz="1800" baseline="30000"/>
                        <a:t>2</a:t>
                      </a:r>
                      <a:r>
                        <a:rPr lang="en-US" sz="1800"/>
                        <a:t>x 0.20 =0.481</a:t>
                      </a:r>
                      <a:endParaRPr sz="1800"/>
                    </a:p>
                  </a:txBody>
                  <a:tcPr marL="91450" marR="91450" marT="45725" marB="45725"/>
                </a:tc>
              </a:tr>
              <a:tr h="351325">
                <a:tc>
                  <a:txBody>
                    <a:bodyPr/>
                    <a:lstStyle/>
                    <a:p>
                      <a:pPr marL="0" marR="0" lvl="0" indent="0" algn="l" rtl="0">
                        <a:lnSpc>
                          <a:spcPct val="100000"/>
                        </a:lnSpc>
                        <a:spcBef>
                          <a:spcPts val="0"/>
                        </a:spcBef>
                        <a:spcAft>
                          <a:spcPts val="0"/>
                        </a:spcAft>
                        <a:buClr>
                          <a:schemeClr val="dk1"/>
                        </a:buClr>
                        <a:buSzPts val="1800"/>
                        <a:buFont typeface="Calibri"/>
                        <a:buNone/>
                      </a:pPr>
                      <a:r>
                        <a:rPr lang="en-US" sz="1800"/>
                        <a:t>Total = 1.00</a:t>
                      </a:r>
                      <a:endParaRPr/>
                    </a:p>
                  </a:txBody>
                  <a:tcPr marL="91450" marR="91450" marT="45725" marB="45725"/>
                </a:tc>
                <a:tc>
                  <a:txBody>
                    <a:bodyPr/>
                    <a:lstStyle/>
                    <a:p>
                      <a:pPr marL="0" marR="0" lvl="0" indent="0" algn="l" rtl="0">
                        <a:spcBef>
                          <a:spcPts val="0"/>
                        </a:spcBef>
                        <a:spcAft>
                          <a:spcPts val="0"/>
                        </a:spcAft>
                        <a:buNone/>
                      </a:pPr>
                      <a:r>
                        <a:rPr lang="en-US" sz="2000" b="1">
                          <a:solidFill>
                            <a:srgbClr val="FF0000"/>
                          </a:solidFill>
                        </a:rPr>
                        <a:t>Total = 1.115</a:t>
                      </a:r>
                      <a:endParaRPr/>
                    </a:p>
                  </a:txBody>
                  <a:tcPr marL="91450" marR="91450" marT="45725" marB="45725"/>
                </a:tc>
              </a:tr>
            </a:tbl>
          </a:graphicData>
        </a:graphic>
      </p:graphicFrame>
      <p:sp>
        <p:nvSpPr>
          <p:cNvPr id="412" name="Google Shape;412;p42"/>
          <p:cNvSpPr txBox="1"/>
          <p:nvPr/>
        </p:nvSpPr>
        <p:spPr>
          <a:xfrm>
            <a:off x="768272" y="3792021"/>
            <a:ext cx="26560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Calculating variance: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Image Transformations - Basics</a:t>
            </a:r>
            <a:endParaRPr b="1"/>
          </a:p>
        </p:txBody>
      </p:sp>
      <p:sp>
        <p:nvSpPr>
          <p:cNvPr id="104" name="Google Shape;104;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2590"/>
              <a:buChar char="•"/>
            </a:pPr>
            <a:r>
              <a:rPr lang="en-US" sz="2590"/>
              <a:t>The process consists of moving the </a:t>
            </a:r>
            <a:r>
              <a:rPr lang="en-US" sz="2590">
                <a:solidFill>
                  <a:srgbClr val="FF0000"/>
                </a:solidFill>
              </a:rPr>
              <a:t>origin </a:t>
            </a:r>
            <a:r>
              <a:rPr lang="en-US" sz="2590"/>
              <a:t>of the neighborhood from pixel to pixel and </a:t>
            </a:r>
            <a:r>
              <a:rPr lang="en-US" sz="2590">
                <a:solidFill>
                  <a:srgbClr val="CC0000"/>
                </a:solidFill>
              </a:rPr>
              <a:t>applying the operator T</a:t>
            </a:r>
            <a:r>
              <a:rPr lang="en-US" sz="2590"/>
              <a:t> to the pixels in the neighborhood to yield the output at that location.</a:t>
            </a:r>
            <a:endParaRPr/>
          </a:p>
          <a:p>
            <a:pPr marL="228600" lvl="0" indent="-228600" algn="l" rtl="0">
              <a:lnSpc>
                <a:spcPct val="70000"/>
              </a:lnSpc>
              <a:spcBef>
                <a:spcPts val="1000"/>
              </a:spcBef>
              <a:spcAft>
                <a:spcPts val="0"/>
              </a:spcAft>
              <a:buClr>
                <a:schemeClr val="dk1"/>
              </a:buClr>
              <a:buSzPts val="2590"/>
              <a:buChar char="•"/>
            </a:pPr>
            <a:r>
              <a:rPr lang="en-US" sz="2590"/>
              <a:t>Typically, the process starts at the </a:t>
            </a:r>
            <a:r>
              <a:rPr lang="en-US" sz="2590">
                <a:solidFill>
                  <a:srgbClr val="990000"/>
                </a:solidFill>
              </a:rPr>
              <a:t>top left</a:t>
            </a:r>
            <a:r>
              <a:rPr lang="en-US" sz="2590"/>
              <a:t> of the input image and proceeds pixel by pixel in a horizontal scan, one row at a time.</a:t>
            </a:r>
            <a:endParaRPr/>
          </a:p>
          <a:p>
            <a:pPr marL="228600" lvl="0" indent="-228600" algn="l" rtl="0">
              <a:lnSpc>
                <a:spcPct val="70000"/>
              </a:lnSpc>
              <a:spcBef>
                <a:spcPts val="1000"/>
              </a:spcBef>
              <a:spcAft>
                <a:spcPts val="0"/>
              </a:spcAft>
              <a:buClr>
                <a:schemeClr val="dk1"/>
              </a:buClr>
              <a:buSzPts val="2590"/>
              <a:buChar char="•"/>
            </a:pPr>
            <a:r>
              <a:rPr lang="en-US" sz="2590"/>
              <a:t>When the </a:t>
            </a:r>
            <a:r>
              <a:rPr lang="en-US" sz="2590">
                <a:solidFill>
                  <a:srgbClr val="CC0000"/>
                </a:solidFill>
              </a:rPr>
              <a:t>origin </a:t>
            </a:r>
            <a:r>
              <a:rPr lang="en-US" sz="2590"/>
              <a:t>of the neighborhood is </a:t>
            </a:r>
            <a:r>
              <a:rPr lang="en-US" sz="2590">
                <a:solidFill>
                  <a:srgbClr val="CC0000"/>
                </a:solidFill>
              </a:rPr>
              <a:t>at the border of the image</a:t>
            </a:r>
            <a:r>
              <a:rPr lang="en-US" sz="2590"/>
              <a:t>, part of the neighborhood will reside </a:t>
            </a:r>
            <a:r>
              <a:rPr lang="en-US" sz="2590">
                <a:solidFill>
                  <a:srgbClr val="990000"/>
                </a:solidFill>
              </a:rPr>
              <a:t>outside </a:t>
            </a:r>
            <a:r>
              <a:rPr lang="en-US" sz="2590"/>
              <a:t>the image.</a:t>
            </a:r>
            <a:endParaRPr/>
          </a:p>
          <a:p>
            <a:pPr marL="228600" lvl="0" indent="-228600" algn="l" rtl="0">
              <a:lnSpc>
                <a:spcPct val="70000"/>
              </a:lnSpc>
              <a:spcBef>
                <a:spcPts val="1000"/>
              </a:spcBef>
              <a:spcAft>
                <a:spcPts val="0"/>
              </a:spcAft>
              <a:buClr>
                <a:schemeClr val="dk1"/>
              </a:buClr>
              <a:buSzPts val="2590"/>
              <a:buChar char="•"/>
            </a:pPr>
            <a:r>
              <a:rPr lang="en-US" sz="2590"/>
              <a:t>The procedure is either to ignore the outside neighbors in the computations specified by T, or to pad the image with a border of 0s or some other specified intensity values.</a:t>
            </a:r>
            <a:endParaRPr/>
          </a:p>
          <a:p>
            <a:pPr marL="228600" lvl="0" indent="-228600" algn="l" rtl="0">
              <a:lnSpc>
                <a:spcPct val="70000"/>
              </a:lnSpc>
              <a:spcBef>
                <a:spcPts val="1000"/>
              </a:spcBef>
              <a:spcAft>
                <a:spcPts val="0"/>
              </a:spcAft>
              <a:buClr>
                <a:schemeClr val="dk1"/>
              </a:buClr>
              <a:buSzPts val="2590"/>
              <a:buChar char="•"/>
            </a:pPr>
            <a:r>
              <a:rPr lang="en-US" sz="2590"/>
              <a:t>The procedure just described is called </a:t>
            </a:r>
            <a:r>
              <a:rPr lang="en-US" sz="2590" i="1">
                <a:solidFill>
                  <a:srgbClr val="FF0000"/>
                </a:solidFill>
              </a:rPr>
              <a:t>spatial filtering</a:t>
            </a:r>
            <a:r>
              <a:rPr lang="en-US" sz="2590"/>
              <a:t>, in which the neighborhood, along with a predefined operation, is called a </a:t>
            </a:r>
            <a:r>
              <a:rPr lang="en-US" sz="2590" i="1">
                <a:solidFill>
                  <a:srgbClr val="FF0000"/>
                </a:solidFill>
              </a:rPr>
              <a:t>spatial filter (also referred to as a spatial mask, kernel, template, or window</a:t>
            </a:r>
            <a:r>
              <a:rPr lang="en-US" sz="2590"/>
              <a:t>).</a:t>
            </a:r>
            <a:endParaRPr sz="259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i="0" u="none" strike="noStrike">
                <a:latin typeface="Calibri"/>
                <a:ea typeface="Calibri"/>
                <a:cs typeface="Calibri"/>
                <a:sym typeface="Calibri"/>
              </a:rPr>
              <a:t>Using Histogram Statistics for Image Enhancement</a:t>
            </a:r>
            <a:endParaRPr/>
          </a:p>
        </p:txBody>
      </p:sp>
      <p:sp>
        <p:nvSpPr>
          <p:cNvPr id="418" name="Google Shape;418;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3200"/>
              <a:buChar char="•"/>
            </a:pPr>
            <a:r>
              <a:rPr lang="en-US" sz="3200" b="0" i="0" u="none" strike="noStrike" dirty="0"/>
              <a:t>We consider two uses of the mean and variance for enhancement purposes</a:t>
            </a:r>
            <a:endParaRPr dirty="0"/>
          </a:p>
          <a:p>
            <a:pPr marL="228600" lvl="0" indent="-228600" algn="l" rtl="0">
              <a:lnSpc>
                <a:spcPct val="80000"/>
              </a:lnSpc>
              <a:spcBef>
                <a:spcPts val="1000"/>
              </a:spcBef>
              <a:spcAft>
                <a:spcPts val="0"/>
              </a:spcAft>
              <a:buClr>
                <a:schemeClr val="dk1"/>
              </a:buClr>
              <a:buSzPts val="3200"/>
              <a:buChar char="•"/>
            </a:pPr>
            <a:r>
              <a:rPr lang="en-US" sz="3200" b="0" i="0" u="none" strike="noStrike"/>
              <a:t>The </a:t>
            </a:r>
            <a:r>
              <a:rPr lang="en-US" sz="3200" b="0" i="1" u="none" strike="noStrike" smtClean="0"/>
              <a:t>global </a:t>
            </a:r>
            <a:r>
              <a:rPr lang="en-US" sz="3200" b="0" i="0" u="none" strike="noStrike" dirty="0"/>
              <a:t>mean and variance are computed over an entire image and are useful for gross adjustments in overall intensity and contrast.</a:t>
            </a:r>
            <a:endParaRPr dirty="0"/>
          </a:p>
          <a:p>
            <a:pPr marL="228600" lvl="0" indent="-228600" algn="l" rtl="0">
              <a:lnSpc>
                <a:spcPct val="80000"/>
              </a:lnSpc>
              <a:spcBef>
                <a:spcPts val="1000"/>
              </a:spcBef>
              <a:spcAft>
                <a:spcPts val="0"/>
              </a:spcAft>
              <a:buClr>
                <a:schemeClr val="dk1"/>
              </a:buClr>
              <a:buSzPts val="3200"/>
              <a:buChar char="•"/>
            </a:pPr>
            <a:r>
              <a:rPr lang="en-US" sz="3200" b="0" i="0" u="none" strike="noStrike" dirty="0"/>
              <a:t>A more powerful use of these parameters is in local enhancement, where the </a:t>
            </a:r>
            <a:r>
              <a:rPr lang="en-US" sz="3200" b="0" i="1" u="none" strike="noStrike" dirty="0"/>
              <a:t>local </a:t>
            </a:r>
            <a:r>
              <a:rPr lang="en-US" sz="3200" b="0" i="0" u="none" strike="noStrike" dirty="0"/>
              <a:t>mean and variance are used as the basis for making changes that depend on image characteristics in a neighborhood about each pixel in an image.</a:t>
            </a:r>
            <a:endParaRPr sz="4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gaa34c2320b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424" name="Google Shape;424;gaa34c2320b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a:p>
        </p:txBody>
      </p:sp>
      <p:pic>
        <p:nvPicPr>
          <p:cNvPr id="425" name="Google Shape;425;gaa34c2320b_0_0"/>
          <p:cNvPicPr preferRelativeResize="0"/>
          <p:nvPr/>
        </p:nvPicPr>
        <p:blipFill>
          <a:blip r:embed="rId3">
            <a:alphaModFix/>
          </a:blip>
          <a:stretch>
            <a:fillRect/>
          </a:stretch>
        </p:blipFill>
        <p:spPr>
          <a:xfrm>
            <a:off x="2771775" y="1514475"/>
            <a:ext cx="6953250" cy="4133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Google Shape;430;g10fc317a3b5_0_0"/>
          <p:cNvPicPr preferRelativeResize="0"/>
          <p:nvPr/>
        </p:nvPicPr>
        <p:blipFill>
          <a:blip r:embed="rId3">
            <a:alphaModFix/>
          </a:blip>
          <a:stretch>
            <a:fillRect/>
          </a:stretch>
        </p:blipFill>
        <p:spPr>
          <a:xfrm>
            <a:off x="152400" y="152400"/>
            <a:ext cx="10058415" cy="6705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Image Transformations - Basics</a:t>
            </a:r>
            <a:endParaRPr/>
          </a:p>
        </p:txBody>
      </p:sp>
      <p:sp>
        <p:nvSpPr>
          <p:cNvPr id="110" name="Google Shape;110;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smallest possible neighborhood is of size 1X1. In this case, </a:t>
            </a:r>
            <a:r>
              <a:rPr lang="en-US" i="1"/>
              <a:t>g</a:t>
            </a:r>
            <a:r>
              <a:rPr lang="en-US"/>
              <a:t> depends only on the value of </a:t>
            </a:r>
            <a:r>
              <a:rPr lang="en-US" i="1"/>
              <a:t>f</a:t>
            </a:r>
            <a:r>
              <a:rPr lang="en-US"/>
              <a:t> at a single point (x, y) and T in becomes an </a:t>
            </a:r>
            <a:r>
              <a:rPr lang="en-US" i="1">
                <a:solidFill>
                  <a:srgbClr val="FF0000"/>
                </a:solidFill>
              </a:rPr>
              <a:t>intensity</a:t>
            </a:r>
            <a:r>
              <a:rPr lang="en-US"/>
              <a:t> (</a:t>
            </a:r>
            <a:r>
              <a:rPr lang="en-US">
                <a:solidFill>
                  <a:srgbClr val="00B050"/>
                </a:solidFill>
              </a:rPr>
              <a:t>also called gray-level or mapping</a:t>
            </a:r>
            <a:r>
              <a:rPr lang="en-US"/>
              <a:t>) </a:t>
            </a:r>
            <a:r>
              <a:rPr lang="en-US" i="1">
                <a:solidFill>
                  <a:srgbClr val="FF0000"/>
                </a:solidFill>
              </a:rPr>
              <a:t>transformation function </a:t>
            </a:r>
            <a:r>
              <a:rPr lang="en-US"/>
              <a:t>of the form –</a:t>
            </a:r>
            <a:endParaRPr/>
          </a:p>
          <a:p>
            <a:pPr marL="0" lvl="0" indent="0" algn="l" rtl="0">
              <a:lnSpc>
                <a:spcPct val="90000"/>
              </a:lnSpc>
              <a:spcBef>
                <a:spcPts val="1000"/>
              </a:spcBef>
              <a:spcAft>
                <a:spcPts val="0"/>
              </a:spcAft>
              <a:buClr>
                <a:schemeClr val="dk1"/>
              </a:buClr>
              <a:buSzPts val="2800"/>
              <a:buNone/>
            </a:pPr>
            <a:r>
              <a:rPr lang="en-US"/>
              <a:t>					s = T(r)</a:t>
            </a:r>
            <a:endParaRPr/>
          </a:p>
          <a:p>
            <a:pPr marL="0" lvl="0" indent="0" algn="l" rtl="0">
              <a:lnSpc>
                <a:spcPct val="90000"/>
              </a:lnSpc>
              <a:spcBef>
                <a:spcPts val="1000"/>
              </a:spcBef>
              <a:spcAft>
                <a:spcPts val="0"/>
              </a:spcAft>
              <a:buClr>
                <a:schemeClr val="dk1"/>
              </a:buClr>
              <a:buSzPts val="2800"/>
              <a:buNone/>
            </a:pPr>
            <a:r>
              <a:rPr lang="en-US"/>
              <a:t>where, </a:t>
            </a:r>
            <a:r>
              <a:rPr lang="en-US" i="1">
                <a:solidFill>
                  <a:srgbClr val="FF0000"/>
                </a:solidFill>
              </a:rPr>
              <a:t>s</a:t>
            </a:r>
            <a:r>
              <a:rPr lang="en-US"/>
              <a:t> and </a:t>
            </a:r>
            <a:r>
              <a:rPr lang="en-US" i="1">
                <a:solidFill>
                  <a:srgbClr val="FF0000"/>
                </a:solidFill>
              </a:rPr>
              <a:t>r</a:t>
            </a:r>
            <a:r>
              <a:rPr lang="en-US"/>
              <a:t> are variables denoting the intensity of </a:t>
            </a:r>
            <a:r>
              <a:rPr lang="en-US" i="1">
                <a:solidFill>
                  <a:srgbClr val="FF0000"/>
                </a:solidFill>
              </a:rPr>
              <a:t>g</a:t>
            </a:r>
            <a:r>
              <a:rPr lang="en-US"/>
              <a:t> and </a:t>
            </a:r>
            <a:r>
              <a:rPr lang="en-US" i="1">
                <a:solidFill>
                  <a:srgbClr val="FF0000"/>
                </a:solidFill>
              </a:rPr>
              <a:t>f</a:t>
            </a:r>
            <a:r>
              <a:rPr lang="en-US"/>
              <a:t> at any point (x, y)  respectively. </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Intensity Transformation- Contrast stretching function</a:t>
            </a:r>
            <a:endParaRPr/>
          </a:p>
        </p:txBody>
      </p:sp>
      <p:sp>
        <p:nvSpPr>
          <p:cNvPr id="116" name="Google Shape;116;p6"/>
          <p:cNvSpPr txBox="1">
            <a:spLocks noGrp="1"/>
          </p:cNvSpPr>
          <p:nvPr>
            <p:ph type="body" idx="1"/>
          </p:nvPr>
        </p:nvSpPr>
        <p:spPr>
          <a:xfrm>
            <a:off x="838199" y="1903445"/>
            <a:ext cx="6831563" cy="4301412"/>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380"/>
              <a:buChar char="•"/>
            </a:pPr>
            <a:r>
              <a:rPr lang="en-US" sz="2380"/>
              <a:t>The effect of applying the transformation to every pixel of </a:t>
            </a:r>
            <a:r>
              <a:rPr lang="en-US" sz="2380" i="1">
                <a:solidFill>
                  <a:srgbClr val="FF0000"/>
                </a:solidFill>
              </a:rPr>
              <a:t>f</a:t>
            </a:r>
            <a:r>
              <a:rPr lang="en-US" sz="2380"/>
              <a:t> to generate the corresponding pixels in </a:t>
            </a:r>
            <a:r>
              <a:rPr lang="en-US" sz="2380" i="1">
                <a:solidFill>
                  <a:srgbClr val="FF0000"/>
                </a:solidFill>
              </a:rPr>
              <a:t>g</a:t>
            </a:r>
            <a:r>
              <a:rPr lang="en-US" sz="2380"/>
              <a:t> would be to produce an image </a:t>
            </a:r>
            <a:r>
              <a:rPr lang="en-US" sz="2380">
                <a:solidFill>
                  <a:srgbClr val="00CC00"/>
                </a:solidFill>
              </a:rPr>
              <a:t>of higher contrast than the original</a:t>
            </a:r>
            <a:r>
              <a:rPr lang="en-US" sz="2380">
                <a:solidFill>
                  <a:srgbClr val="00B050"/>
                </a:solidFill>
              </a:rPr>
              <a:t> </a:t>
            </a:r>
            <a:r>
              <a:rPr lang="en-US" sz="2380"/>
              <a:t>by </a:t>
            </a:r>
            <a:r>
              <a:rPr lang="en-US" sz="2380">
                <a:solidFill>
                  <a:srgbClr val="FF0000"/>
                </a:solidFill>
              </a:rPr>
              <a:t>darkening the intensity levels below k and brightening the levels above k.</a:t>
            </a:r>
            <a:endParaRPr/>
          </a:p>
          <a:p>
            <a:pPr marL="228600" lvl="0" indent="-228600" algn="l" rtl="0">
              <a:lnSpc>
                <a:spcPct val="80000"/>
              </a:lnSpc>
              <a:spcBef>
                <a:spcPts val="1000"/>
              </a:spcBef>
              <a:spcAft>
                <a:spcPts val="0"/>
              </a:spcAft>
              <a:buClr>
                <a:schemeClr val="dk1"/>
              </a:buClr>
              <a:buSzPts val="2380"/>
              <a:buChar char="•"/>
            </a:pPr>
            <a:r>
              <a:rPr lang="en-US" sz="2380"/>
              <a:t>In this technique, sometimes called contrast stretching, values of </a:t>
            </a:r>
            <a:r>
              <a:rPr lang="en-US" sz="2380" i="1">
                <a:solidFill>
                  <a:srgbClr val="FF0000"/>
                </a:solidFill>
              </a:rPr>
              <a:t>r</a:t>
            </a:r>
            <a:r>
              <a:rPr lang="en-US" sz="2380"/>
              <a:t> lower than </a:t>
            </a:r>
            <a:r>
              <a:rPr lang="en-US" sz="2380" i="1">
                <a:solidFill>
                  <a:srgbClr val="FF0000"/>
                </a:solidFill>
              </a:rPr>
              <a:t>k</a:t>
            </a:r>
            <a:r>
              <a:rPr lang="en-US" sz="2380"/>
              <a:t> are compressed by the transformation function into a narrow range of </a:t>
            </a:r>
            <a:r>
              <a:rPr lang="en-US" sz="2380">
                <a:solidFill>
                  <a:srgbClr val="FF0000"/>
                </a:solidFill>
              </a:rPr>
              <a:t>s</a:t>
            </a:r>
            <a:r>
              <a:rPr lang="en-US" sz="2380"/>
              <a:t>, toward black. </a:t>
            </a:r>
            <a:endParaRPr/>
          </a:p>
          <a:p>
            <a:pPr marL="228600" lvl="0" indent="-228600" algn="l" rtl="0">
              <a:lnSpc>
                <a:spcPct val="80000"/>
              </a:lnSpc>
              <a:spcBef>
                <a:spcPts val="1000"/>
              </a:spcBef>
              <a:spcAft>
                <a:spcPts val="0"/>
              </a:spcAft>
              <a:buClr>
                <a:schemeClr val="dk1"/>
              </a:buClr>
              <a:buSzPts val="2380"/>
              <a:buChar char="•"/>
            </a:pPr>
            <a:r>
              <a:rPr lang="en-US" sz="2380"/>
              <a:t>The opposite is true for values of </a:t>
            </a:r>
            <a:r>
              <a:rPr lang="en-US" sz="2380" i="1">
                <a:solidFill>
                  <a:srgbClr val="FF0000"/>
                </a:solidFill>
              </a:rPr>
              <a:t>r</a:t>
            </a:r>
            <a:r>
              <a:rPr lang="en-US" sz="2380"/>
              <a:t> higher than </a:t>
            </a:r>
            <a:r>
              <a:rPr lang="en-US" sz="2380">
                <a:solidFill>
                  <a:srgbClr val="FF0000"/>
                </a:solidFill>
              </a:rPr>
              <a:t>k</a:t>
            </a:r>
            <a:r>
              <a:rPr lang="en-US" sz="2380"/>
              <a:t>.</a:t>
            </a:r>
            <a:endParaRPr/>
          </a:p>
          <a:p>
            <a:pPr marL="228600" lvl="0" indent="-228600" algn="l" rtl="0">
              <a:lnSpc>
                <a:spcPct val="80000"/>
              </a:lnSpc>
              <a:spcBef>
                <a:spcPts val="1000"/>
              </a:spcBef>
              <a:spcAft>
                <a:spcPts val="0"/>
              </a:spcAft>
              <a:buClr>
                <a:schemeClr val="dk1"/>
              </a:buClr>
              <a:buSzPts val="2380"/>
              <a:buChar char="•"/>
            </a:pPr>
            <a:r>
              <a:rPr lang="en-US" sz="2380"/>
              <a:t>Observe how an intensity value</a:t>
            </a:r>
            <a:r>
              <a:rPr lang="en-US" sz="2380" i="1">
                <a:solidFill>
                  <a:srgbClr val="FF0000"/>
                </a:solidFill>
              </a:rPr>
              <a:t> r</a:t>
            </a:r>
            <a:r>
              <a:rPr lang="en-US" sz="2380" i="1" baseline="-25000">
                <a:solidFill>
                  <a:srgbClr val="FF0000"/>
                </a:solidFill>
              </a:rPr>
              <a:t>0</a:t>
            </a:r>
            <a:r>
              <a:rPr lang="en-US" sz="2380" i="1">
                <a:solidFill>
                  <a:srgbClr val="FF0000"/>
                </a:solidFill>
              </a:rPr>
              <a:t> </a:t>
            </a:r>
            <a:r>
              <a:rPr lang="en-US" sz="2380"/>
              <a:t>is mapped to obtain the corresponding value </a:t>
            </a:r>
            <a:r>
              <a:rPr lang="en-US" sz="2380" i="1">
                <a:solidFill>
                  <a:srgbClr val="FF0000"/>
                </a:solidFill>
              </a:rPr>
              <a:t>s</a:t>
            </a:r>
            <a:r>
              <a:rPr lang="en-US" sz="2380" i="1" baseline="-25000">
                <a:solidFill>
                  <a:srgbClr val="FF0000"/>
                </a:solidFill>
              </a:rPr>
              <a:t>0</a:t>
            </a:r>
            <a:endParaRPr sz="2380" i="1">
              <a:solidFill>
                <a:srgbClr val="FF0000"/>
              </a:solidFill>
            </a:endParaRPr>
          </a:p>
        </p:txBody>
      </p:sp>
      <p:pic>
        <p:nvPicPr>
          <p:cNvPr id="117" name="Google Shape;117;p6"/>
          <p:cNvPicPr preferRelativeResize="0"/>
          <p:nvPr/>
        </p:nvPicPr>
        <p:blipFill rotWithShape="1">
          <a:blip r:embed="rId3">
            <a:alphaModFix/>
          </a:blip>
          <a:srcRect/>
          <a:stretch/>
        </p:blipFill>
        <p:spPr>
          <a:xfrm>
            <a:off x="7766083" y="1945433"/>
            <a:ext cx="4124325" cy="35814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Intensity Transformation- Thresholding function</a:t>
            </a:r>
            <a:endParaRPr/>
          </a:p>
        </p:txBody>
      </p:sp>
      <p:sp>
        <p:nvSpPr>
          <p:cNvPr id="123" name="Google Shape;123;p7"/>
          <p:cNvSpPr txBox="1">
            <a:spLocks noGrp="1"/>
          </p:cNvSpPr>
          <p:nvPr>
            <p:ph type="body" idx="1"/>
          </p:nvPr>
        </p:nvSpPr>
        <p:spPr>
          <a:xfrm>
            <a:off x="838200" y="2052735"/>
            <a:ext cx="6971522" cy="412422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the limiting case, T(r) produces a two-level (binary) image.</a:t>
            </a:r>
            <a:endParaRPr/>
          </a:p>
          <a:p>
            <a:pPr marL="228600" lvl="0" indent="-228600" algn="l" rtl="0">
              <a:lnSpc>
                <a:spcPct val="90000"/>
              </a:lnSpc>
              <a:spcBef>
                <a:spcPts val="1000"/>
              </a:spcBef>
              <a:spcAft>
                <a:spcPts val="0"/>
              </a:spcAft>
              <a:buClr>
                <a:schemeClr val="dk1"/>
              </a:buClr>
              <a:buSzPts val="2800"/>
              <a:buChar char="•"/>
            </a:pPr>
            <a:r>
              <a:rPr lang="en-US"/>
              <a:t>A mapping of this form is called a thresholding function.</a:t>
            </a:r>
            <a:endParaRPr/>
          </a:p>
        </p:txBody>
      </p:sp>
      <p:pic>
        <p:nvPicPr>
          <p:cNvPr id="124" name="Google Shape;124;p7"/>
          <p:cNvPicPr preferRelativeResize="0"/>
          <p:nvPr/>
        </p:nvPicPr>
        <p:blipFill rotWithShape="1">
          <a:blip r:embed="rId3">
            <a:alphaModFix/>
          </a:blip>
          <a:srcRect/>
          <a:stretch/>
        </p:blipFill>
        <p:spPr>
          <a:xfrm>
            <a:off x="8164577" y="2271664"/>
            <a:ext cx="3476625" cy="36957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Some Basic Intensity Transformation Functions</a:t>
            </a:r>
            <a:endParaRPr/>
          </a:p>
        </p:txBody>
      </p:sp>
      <p:sp>
        <p:nvSpPr>
          <p:cNvPr id="130" name="Google Shape;130;p8"/>
          <p:cNvSpPr txBox="1">
            <a:spLocks noGrp="1"/>
          </p:cNvSpPr>
          <p:nvPr>
            <p:ph type="body" idx="1"/>
          </p:nvPr>
        </p:nvSpPr>
        <p:spPr>
          <a:xfrm>
            <a:off x="838200" y="1825625"/>
            <a:ext cx="10741090" cy="456584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Intensity transformations are among the simplest of all image processing techniques. The values of pixels, before and after processing, will be denoted by r and s, respectively.</a:t>
            </a:r>
            <a:endParaRPr/>
          </a:p>
          <a:p>
            <a:pPr marL="228600" lvl="0" indent="-228600" algn="l" rtl="0">
              <a:lnSpc>
                <a:spcPct val="90000"/>
              </a:lnSpc>
              <a:spcBef>
                <a:spcPts val="1000"/>
              </a:spcBef>
              <a:spcAft>
                <a:spcPts val="0"/>
              </a:spcAft>
              <a:buClr>
                <a:schemeClr val="dk1"/>
              </a:buClr>
              <a:buSzPts val="2800"/>
              <a:buChar char="•"/>
            </a:pPr>
            <a:r>
              <a:rPr lang="en-US"/>
              <a:t>these values are related by an expression of the form </a:t>
            </a:r>
            <a:r>
              <a:rPr lang="en-US" i="1">
                <a:solidFill>
                  <a:srgbClr val="FF0000"/>
                </a:solidFill>
              </a:rPr>
              <a:t>s = T(r) </a:t>
            </a:r>
            <a:r>
              <a:rPr lang="en-US"/>
              <a:t>where T is a transformation that maps a pixel value r into a pixel value s.</a:t>
            </a:r>
            <a:endParaRPr/>
          </a:p>
          <a:p>
            <a:pPr marL="228600" lvl="0" indent="-228600" algn="l" rtl="0">
              <a:lnSpc>
                <a:spcPct val="90000"/>
              </a:lnSpc>
              <a:spcBef>
                <a:spcPts val="1000"/>
              </a:spcBef>
              <a:spcAft>
                <a:spcPts val="0"/>
              </a:spcAft>
              <a:buClr>
                <a:schemeClr val="dk1"/>
              </a:buClr>
              <a:buSzPts val="2800"/>
              <a:buChar char="•"/>
            </a:pPr>
            <a:r>
              <a:rPr lang="en-US"/>
              <a:t>As an introduction to intensity transformations, which shows three basic types of functions used frequently for image enhancement:</a:t>
            </a:r>
            <a:endParaRPr/>
          </a:p>
          <a:p>
            <a:pPr marL="685800" lvl="1" indent="-228600" algn="l" rtl="0">
              <a:lnSpc>
                <a:spcPct val="90000"/>
              </a:lnSpc>
              <a:spcBef>
                <a:spcPts val="500"/>
              </a:spcBef>
              <a:spcAft>
                <a:spcPts val="0"/>
              </a:spcAft>
              <a:buClr>
                <a:schemeClr val="dk1"/>
              </a:buClr>
              <a:buSzPts val="2400"/>
              <a:buChar char="•"/>
            </a:pPr>
            <a:r>
              <a:rPr lang="en-US"/>
              <a:t>linear (negative and identity transformations), </a:t>
            </a:r>
            <a:endParaRPr/>
          </a:p>
          <a:p>
            <a:pPr marL="685800" lvl="1" indent="-228600" algn="l" rtl="0">
              <a:lnSpc>
                <a:spcPct val="90000"/>
              </a:lnSpc>
              <a:spcBef>
                <a:spcPts val="500"/>
              </a:spcBef>
              <a:spcAft>
                <a:spcPts val="0"/>
              </a:spcAft>
              <a:buClr>
                <a:schemeClr val="dk1"/>
              </a:buClr>
              <a:buSzPts val="2400"/>
              <a:buChar char="•"/>
            </a:pPr>
            <a:r>
              <a:rPr lang="en-US"/>
              <a:t>logarithmic (log and inverse-log transformations),and</a:t>
            </a:r>
            <a:endParaRPr/>
          </a:p>
          <a:p>
            <a:pPr marL="685800" lvl="1" indent="-228600" algn="l" rtl="0">
              <a:lnSpc>
                <a:spcPct val="90000"/>
              </a:lnSpc>
              <a:spcBef>
                <a:spcPts val="500"/>
              </a:spcBef>
              <a:spcAft>
                <a:spcPts val="0"/>
              </a:spcAft>
              <a:buClr>
                <a:schemeClr val="dk1"/>
              </a:buClr>
              <a:buSzPts val="2400"/>
              <a:buChar char="•"/>
            </a:pPr>
            <a:r>
              <a:rPr lang="en-US"/>
              <a:t>power-law (nth power and nth root transformations). T</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Image Negatives</a:t>
            </a:r>
            <a:endParaRPr/>
          </a:p>
        </p:txBody>
      </p:sp>
      <p:sp>
        <p:nvSpPr>
          <p:cNvPr id="136" name="Google Shape;136;p9"/>
          <p:cNvSpPr txBox="1">
            <a:spLocks noGrp="1"/>
          </p:cNvSpPr>
          <p:nvPr>
            <p:ph type="body" idx="1"/>
          </p:nvPr>
        </p:nvSpPr>
        <p:spPr>
          <a:xfrm>
            <a:off x="838200" y="1825625"/>
            <a:ext cx="5068078" cy="4808440"/>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2380"/>
              <a:buChar char="•"/>
            </a:pPr>
            <a:r>
              <a:rPr lang="en-US" sz="2380"/>
              <a:t>The negative of an image with intensity levels in the range is obtained by using the negative transformation which is given by the expression-</a:t>
            </a:r>
            <a:endParaRPr/>
          </a:p>
          <a:p>
            <a:pPr marL="0" lvl="0" indent="0" algn="l" rtl="0">
              <a:lnSpc>
                <a:spcPct val="70000"/>
              </a:lnSpc>
              <a:spcBef>
                <a:spcPts val="1000"/>
              </a:spcBef>
              <a:spcAft>
                <a:spcPts val="0"/>
              </a:spcAft>
              <a:buClr>
                <a:schemeClr val="dk1"/>
              </a:buClr>
              <a:buSzPts val="2380"/>
              <a:buNone/>
            </a:pPr>
            <a:r>
              <a:rPr lang="en-US" sz="2380"/>
              <a:t>	s = L - 1 – r</a:t>
            </a:r>
            <a:endParaRPr/>
          </a:p>
          <a:p>
            <a:pPr marL="228600" lvl="0" indent="-228600" algn="l" rtl="0">
              <a:lnSpc>
                <a:spcPct val="70000"/>
              </a:lnSpc>
              <a:spcBef>
                <a:spcPts val="1000"/>
              </a:spcBef>
              <a:spcAft>
                <a:spcPts val="0"/>
              </a:spcAft>
              <a:buClr>
                <a:schemeClr val="dk1"/>
              </a:buClr>
              <a:buSzPts val="2380"/>
              <a:buChar char="•"/>
            </a:pPr>
            <a:r>
              <a:rPr lang="en-US" sz="2380"/>
              <a:t>Reversing the intensity levels of an image in this manner produces the equivalent of a photographic negative.</a:t>
            </a:r>
            <a:endParaRPr sz="2380"/>
          </a:p>
          <a:p>
            <a:pPr marL="228600" lvl="0" indent="-228600" algn="l" rtl="0">
              <a:lnSpc>
                <a:spcPct val="70000"/>
              </a:lnSpc>
              <a:spcBef>
                <a:spcPts val="1000"/>
              </a:spcBef>
              <a:spcAft>
                <a:spcPts val="0"/>
              </a:spcAft>
              <a:buClr>
                <a:schemeClr val="dk1"/>
              </a:buClr>
              <a:buSzPts val="2380"/>
              <a:buChar char="•"/>
            </a:pPr>
            <a:r>
              <a:rPr lang="en-US" sz="2380"/>
              <a:t>This type of processing is particularly suited for enhancing white or gray detail embedded in dark regions of an image, especially when the black areas are dominant in size.</a:t>
            </a:r>
            <a:endParaRPr sz="2380"/>
          </a:p>
        </p:txBody>
      </p:sp>
      <p:pic>
        <p:nvPicPr>
          <p:cNvPr id="137" name="Google Shape;137;p9"/>
          <p:cNvPicPr preferRelativeResize="0"/>
          <p:nvPr/>
        </p:nvPicPr>
        <p:blipFill rotWithShape="1">
          <a:blip r:embed="rId3">
            <a:alphaModFix/>
          </a:blip>
          <a:srcRect/>
          <a:stretch/>
        </p:blipFill>
        <p:spPr>
          <a:xfrm>
            <a:off x="6816798" y="1825625"/>
            <a:ext cx="5130721" cy="4808439"/>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2770</Words>
  <Application>Microsoft Office PowerPoint</Application>
  <PresentationFormat>Custom</PresentationFormat>
  <Paragraphs>274</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Unit-2</vt:lpstr>
      <vt:lpstr>Introduction</vt:lpstr>
      <vt:lpstr>Image Transformations - Basics</vt:lpstr>
      <vt:lpstr>Image Transformations - Basics</vt:lpstr>
      <vt:lpstr>Image Transformations - Basics</vt:lpstr>
      <vt:lpstr>Intensity Transformation- Contrast stretching function</vt:lpstr>
      <vt:lpstr>Intensity Transformation- Thresholding function</vt:lpstr>
      <vt:lpstr>Some Basic Intensity Transformation Functions</vt:lpstr>
      <vt:lpstr>Image Negatives</vt:lpstr>
      <vt:lpstr>Image Negatives</vt:lpstr>
      <vt:lpstr>Log Transformations </vt:lpstr>
      <vt:lpstr>Log Transformations </vt:lpstr>
      <vt:lpstr>Power-Law (Gamma) Transformations</vt:lpstr>
      <vt:lpstr>Power-Law (Gamma) Transformations</vt:lpstr>
      <vt:lpstr>Gamma correction </vt:lpstr>
      <vt:lpstr>Gamma correction</vt:lpstr>
      <vt:lpstr>Piecewise-Linear Transformation Functions</vt:lpstr>
      <vt:lpstr> Piecewise-Linear Transformation - Contrast stretching- </vt:lpstr>
      <vt:lpstr> Piecewise-Linear Transformation - Contrast stretching- </vt:lpstr>
      <vt:lpstr> Piecewise-Linear Transformation - Contrast stretching- </vt:lpstr>
      <vt:lpstr>PowerPoint Presentation</vt:lpstr>
      <vt:lpstr>Piecewise-Linear Transformation - Intensity-level slicing</vt:lpstr>
      <vt:lpstr>Piecewise-Linear Transformation - Intensity-level slicing</vt:lpstr>
      <vt:lpstr>Piecewise-Linear Transformation Bit-plane slicing</vt:lpstr>
      <vt:lpstr>PowerPoint Presentation</vt:lpstr>
      <vt:lpstr> Bit –Plane Slicing </vt:lpstr>
      <vt:lpstr>Problem Solving</vt:lpstr>
      <vt:lpstr>Solution -1st and 8th Bit- Plane</vt:lpstr>
      <vt:lpstr>Histogram Processing</vt:lpstr>
      <vt:lpstr>Histogram Processing</vt:lpstr>
      <vt:lpstr>Histogram Processing</vt:lpstr>
      <vt:lpstr>Histogram Equalization</vt:lpstr>
      <vt:lpstr>A simple illustration of histogram equalization</vt:lpstr>
      <vt:lpstr>A simple illustration of histogram equalization</vt:lpstr>
      <vt:lpstr>A simple illustration of histogram equalization</vt:lpstr>
      <vt:lpstr>Practice Question</vt:lpstr>
      <vt:lpstr> Computing histogram statistics </vt:lpstr>
      <vt:lpstr> Computing histogram statistics </vt:lpstr>
      <vt:lpstr> Computing histogram statistics </vt:lpstr>
      <vt:lpstr>Using Histogram Statistics for Image Enhancement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dc:title>
  <dc:creator>Ashok Sindhu</dc:creator>
  <cp:lastModifiedBy>hp</cp:lastModifiedBy>
  <cp:revision>5</cp:revision>
  <dcterms:created xsi:type="dcterms:W3CDTF">2020-12-02T23:30:20Z</dcterms:created>
  <dcterms:modified xsi:type="dcterms:W3CDTF">2024-01-20T06:46:46Z</dcterms:modified>
</cp:coreProperties>
</file>