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0"/>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93" r:id="rId25"/>
    <p:sldId id="294" r:id="rId26"/>
    <p:sldId id="295" r:id="rId27"/>
    <p:sldId id="296" r:id="rId28"/>
    <p:sldId id="297" r:id="rId29"/>
    <p:sldId id="298" r:id="rId30"/>
    <p:sldId id="299" r:id="rId31"/>
    <p:sldId id="300" r:id="rId32"/>
    <p:sldId id="301" r:id="rId33"/>
    <p:sldId id="302" r:id="rId34"/>
    <p:sldId id="303" r:id="rId35"/>
    <p:sldId id="304" r:id="rId36"/>
    <p:sldId id="305" r:id="rId37"/>
    <p:sldId id="306" r:id="rId38"/>
    <p:sldId id="307" r:id="rId39"/>
  </p:sldIdLst>
  <p:sldSz cx="12192000" cy="6858000"/>
  <p:notesSz cx="6858000" cy="9144000"/>
  <p:embeddedFontLst>
    <p:embeddedFont>
      <p:font typeface="Times" pitchFamily="18" charset="0"/>
      <p:regular r:id="rId41"/>
      <p:bold r:id="rId42"/>
      <p:italic r:id="rId43"/>
      <p:boldItalic r:id="rId44"/>
    </p:embeddedFont>
    <p:embeddedFont>
      <p:font typeface="Poppins" charset="0"/>
      <p:regular r:id="rId45"/>
      <p:bold r:id="rId46"/>
      <p:italic r:id="rId47"/>
      <p:boldItalic r:id="rId48"/>
    </p:embeddedFont>
    <p:embeddedFont>
      <p:font typeface="Calibri"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3" roundtripDataSignature="AMtx7mgfYOhJ/VohQv97QVIeCMAjH/iW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7EF182D-2029-496E-A063-D78AF13FFD42}">
  <a:tblStyle styleId="{57EF182D-2029-496E-A063-D78AF13FFD42}"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37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63"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6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4908190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0" name="Google Shape;250;p2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8" name="Google Shape;258;p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2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3" name="Google Shape;273;p2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9" name="Google Shape;279;p2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2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1" name="Google Shape;291;p2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3" name="Google Shape;303;p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14d0420933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14d042093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6" name="Google Shape;316;p3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2" name="Google Shape;322;p3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8" name="Google Shape;328;p3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4" name="Google Shape;334;p3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3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8" name="Google Shape;348;p3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4" name="Google Shape;354;p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3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4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6" name="Google Shape;376;p4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4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3" name="Google Shape;393;p4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4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0e2a3f7f6d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0e2a3f7f6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1" name="Google Shape;421;p4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7" name="Google Shape;427;p4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4" name="Google Shape;434;p4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4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9" name="Google Shape;229;p2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7" name="Google Shape;237;p2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2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6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6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6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6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5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5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5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5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5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5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5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5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a:t>Unit-2 </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rgbClr val="000000"/>
              </a:buClr>
              <a:buSzPts val="3200"/>
              <a:buNone/>
            </a:pPr>
            <a:r>
              <a:rPr lang="en-US" sz="3200" b="0" i="0" u="none" strike="noStrike">
                <a:solidFill>
                  <a:srgbClr val="000000"/>
                </a:solidFill>
              </a:rPr>
              <a:t>Spatial filtering </a:t>
            </a:r>
            <a:endParaRPr/>
          </a:p>
          <a:p>
            <a:pPr marL="0" lvl="0" indent="0" algn="ctr" rtl="0">
              <a:lnSpc>
                <a:spcPct val="90000"/>
              </a:lnSpc>
              <a:spcBef>
                <a:spcPts val="1000"/>
              </a:spcBef>
              <a:spcAft>
                <a:spcPts val="0"/>
              </a:spcAft>
              <a:buClr>
                <a:srgbClr val="000000"/>
              </a:buClr>
              <a:buSzPts val="1800"/>
              <a:buNone/>
            </a:pPr>
            <a:r>
              <a:rPr lang="en-US" sz="1800" b="0" i="0" u="none" strike="noStrike">
                <a:solidFill>
                  <a:srgbClr val="000000"/>
                </a:solidFill>
              </a:rPr>
              <a:t>Fundamentals of spatial filtering, Smoothing and sharpening spatial filters, Combining spatial enhancement methods, Using fuzzy techniques for intensity transformations and spatial filtering. 	</a:t>
            </a:r>
            <a:endParaRPr/>
          </a:p>
          <a:p>
            <a:pPr marL="0" lvl="0" indent="0" algn="ctr" rtl="0">
              <a:lnSpc>
                <a:spcPct val="90000"/>
              </a:lnSpc>
              <a:spcBef>
                <a:spcPts val="1000"/>
              </a:spcBef>
              <a:spcAft>
                <a:spcPts val="0"/>
              </a:spcAft>
              <a:buClr>
                <a:schemeClr val="dk1"/>
              </a:buClr>
              <a:buSzPts val="2400"/>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23"/>
          <p:cNvSpPr txBox="1">
            <a:spLocks noGrp="1"/>
          </p:cNvSpPr>
          <p:nvPr>
            <p:ph type="title"/>
          </p:nvPr>
        </p:nvSpPr>
        <p:spPr>
          <a:xfrm>
            <a:off x="838200" y="365126"/>
            <a:ext cx="10515600" cy="103255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Smoothing Linear Filters – Averaging Filter</a:t>
            </a:r>
            <a:endParaRPr/>
          </a:p>
        </p:txBody>
      </p:sp>
      <p:sp>
        <p:nvSpPr>
          <p:cNvPr id="253" name="Google Shape;253;p23"/>
          <p:cNvSpPr txBox="1">
            <a:spLocks noGrp="1"/>
          </p:cNvSpPr>
          <p:nvPr>
            <p:ph type="body" idx="1"/>
          </p:nvPr>
        </p:nvSpPr>
        <p:spPr>
          <a:xfrm>
            <a:off x="373225" y="1474238"/>
            <a:ext cx="11457992" cy="515982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A</a:t>
            </a:r>
            <a:r>
              <a:rPr lang="en-US" sz="2400" b="0" i="0" u="none" strike="noStrike"/>
              <a:t>n important application of spatial averaging is to blur an image for the purpose of getting a gross representation of objects of interest, such that the intensity of smaller objects blends with the background and larger objects become “bloblike” and easy to detect.</a:t>
            </a:r>
            <a:endParaRPr/>
          </a:p>
          <a:p>
            <a:pPr marL="228600" lvl="0" indent="-228600" algn="l" rtl="0">
              <a:lnSpc>
                <a:spcPct val="90000"/>
              </a:lnSpc>
              <a:spcBef>
                <a:spcPts val="1000"/>
              </a:spcBef>
              <a:spcAft>
                <a:spcPts val="0"/>
              </a:spcAft>
              <a:buClr>
                <a:schemeClr val="dk1"/>
              </a:buClr>
              <a:buSzPts val="2400"/>
              <a:buChar char="•"/>
            </a:pPr>
            <a:r>
              <a:rPr lang="en-US" sz="2400" b="0" i="0" u="none" strike="noStrike"/>
              <a:t>The size of the mask establishes the relative size of the objects that will be blended with the background.</a:t>
            </a:r>
            <a:endParaRPr sz="3600"/>
          </a:p>
        </p:txBody>
      </p:sp>
      <p:pic>
        <p:nvPicPr>
          <p:cNvPr id="254" name="Google Shape;254;p23"/>
          <p:cNvPicPr preferRelativeResize="0"/>
          <p:nvPr/>
        </p:nvPicPr>
        <p:blipFill rotWithShape="1">
          <a:blip r:embed="rId3">
            <a:alphaModFix/>
          </a:blip>
          <a:srcRect/>
          <a:stretch/>
        </p:blipFill>
        <p:spPr>
          <a:xfrm>
            <a:off x="5761459" y="3599024"/>
            <a:ext cx="6057316" cy="2878724"/>
          </a:xfrm>
          <a:prstGeom prst="rect">
            <a:avLst/>
          </a:prstGeom>
          <a:noFill/>
          <a:ln>
            <a:noFill/>
          </a:ln>
        </p:spPr>
      </p:pic>
      <p:sp>
        <p:nvSpPr>
          <p:cNvPr id="255" name="Google Shape;255;p23"/>
          <p:cNvSpPr txBox="1"/>
          <p:nvPr/>
        </p:nvSpPr>
        <p:spPr>
          <a:xfrm>
            <a:off x="360782" y="3599024"/>
            <a:ext cx="5181601" cy="267765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We see that a number of objects have either blended with the background or their intensity has diminished considerably.</a:t>
            </a:r>
            <a:endParaRPr/>
          </a:p>
          <a:p>
            <a:pPr marL="285750" marR="0" lvl="0" indent="-28575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It is typical to follow an operation like this with thresholding to eliminate objects based on their intensity</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Smoothing Linear Filters</a:t>
            </a:r>
            <a:endParaRPr/>
          </a:p>
        </p:txBody>
      </p:sp>
      <p:sp>
        <p:nvSpPr>
          <p:cNvPr id="261" name="Google Shape;261;p24"/>
          <p:cNvSpPr txBox="1">
            <a:spLocks noGrp="1"/>
          </p:cNvSpPr>
          <p:nvPr>
            <p:ph type="body" idx="1"/>
          </p:nvPr>
        </p:nvSpPr>
        <p:spPr>
          <a:xfrm>
            <a:off x="838200" y="1866121"/>
            <a:ext cx="2940698" cy="43108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Linear filters blurs all image structures points, edges and lines, reduction of image quality</a:t>
            </a:r>
            <a:endParaRPr/>
          </a:p>
          <a:p>
            <a:pPr marL="228600" lvl="0" indent="-228600" algn="l" rtl="0">
              <a:lnSpc>
                <a:spcPct val="90000"/>
              </a:lnSpc>
              <a:spcBef>
                <a:spcPts val="1000"/>
              </a:spcBef>
              <a:spcAft>
                <a:spcPts val="0"/>
              </a:spcAft>
              <a:buClr>
                <a:schemeClr val="dk1"/>
              </a:buClr>
              <a:buSzPts val="2800"/>
              <a:buChar char="•"/>
            </a:pPr>
            <a:r>
              <a:rPr lang="en-US"/>
              <a:t>Linear filters thus not used a lot for removing noise</a:t>
            </a:r>
            <a:endParaRPr/>
          </a:p>
        </p:txBody>
      </p:sp>
      <p:pic>
        <p:nvPicPr>
          <p:cNvPr id="262" name="Google Shape;262;p24"/>
          <p:cNvPicPr preferRelativeResize="0"/>
          <p:nvPr/>
        </p:nvPicPr>
        <p:blipFill rotWithShape="1">
          <a:blip r:embed="rId3">
            <a:alphaModFix/>
          </a:blip>
          <a:srcRect/>
          <a:stretch/>
        </p:blipFill>
        <p:spPr>
          <a:xfrm>
            <a:off x="4005047" y="1736417"/>
            <a:ext cx="7934828" cy="385262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25"/>
          <p:cNvSpPr txBox="1">
            <a:spLocks noGrp="1"/>
          </p:cNvSpPr>
          <p:nvPr>
            <p:ph type="title"/>
          </p:nvPr>
        </p:nvSpPr>
        <p:spPr>
          <a:xfrm>
            <a:off x="838200" y="365126"/>
            <a:ext cx="10515600" cy="108112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a:latin typeface="Calibri"/>
                <a:ea typeface="Calibri"/>
                <a:cs typeface="Calibri"/>
                <a:sym typeface="Calibri"/>
              </a:rPr>
              <a:t>Smoothing </a:t>
            </a:r>
            <a:r>
              <a:rPr lang="en-US" sz="4000" i="0" u="none" strike="noStrike">
                <a:latin typeface="Calibri"/>
                <a:ea typeface="Calibri"/>
                <a:cs typeface="Calibri"/>
                <a:sym typeface="Calibri"/>
              </a:rPr>
              <a:t>Order-Statistic (Nonlinear) Filters</a:t>
            </a:r>
            <a:endParaRPr sz="8000">
              <a:latin typeface="Calibri"/>
              <a:ea typeface="Calibri"/>
              <a:cs typeface="Calibri"/>
              <a:sym typeface="Calibri"/>
            </a:endParaRPr>
          </a:p>
        </p:txBody>
      </p:sp>
      <p:sp>
        <p:nvSpPr>
          <p:cNvPr id="268" name="Google Shape;268;p25"/>
          <p:cNvSpPr txBox="1">
            <a:spLocks noGrp="1"/>
          </p:cNvSpPr>
          <p:nvPr>
            <p:ph type="body" idx="1"/>
          </p:nvPr>
        </p:nvSpPr>
        <p:spPr>
          <a:xfrm>
            <a:off x="354564" y="1203650"/>
            <a:ext cx="3741576" cy="5289224"/>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US" b="0" i="0" u="none" strike="noStrike"/>
              <a:t>Order-statistic filters are nonlinear spatial filters whose response is based on ordering (ranking) the pixels contained in the image area encompassed by the filter, and then replacing the value of the center pixel with the value determined by the ranking result.</a:t>
            </a:r>
            <a:endParaRPr/>
          </a:p>
        </p:txBody>
      </p:sp>
      <p:pic>
        <p:nvPicPr>
          <p:cNvPr id="269" name="Google Shape;269;p25"/>
          <p:cNvPicPr preferRelativeResize="0"/>
          <p:nvPr/>
        </p:nvPicPr>
        <p:blipFill rotWithShape="1">
          <a:blip r:embed="rId3">
            <a:alphaModFix/>
          </a:blip>
          <a:srcRect/>
          <a:stretch/>
        </p:blipFill>
        <p:spPr>
          <a:xfrm>
            <a:off x="4096140" y="1203650"/>
            <a:ext cx="7326327" cy="4896872"/>
          </a:xfrm>
          <a:prstGeom prst="rect">
            <a:avLst/>
          </a:prstGeom>
          <a:noFill/>
          <a:ln>
            <a:noFill/>
          </a:ln>
        </p:spPr>
      </p:pic>
      <p:sp>
        <p:nvSpPr>
          <p:cNvPr id="270" name="Google Shape;270;p25"/>
          <p:cNvSpPr txBox="1"/>
          <p:nvPr/>
        </p:nvSpPr>
        <p:spPr>
          <a:xfrm>
            <a:off x="5929994" y="6100522"/>
            <a:ext cx="433173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Illustration: Effects of Median Filter</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latin typeface="Calibri"/>
                <a:ea typeface="Calibri"/>
                <a:cs typeface="Calibri"/>
                <a:sym typeface="Calibri"/>
              </a:rPr>
              <a:t>Smoothing </a:t>
            </a:r>
            <a:r>
              <a:rPr lang="en-US" sz="4400" i="0" u="none" strike="noStrike">
                <a:latin typeface="Calibri"/>
                <a:ea typeface="Calibri"/>
                <a:cs typeface="Calibri"/>
                <a:sym typeface="Calibri"/>
              </a:rPr>
              <a:t>Nonlinear Filters - Median</a:t>
            </a:r>
            <a:endParaRPr/>
          </a:p>
        </p:txBody>
      </p:sp>
      <p:sp>
        <p:nvSpPr>
          <p:cNvPr id="276" name="Google Shape;276;p26"/>
          <p:cNvSpPr txBox="1">
            <a:spLocks noGrp="1"/>
          </p:cNvSpPr>
          <p:nvPr>
            <p:ph type="body" idx="1"/>
          </p:nvPr>
        </p:nvSpPr>
        <p:spPr>
          <a:xfrm>
            <a:off x="642257" y="1839978"/>
            <a:ext cx="11131420" cy="4728773"/>
          </a:xfrm>
          <a:prstGeom prst="rect">
            <a:avLst/>
          </a:prstGeom>
          <a:noFill/>
          <a:ln>
            <a:noFill/>
          </a:ln>
        </p:spPr>
        <p:txBody>
          <a:bodyPr spcFirstLastPara="1" wrap="square" lIns="91425" tIns="45700" rIns="91425" bIns="45700" anchor="t" anchorCtr="0">
            <a:normAutofit/>
          </a:bodyPr>
          <a:lstStyle/>
          <a:p>
            <a:pPr marL="228600" lvl="0" indent="-228600" algn="l" rtl="0">
              <a:lnSpc>
                <a:spcPct val="70000"/>
              </a:lnSpc>
              <a:spcBef>
                <a:spcPts val="0"/>
              </a:spcBef>
              <a:spcAft>
                <a:spcPts val="0"/>
              </a:spcAft>
              <a:buClr>
                <a:schemeClr val="dk1"/>
              </a:buClr>
              <a:buSzPts val="2775"/>
              <a:buChar char="•"/>
            </a:pPr>
            <a:r>
              <a:rPr lang="en-US" sz="2775" b="0" i="0" u="none" strike="noStrike"/>
              <a:t>The best-known filter in this category is the </a:t>
            </a:r>
            <a:r>
              <a:rPr lang="en-US" sz="2775" b="0" i="1" u="none" strike="noStrike">
                <a:solidFill>
                  <a:srgbClr val="FF0000"/>
                </a:solidFill>
              </a:rPr>
              <a:t>median filter</a:t>
            </a:r>
            <a:r>
              <a:rPr lang="en-US" sz="2775" b="0" i="0" u="none" strike="noStrike"/>
              <a:t>, which, as its name implies, replaces the value of a pixel by the median of the intensity values in the neighborhood of that pixel (the original value of the pixel is included in the computation of the median).</a:t>
            </a:r>
            <a:endParaRPr/>
          </a:p>
          <a:p>
            <a:pPr marL="228600" lvl="0" indent="-228600" algn="l" rtl="0">
              <a:lnSpc>
                <a:spcPct val="70000"/>
              </a:lnSpc>
              <a:spcBef>
                <a:spcPts val="1000"/>
              </a:spcBef>
              <a:spcAft>
                <a:spcPts val="0"/>
              </a:spcAft>
              <a:buClr>
                <a:schemeClr val="dk1"/>
              </a:buClr>
              <a:buSzPts val="2775"/>
              <a:buChar char="•"/>
            </a:pPr>
            <a:r>
              <a:rPr lang="en-US" sz="2775" b="0" i="0" u="none" strike="noStrike"/>
              <a:t>Median filters are quite popular because, for certain types of random noise, they provide excellent noise-reduction capabilities, with considerably less blurring than linear smoothing filters of similar size.</a:t>
            </a:r>
            <a:endParaRPr/>
          </a:p>
          <a:p>
            <a:pPr marL="228600" lvl="0" indent="-228600" algn="l" rtl="0">
              <a:lnSpc>
                <a:spcPct val="70000"/>
              </a:lnSpc>
              <a:spcBef>
                <a:spcPts val="1000"/>
              </a:spcBef>
              <a:spcAft>
                <a:spcPts val="0"/>
              </a:spcAft>
              <a:buClr>
                <a:srgbClr val="FF0000"/>
              </a:buClr>
              <a:buSzPts val="2775"/>
              <a:buChar char="•"/>
            </a:pPr>
            <a:r>
              <a:rPr lang="en-US" sz="2775" b="0" i="0" u="none" strike="noStrike">
                <a:solidFill>
                  <a:srgbClr val="FF0000"/>
                </a:solidFill>
              </a:rPr>
              <a:t>Median filters </a:t>
            </a:r>
            <a:r>
              <a:rPr lang="en-US" sz="2775" b="0" i="0" u="none" strike="noStrike"/>
              <a:t>are particularly effective in the presence of </a:t>
            </a:r>
            <a:r>
              <a:rPr lang="en-US" sz="2775" b="0" i="1" u="none" strike="noStrike">
                <a:solidFill>
                  <a:srgbClr val="FF0000"/>
                </a:solidFill>
              </a:rPr>
              <a:t>impulse noise</a:t>
            </a:r>
            <a:r>
              <a:rPr lang="en-US" sz="2775" b="0" i="0" u="none" strike="noStrike">
                <a:solidFill>
                  <a:srgbClr val="FF0000"/>
                </a:solidFill>
              </a:rPr>
              <a:t>, also called </a:t>
            </a:r>
            <a:r>
              <a:rPr lang="en-US" sz="2775" b="0" i="1" u="none" strike="noStrike">
                <a:solidFill>
                  <a:srgbClr val="FF0000"/>
                </a:solidFill>
              </a:rPr>
              <a:t>salt</a:t>
            </a:r>
            <a:r>
              <a:rPr lang="en-US" sz="2775" b="0" i="0" u="none" strike="noStrike">
                <a:solidFill>
                  <a:srgbClr val="FF0000"/>
                </a:solidFill>
              </a:rPr>
              <a:t>-</a:t>
            </a:r>
            <a:r>
              <a:rPr lang="en-US" sz="2775" b="0" i="1" u="none" strike="noStrike">
                <a:solidFill>
                  <a:srgbClr val="FF0000"/>
                </a:solidFill>
              </a:rPr>
              <a:t>and</a:t>
            </a:r>
            <a:r>
              <a:rPr lang="en-US" sz="2775" b="0" i="0" u="none" strike="noStrike">
                <a:solidFill>
                  <a:srgbClr val="FF0000"/>
                </a:solidFill>
              </a:rPr>
              <a:t>-</a:t>
            </a:r>
            <a:r>
              <a:rPr lang="en-US" sz="2775" b="0" i="1" u="none" strike="noStrike">
                <a:solidFill>
                  <a:srgbClr val="FF0000"/>
                </a:solidFill>
              </a:rPr>
              <a:t>pepper noise</a:t>
            </a:r>
            <a:r>
              <a:rPr lang="en-US" sz="2775" b="0" i="1" u="none" strike="noStrike"/>
              <a:t> </a:t>
            </a:r>
            <a:r>
              <a:rPr lang="en-US" sz="2775" b="0" i="0" u="none" strike="noStrike"/>
              <a:t>because of its appearance as white and black dots superimposed on an image.</a:t>
            </a:r>
            <a:endParaRPr/>
          </a:p>
          <a:p>
            <a:pPr marL="228600" lvl="0" indent="-228600" algn="l" rtl="0">
              <a:lnSpc>
                <a:spcPct val="70000"/>
              </a:lnSpc>
              <a:spcBef>
                <a:spcPts val="1000"/>
              </a:spcBef>
              <a:spcAft>
                <a:spcPts val="0"/>
              </a:spcAft>
              <a:buClr>
                <a:schemeClr val="dk1"/>
              </a:buClr>
              <a:buSzPts val="2775"/>
              <a:buChar char="•"/>
            </a:pPr>
            <a:r>
              <a:rPr lang="en-US" sz="2775" b="0" i="0" u="none" strike="noStrike"/>
              <a:t>The median, of a set of values is such that half the values in the set are less than or equal to the median and half are greater than or equal to the median </a:t>
            </a:r>
            <a:endParaRPr sz="2775"/>
          </a:p>
          <a:p>
            <a:pPr marL="228600" lvl="0" indent="-64135" algn="l" rtl="0">
              <a:lnSpc>
                <a:spcPct val="70000"/>
              </a:lnSpc>
              <a:spcBef>
                <a:spcPts val="1000"/>
              </a:spcBef>
              <a:spcAft>
                <a:spcPts val="0"/>
              </a:spcAft>
              <a:buClr>
                <a:schemeClr val="dk1"/>
              </a:buClr>
              <a:buSzPts val="2590"/>
              <a:buNone/>
            </a:pPr>
            <a:endParaRPr sz="259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latin typeface="Calibri"/>
                <a:ea typeface="Calibri"/>
                <a:cs typeface="Calibri"/>
                <a:sym typeface="Calibri"/>
              </a:rPr>
              <a:t>Smoothing </a:t>
            </a:r>
            <a:r>
              <a:rPr lang="en-US" sz="4400" i="0" u="none" strike="noStrike">
                <a:latin typeface="Calibri"/>
                <a:ea typeface="Calibri"/>
                <a:cs typeface="Calibri"/>
                <a:sym typeface="Calibri"/>
              </a:rPr>
              <a:t>Nonlinear filters – Median Filters</a:t>
            </a:r>
            <a:endParaRPr/>
          </a:p>
        </p:txBody>
      </p:sp>
      <p:sp>
        <p:nvSpPr>
          <p:cNvPr id="282" name="Google Shape;282;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The median filter works by moving through the image pixel by pixel, replacing each value with the median value of neighbouring pixels. </a:t>
            </a:r>
            <a:endParaRPr/>
          </a:p>
          <a:p>
            <a:pPr marL="228600" lvl="0" indent="-228600" algn="l" rtl="0">
              <a:lnSpc>
                <a:spcPct val="90000"/>
              </a:lnSpc>
              <a:spcBef>
                <a:spcPts val="1000"/>
              </a:spcBef>
              <a:spcAft>
                <a:spcPts val="0"/>
              </a:spcAft>
              <a:buClr>
                <a:schemeClr val="dk1"/>
              </a:buClr>
              <a:buSzPts val="2400"/>
              <a:buChar char="•"/>
            </a:pPr>
            <a:r>
              <a:rPr lang="en-US" sz="2400"/>
              <a:t>The pattern of neighbours is called the "window", which slides, pixel by pixel over the entire image 2 pixel, over the entire image.</a:t>
            </a:r>
            <a:endParaRPr/>
          </a:p>
          <a:p>
            <a:pPr marL="228600" lvl="0" indent="-228600" algn="l" rtl="0">
              <a:lnSpc>
                <a:spcPct val="90000"/>
              </a:lnSpc>
              <a:spcBef>
                <a:spcPts val="1000"/>
              </a:spcBef>
              <a:spcAft>
                <a:spcPts val="0"/>
              </a:spcAft>
              <a:buClr>
                <a:schemeClr val="dk1"/>
              </a:buClr>
              <a:buSzPts val="2400"/>
              <a:buChar char="•"/>
            </a:pPr>
            <a:r>
              <a:rPr lang="en-US" sz="2400" b="0" i="0" u="none" strike="noStrike"/>
              <a:t>In order to perform median filtering at a point in an image, we first sort the values of the pixel in the neighborhood, determine their median, and assign that value to the corresponding pixel in the filtered image. </a:t>
            </a:r>
            <a:endParaRPr sz="2400"/>
          </a:p>
          <a:p>
            <a:pPr marL="228600" lvl="0" indent="-228600" algn="l" rtl="0">
              <a:lnSpc>
                <a:spcPct val="90000"/>
              </a:lnSpc>
              <a:spcBef>
                <a:spcPts val="1000"/>
              </a:spcBef>
              <a:spcAft>
                <a:spcPts val="0"/>
              </a:spcAft>
              <a:buClr>
                <a:schemeClr val="dk1"/>
              </a:buClr>
              <a:buSzPts val="2400"/>
              <a:buChar char="•"/>
            </a:pPr>
            <a:r>
              <a:rPr lang="en-US" sz="2400" b="0" i="0"/>
              <a:t>Note that noise pixels are considered to be very different from the median. Using this idea median filter can remove this type of noise </a:t>
            </a:r>
            <a:r>
              <a:rPr lang="en-US" sz="2400"/>
              <a:t>problems while preserving edges.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a:latin typeface="Calibri"/>
                <a:ea typeface="Calibri"/>
                <a:cs typeface="Calibri"/>
                <a:sym typeface="Calibri"/>
              </a:rPr>
              <a:t>Smoothing </a:t>
            </a:r>
            <a:r>
              <a:rPr lang="en-US" sz="4400" i="0" u="none" strike="noStrike">
                <a:latin typeface="Calibri"/>
                <a:ea typeface="Calibri"/>
                <a:cs typeface="Calibri"/>
                <a:sym typeface="Calibri"/>
              </a:rPr>
              <a:t>Nonlinear filters – Median Filters</a:t>
            </a:r>
            <a:endParaRPr/>
          </a:p>
        </p:txBody>
      </p:sp>
      <p:pic>
        <p:nvPicPr>
          <p:cNvPr id="288" name="Google Shape;288;p28"/>
          <p:cNvPicPr preferRelativeResize="0">
            <a:picLocks noGrp="1"/>
          </p:cNvPicPr>
          <p:nvPr>
            <p:ph type="body" idx="1"/>
          </p:nvPr>
        </p:nvPicPr>
        <p:blipFill rotWithShape="1">
          <a:blip r:embed="rId3">
            <a:alphaModFix/>
          </a:blip>
          <a:srcRect/>
          <a:stretch/>
        </p:blipFill>
        <p:spPr>
          <a:xfrm>
            <a:off x="2127379" y="2274074"/>
            <a:ext cx="6645729" cy="3872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Other Non-linear Filters</a:t>
            </a:r>
            <a:endParaRPr/>
          </a:p>
        </p:txBody>
      </p:sp>
      <p:sp>
        <p:nvSpPr>
          <p:cNvPr id="294" name="Google Shape;294;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Although the median filter is by far the most useful order-statistic filter in image processing, it is by no means the only one.</a:t>
            </a:r>
            <a:endParaRPr/>
          </a:p>
          <a:p>
            <a:pPr marL="228600" lvl="0" indent="-228600" algn="l" rtl="0">
              <a:lnSpc>
                <a:spcPct val="90000"/>
              </a:lnSpc>
              <a:spcBef>
                <a:spcPts val="1000"/>
              </a:spcBef>
              <a:spcAft>
                <a:spcPts val="0"/>
              </a:spcAft>
              <a:buClr>
                <a:schemeClr val="dk1"/>
              </a:buClr>
              <a:buSzPts val="2800"/>
              <a:buChar char="•"/>
            </a:pPr>
            <a:r>
              <a:rPr lang="en-US" b="0" i="0" u="none" strike="noStrike"/>
              <a:t>The </a:t>
            </a:r>
            <a:r>
              <a:rPr lang="en-US" b="0" i="0" u="none" strike="noStrike">
                <a:solidFill>
                  <a:srgbClr val="FF0000"/>
                </a:solidFill>
              </a:rPr>
              <a:t>median represents the 50th percentile </a:t>
            </a:r>
            <a:r>
              <a:rPr lang="en-US" b="0" i="0" u="none" strike="noStrike"/>
              <a:t>of a ranked set of numbers, </a:t>
            </a:r>
            <a:endParaRPr/>
          </a:p>
          <a:p>
            <a:pPr marL="228600" lvl="0" indent="-228600" algn="l" rtl="0">
              <a:lnSpc>
                <a:spcPct val="90000"/>
              </a:lnSpc>
              <a:spcBef>
                <a:spcPts val="1000"/>
              </a:spcBef>
              <a:spcAft>
                <a:spcPts val="0"/>
              </a:spcAft>
              <a:buClr>
                <a:schemeClr val="dk1"/>
              </a:buClr>
              <a:buSzPts val="2800"/>
              <a:buChar char="•"/>
            </a:pPr>
            <a:r>
              <a:rPr lang="en-US" b="0" i="0" u="none" strike="noStrike"/>
              <a:t>Using the 100</a:t>
            </a:r>
            <a:r>
              <a:rPr lang="en-US" b="0" i="0" u="none" strike="noStrike" baseline="30000"/>
              <a:t>th</a:t>
            </a:r>
            <a:r>
              <a:rPr lang="en-US" b="0" i="0" u="none" strike="noStrike"/>
              <a:t> percentile results in the so-called </a:t>
            </a:r>
            <a:r>
              <a:rPr lang="en-US" b="0" i="1" u="none" strike="noStrike">
                <a:solidFill>
                  <a:srgbClr val="FF0000"/>
                </a:solidFill>
              </a:rPr>
              <a:t>max filter</a:t>
            </a:r>
            <a:r>
              <a:rPr lang="en-US" b="0" i="0" u="none" strike="noStrike"/>
              <a:t>, which is useful for finding the brightest points in an image.</a:t>
            </a:r>
            <a:endParaRPr/>
          </a:p>
          <a:p>
            <a:pPr marL="228600" lvl="0" indent="-228600" algn="l" rtl="0">
              <a:lnSpc>
                <a:spcPct val="90000"/>
              </a:lnSpc>
              <a:spcBef>
                <a:spcPts val="1000"/>
              </a:spcBef>
              <a:spcAft>
                <a:spcPts val="0"/>
              </a:spcAft>
              <a:buClr>
                <a:schemeClr val="dk1"/>
              </a:buClr>
              <a:buSzPts val="2800"/>
              <a:buChar char="•"/>
            </a:pPr>
            <a:r>
              <a:rPr lang="en-US" b="0" i="0" u="none" strike="noStrike"/>
              <a:t>The 0th percentile filter is the </a:t>
            </a:r>
            <a:r>
              <a:rPr lang="en-US" b="0" i="1" u="none" strike="noStrike">
                <a:solidFill>
                  <a:srgbClr val="FF0000"/>
                </a:solidFill>
              </a:rPr>
              <a:t>min filter</a:t>
            </a:r>
            <a:r>
              <a:rPr lang="en-US" b="0" i="0" u="none" strike="noStrike"/>
              <a:t>, used for the opposite purpose.</a:t>
            </a:r>
            <a:endParaRPr sz="4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0"/>
          <p:cNvSpPr txBox="1">
            <a:spLocks noGrp="1"/>
          </p:cNvSpPr>
          <p:nvPr>
            <p:ph type="title"/>
          </p:nvPr>
        </p:nvSpPr>
        <p:spPr>
          <a:xfrm>
            <a:off x="838200" y="365126"/>
            <a:ext cx="10515600" cy="89450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i="0" u="none" strike="noStrike">
                <a:latin typeface="Calibri"/>
                <a:ea typeface="Calibri"/>
                <a:cs typeface="Calibri"/>
                <a:sym typeface="Calibri"/>
              </a:rPr>
              <a:t>Sharpening Spatial Filters- High Pass Filter</a:t>
            </a:r>
            <a:endParaRPr sz="8000">
              <a:latin typeface="Calibri"/>
              <a:ea typeface="Calibri"/>
              <a:cs typeface="Calibri"/>
              <a:sym typeface="Calibri"/>
            </a:endParaRPr>
          </a:p>
        </p:txBody>
      </p:sp>
      <p:sp>
        <p:nvSpPr>
          <p:cNvPr id="300" name="Google Shape;300;p30"/>
          <p:cNvSpPr txBox="1">
            <a:spLocks noGrp="1"/>
          </p:cNvSpPr>
          <p:nvPr>
            <p:ph type="body" idx="1"/>
          </p:nvPr>
        </p:nvSpPr>
        <p:spPr>
          <a:xfrm>
            <a:off x="838200" y="1408922"/>
            <a:ext cx="10515600" cy="476804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The principal objective of </a:t>
            </a:r>
            <a:r>
              <a:rPr lang="en-US" b="1" i="0" u="none" strike="noStrike">
                <a:solidFill>
                  <a:srgbClr val="990000"/>
                </a:solidFill>
              </a:rPr>
              <a:t>sharpening is to highlight transitions in intensity.</a:t>
            </a:r>
            <a:endParaRPr b="1">
              <a:solidFill>
                <a:srgbClr val="990000"/>
              </a:solidFill>
            </a:endParaRPr>
          </a:p>
          <a:p>
            <a:pPr marL="228600" lvl="0" indent="-228600" algn="l" rtl="0">
              <a:lnSpc>
                <a:spcPct val="90000"/>
              </a:lnSpc>
              <a:spcBef>
                <a:spcPts val="1000"/>
              </a:spcBef>
              <a:spcAft>
                <a:spcPts val="0"/>
              </a:spcAft>
              <a:buClr>
                <a:schemeClr val="dk1"/>
              </a:buClr>
              <a:buSzPts val="2800"/>
              <a:buChar char="•"/>
            </a:pPr>
            <a:r>
              <a:rPr lang="en-US"/>
              <a:t>A</a:t>
            </a:r>
            <a:r>
              <a:rPr lang="en-US" b="0" i="0" u="none" strike="noStrike"/>
              <a:t>veraging is </a:t>
            </a:r>
            <a:r>
              <a:rPr lang="en-US" b="1" i="0" u="none" strike="noStrike">
                <a:solidFill>
                  <a:srgbClr val="990000"/>
                </a:solidFill>
              </a:rPr>
              <a:t>analogous to integration</a:t>
            </a:r>
            <a:r>
              <a:rPr lang="en-US" b="0" i="0" u="none" strike="noStrike"/>
              <a:t>, it is logical to conclude that sharpening, can be accomplished by spatial </a:t>
            </a:r>
            <a:r>
              <a:rPr lang="en-US" b="0" i="0" u="none" strike="noStrike">
                <a:solidFill>
                  <a:srgbClr val="990000"/>
                </a:solidFill>
              </a:rPr>
              <a:t>differentiation</a:t>
            </a:r>
            <a:r>
              <a:rPr lang="en-US" b="0" i="0" u="none" strike="noStrike"/>
              <a:t>.</a:t>
            </a:r>
            <a:endParaRPr/>
          </a:p>
          <a:p>
            <a:pPr marL="228600" lvl="0" indent="-228600" algn="l" rtl="0">
              <a:lnSpc>
                <a:spcPct val="90000"/>
              </a:lnSpc>
              <a:spcBef>
                <a:spcPts val="1000"/>
              </a:spcBef>
              <a:spcAft>
                <a:spcPts val="0"/>
              </a:spcAft>
              <a:buClr>
                <a:schemeClr val="dk1"/>
              </a:buClr>
              <a:buSzPts val="2800"/>
              <a:buChar char="•"/>
            </a:pPr>
            <a:r>
              <a:rPr lang="en-US" b="0" i="0" u="none" strike="noStrike"/>
              <a:t>Fundamentally, the </a:t>
            </a:r>
            <a:r>
              <a:rPr lang="en-US" b="1" i="0" u="none" strike="noStrike"/>
              <a:t>strength of the response of a derivative operator </a:t>
            </a:r>
            <a:r>
              <a:rPr lang="en-US" b="0" i="0" u="none" strike="noStrike"/>
              <a:t>is proportional to the </a:t>
            </a:r>
            <a:r>
              <a:rPr lang="en-US" b="1" i="0" u="none" strike="noStrike"/>
              <a:t>degree of intensity discontinuity</a:t>
            </a:r>
            <a:r>
              <a:rPr lang="en-US" b="0" i="0" u="none" strike="noStrike"/>
              <a:t> of the image at the point at which the operator is applied.</a:t>
            </a:r>
            <a:endParaRPr/>
          </a:p>
          <a:p>
            <a:pPr marL="228600" lvl="0" indent="-228600" algn="l" rtl="0">
              <a:lnSpc>
                <a:spcPct val="90000"/>
              </a:lnSpc>
              <a:spcBef>
                <a:spcPts val="1000"/>
              </a:spcBef>
              <a:spcAft>
                <a:spcPts val="0"/>
              </a:spcAft>
              <a:buClr>
                <a:schemeClr val="dk1"/>
              </a:buClr>
              <a:buSzPts val="2800"/>
              <a:buChar char="•"/>
            </a:pPr>
            <a:r>
              <a:rPr lang="en-US" b="0" i="0" u="none" strike="noStrike"/>
              <a:t>Thus, image differentiation enhances edges and other discontinuities (such as noise) and de-emphasizes areas with slowly varying intensities.</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Edge Definition</a:t>
            </a:r>
            <a:endParaRPr/>
          </a:p>
        </p:txBody>
      </p:sp>
      <p:sp>
        <p:nvSpPr>
          <p:cNvPr id="306" name="Google Shape;306;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Edge is a boundary between two regions with relatively distinct gray level properties.</a:t>
            </a:r>
            <a:endParaRPr/>
          </a:p>
          <a:p>
            <a:pPr marL="228600" lvl="0" indent="-228600" algn="l" rtl="0">
              <a:lnSpc>
                <a:spcPct val="90000"/>
              </a:lnSpc>
              <a:spcBef>
                <a:spcPts val="1000"/>
              </a:spcBef>
              <a:spcAft>
                <a:spcPts val="0"/>
              </a:spcAft>
              <a:buClr>
                <a:schemeClr val="dk1"/>
              </a:buClr>
              <a:buSzPts val="2800"/>
              <a:buChar char="•"/>
            </a:pPr>
            <a:r>
              <a:rPr lang="en-US"/>
              <a:t>Edges are pixels where the brightness function changes abruptly.</a:t>
            </a:r>
            <a:endParaRPr/>
          </a:p>
        </p:txBody>
      </p:sp>
      <p:pic>
        <p:nvPicPr>
          <p:cNvPr id="307" name="Google Shape;307;p31"/>
          <p:cNvPicPr preferRelativeResize="0"/>
          <p:nvPr/>
        </p:nvPicPr>
        <p:blipFill rotWithShape="1">
          <a:blip r:embed="rId3">
            <a:alphaModFix/>
          </a:blip>
          <a:srcRect/>
          <a:stretch/>
        </p:blipFill>
        <p:spPr>
          <a:xfrm>
            <a:off x="1535610" y="3555061"/>
            <a:ext cx="9120780" cy="26219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g114d0420933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313" name="Google Shape;313;g114d0420933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None/>
            </a:pPr>
            <a:r>
              <a:rPr lang="en-US"/>
              <a:t>000000030 60 90 120 150 180 210 240 255 255 255 255 255 255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i="0" u="none" strike="noStrike">
                <a:latin typeface="Calibri"/>
                <a:ea typeface="Calibri"/>
                <a:cs typeface="Calibri"/>
                <a:sym typeface="Calibri"/>
              </a:rPr>
              <a:t>Vector Representation of Linear Filtering</a:t>
            </a:r>
            <a:endParaRPr sz="7200">
              <a:latin typeface="Calibri"/>
              <a:ea typeface="Calibri"/>
              <a:cs typeface="Calibri"/>
              <a:sym typeface="Calibri"/>
            </a:endParaRPr>
          </a:p>
        </p:txBody>
      </p:sp>
      <p:sp>
        <p:nvSpPr>
          <p:cNvPr id="194" name="Google Shape;194;p15"/>
          <p:cNvSpPr txBox="1">
            <a:spLocks noGrp="1"/>
          </p:cNvSpPr>
          <p:nvPr>
            <p:ph type="body" idx="1"/>
          </p:nvPr>
        </p:nvSpPr>
        <p:spPr>
          <a:xfrm>
            <a:off x="838200" y="1690688"/>
            <a:ext cx="10965024" cy="487806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a:t>C</a:t>
            </a:r>
            <a:r>
              <a:rPr lang="en-US" sz="2400" b="0" i="0" u="none" strike="noStrike"/>
              <a:t>onvolving a mask with an image” often is used to denote the sliding, sum of-products process we just explained, and does not necessarily differentiate between correlation and convolution. Rather, it is used generically to denote either of the two operations</a:t>
            </a:r>
            <a:r>
              <a:rPr lang="en-US" sz="1800" b="0" i="0" u="none" strike="noStrike">
                <a:latin typeface="Times"/>
                <a:ea typeface="Times"/>
                <a:cs typeface="Times"/>
                <a:sym typeface="Times"/>
              </a:rPr>
              <a:t>.</a:t>
            </a:r>
            <a:endParaRPr/>
          </a:p>
          <a:p>
            <a:pPr marL="228600" lvl="0" indent="-228600" algn="l" rtl="0">
              <a:lnSpc>
                <a:spcPct val="90000"/>
              </a:lnSpc>
              <a:spcBef>
                <a:spcPts val="1000"/>
              </a:spcBef>
              <a:spcAft>
                <a:spcPts val="0"/>
              </a:spcAft>
              <a:buClr>
                <a:schemeClr val="dk1"/>
              </a:buClr>
              <a:buSzPts val="2400"/>
              <a:buChar char="•"/>
            </a:pPr>
            <a:r>
              <a:rPr lang="en-US" sz="2400"/>
              <a:t>When interest lies in the characteristic response, R, of a mask either for correlation or convolution, it is convenient sometimes to write the sum of products as – </a:t>
            </a:r>
            <a:endParaRPr/>
          </a:p>
          <a:p>
            <a:pPr marL="228600" lvl="0" indent="-50800" algn="l" rtl="0">
              <a:lnSpc>
                <a:spcPct val="90000"/>
              </a:lnSpc>
              <a:spcBef>
                <a:spcPts val="1000"/>
              </a:spcBef>
              <a:spcAft>
                <a:spcPts val="0"/>
              </a:spcAft>
              <a:buClr>
                <a:schemeClr val="dk1"/>
              </a:buClr>
              <a:buSzPts val="2800"/>
              <a:buNone/>
            </a:pPr>
            <a:endParaRPr/>
          </a:p>
        </p:txBody>
      </p:sp>
      <p:pic>
        <p:nvPicPr>
          <p:cNvPr id="195" name="Google Shape;195;p15"/>
          <p:cNvPicPr preferRelativeResize="0"/>
          <p:nvPr/>
        </p:nvPicPr>
        <p:blipFill rotWithShape="1">
          <a:blip r:embed="rId3">
            <a:alphaModFix/>
          </a:blip>
          <a:srcRect/>
          <a:stretch/>
        </p:blipFill>
        <p:spPr>
          <a:xfrm>
            <a:off x="7743825" y="4367212"/>
            <a:ext cx="3609975" cy="1600200"/>
          </a:xfrm>
          <a:prstGeom prst="rect">
            <a:avLst/>
          </a:prstGeom>
          <a:noFill/>
          <a:ln>
            <a:noFill/>
          </a:ln>
        </p:spPr>
      </p:pic>
      <p:sp>
        <p:nvSpPr>
          <p:cNvPr id="196" name="Google Shape;196;p15"/>
          <p:cNvSpPr txBox="1"/>
          <p:nvPr/>
        </p:nvSpPr>
        <p:spPr>
          <a:xfrm>
            <a:off x="1141835" y="4367212"/>
            <a:ext cx="6298356"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a:solidFill>
                  <a:schemeClr val="dk1"/>
                </a:solidFill>
                <a:latin typeface="Calibri"/>
                <a:ea typeface="Calibri"/>
                <a:cs typeface="Calibri"/>
                <a:sym typeface="Calibri"/>
              </a:rPr>
              <a:t>Where </a:t>
            </a:r>
            <a:r>
              <a:rPr lang="en-US" sz="2400" b="0" i="1" u="none" strike="noStrike">
                <a:solidFill>
                  <a:schemeClr val="dk1"/>
                </a:solidFill>
                <a:latin typeface="Calibri"/>
                <a:ea typeface="Calibri"/>
                <a:cs typeface="Calibri"/>
                <a:sym typeface="Calibri"/>
              </a:rPr>
              <a:t>w’s</a:t>
            </a:r>
            <a:r>
              <a:rPr lang="en-US" sz="2400" b="0" i="0" u="none" strike="noStrike">
                <a:solidFill>
                  <a:schemeClr val="dk1"/>
                </a:solidFill>
                <a:latin typeface="Calibri"/>
                <a:ea typeface="Calibri"/>
                <a:cs typeface="Calibri"/>
                <a:sym typeface="Calibri"/>
              </a:rPr>
              <a:t> are the coefficients of an </a:t>
            </a:r>
            <a:r>
              <a:rPr lang="en-US" sz="2400" b="0" i="1" u="none" strike="noStrike">
                <a:solidFill>
                  <a:schemeClr val="dk1"/>
                </a:solidFill>
                <a:latin typeface="Calibri"/>
                <a:ea typeface="Calibri"/>
                <a:cs typeface="Calibri"/>
                <a:sym typeface="Calibri"/>
              </a:rPr>
              <a:t>m x n </a:t>
            </a:r>
            <a:r>
              <a:rPr lang="en-US" sz="2400" b="0" i="0" u="none" strike="noStrike">
                <a:solidFill>
                  <a:schemeClr val="dk1"/>
                </a:solidFill>
                <a:latin typeface="Calibri"/>
                <a:ea typeface="Calibri"/>
                <a:cs typeface="Calibri"/>
                <a:sym typeface="Calibri"/>
              </a:rPr>
              <a:t>filter and the </a:t>
            </a:r>
            <a:r>
              <a:rPr lang="en-US" sz="2400" b="0" i="1" u="none" strike="noStrike">
                <a:solidFill>
                  <a:schemeClr val="dk1"/>
                </a:solidFill>
                <a:latin typeface="Calibri"/>
                <a:ea typeface="Calibri"/>
                <a:cs typeface="Calibri"/>
                <a:sym typeface="Calibri"/>
              </a:rPr>
              <a:t>z’s </a:t>
            </a:r>
            <a:r>
              <a:rPr lang="en-US" sz="2400" b="0" i="0" u="none" strike="noStrike">
                <a:solidFill>
                  <a:schemeClr val="dk1"/>
                </a:solidFill>
                <a:latin typeface="Calibri"/>
                <a:ea typeface="Calibri"/>
                <a:cs typeface="Calibri"/>
                <a:sym typeface="Calibri"/>
              </a:rPr>
              <a:t>are the corresponding image intensities encompassed by the filter.</a:t>
            </a:r>
            <a:endParaRPr sz="24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i="0" u="none" strike="noStrike">
                <a:latin typeface="Calibri"/>
                <a:ea typeface="Calibri"/>
                <a:cs typeface="Calibri"/>
                <a:sym typeface="Calibri"/>
              </a:rPr>
              <a:t>Sharpening Spatial </a:t>
            </a:r>
            <a:r>
              <a:rPr lang="en-US" sz="4000">
                <a:latin typeface="Calibri"/>
                <a:ea typeface="Calibri"/>
                <a:cs typeface="Calibri"/>
                <a:sym typeface="Calibri"/>
              </a:rPr>
              <a:t>Filters - Foundation</a:t>
            </a:r>
            <a:endParaRPr/>
          </a:p>
        </p:txBody>
      </p:sp>
      <p:sp>
        <p:nvSpPr>
          <p:cNvPr id="319" name="Google Shape;319;p32"/>
          <p:cNvSpPr txBox="1">
            <a:spLocks noGrp="1"/>
          </p:cNvSpPr>
          <p:nvPr>
            <p:ph type="body" idx="1"/>
          </p:nvPr>
        </p:nvSpPr>
        <p:spPr>
          <a:xfrm>
            <a:off x="494522" y="1825625"/>
            <a:ext cx="11243388" cy="4565844"/>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200"/>
              <a:buChar char="•"/>
            </a:pPr>
            <a:r>
              <a:rPr lang="en-US" sz="3200" b="0" i="0" u="none" strike="noStrike"/>
              <a:t>In the two sections that follow, we will discuss sharpening filters that are based on </a:t>
            </a:r>
            <a:r>
              <a:rPr lang="en-US" sz="3200" b="0" i="0" u="none" strike="noStrike">
                <a:solidFill>
                  <a:srgbClr val="FF0000"/>
                </a:solidFill>
              </a:rPr>
              <a:t>first- and second-order derivatives</a:t>
            </a:r>
            <a:r>
              <a:rPr lang="en-US" sz="3200" b="0" i="0" u="none" strike="noStrike"/>
              <a:t>, respectively.</a:t>
            </a:r>
            <a:endParaRPr/>
          </a:p>
          <a:p>
            <a:pPr marL="228600" lvl="0" indent="-228600" algn="l" rtl="0">
              <a:lnSpc>
                <a:spcPct val="90000"/>
              </a:lnSpc>
              <a:spcBef>
                <a:spcPts val="1000"/>
              </a:spcBef>
              <a:spcAft>
                <a:spcPts val="0"/>
              </a:spcAft>
              <a:buClr>
                <a:schemeClr val="dk1"/>
              </a:buClr>
              <a:buSzPts val="3200"/>
              <a:buChar char="•"/>
            </a:pPr>
            <a:r>
              <a:rPr lang="en-US" sz="3200"/>
              <a:t>W</a:t>
            </a:r>
            <a:r>
              <a:rPr lang="en-US" sz="3200" b="0" i="0" u="none" strike="noStrike"/>
              <a:t>e will focus attention initially on one-dimensional derivatives.</a:t>
            </a:r>
            <a:endParaRPr/>
          </a:p>
          <a:p>
            <a:pPr marL="228600" lvl="0" indent="-228600" algn="l" rtl="0">
              <a:lnSpc>
                <a:spcPct val="90000"/>
              </a:lnSpc>
              <a:spcBef>
                <a:spcPts val="1000"/>
              </a:spcBef>
              <a:spcAft>
                <a:spcPts val="0"/>
              </a:spcAft>
              <a:buClr>
                <a:schemeClr val="dk1"/>
              </a:buClr>
              <a:buSzPts val="3200"/>
              <a:buChar char="•"/>
            </a:pPr>
            <a:r>
              <a:rPr lang="en-US" sz="3200" b="0" i="0" u="none" strike="noStrike"/>
              <a:t>In particular, we are interested in the behavior of these derivatives in areas of-</a:t>
            </a:r>
            <a:endParaRPr/>
          </a:p>
          <a:p>
            <a:pPr marL="685800" lvl="1" indent="-228600" algn="l" rtl="0">
              <a:lnSpc>
                <a:spcPct val="90000"/>
              </a:lnSpc>
              <a:spcBef>
                <a:spcPts val="500"/>
              </a:spcBef>
              <a:spcAft>
                <a:spcPts val="0"/>
              </a:spcAft>
              <a:buClr>
                <a:schemeClr val="dk1"/>
              </a:buClr>
              <a:buSzPts val="2800"/>
              <a:buChar char="•"/>
            </a:pPr>
            <a:r>
              <a:rPr lang="en-US" sz="2800" b="0" i="0" u="none" strike="noStrike"/>
              <a:t>constant intensity, </a:t>
            </a:r>
            <a:endParaRPr/>
          </a:p>
          <a:p>
            <a:pPr marL="685800" lvl="1" indent="-228600" algn="l" rtl="0">
              <a:lnSpc>
                <a:spcPct val="90000"/>
              </a:lnSpc>
              <a:spcBef>
                <a:spcPts val="500"/>
              </a:spcBef>
              <a:spcAft>
                <a:spcPts val="0"/>
              </a:spcAft>
              <a:buClr>
                <a:schemeClr val="dk1"/>
              </a:buClr>
              <a:buSzPts val="2800"/>
              <a:buChar char="•"/>
            </a:pPr>
            <a:r>
              <a:rPr lang="en-US" sz="2800" b="0" i="0" u="none" strike="noStrike"/>
              <a:t>at the onset and end of discontinuities (step and ramp discontinuities), </a:t>
            </a:r>
            <a:endParaRPr/>
          </a:p>
          <a:p>
            <a:pPr marL="685800" lvl="1" indent="-228600" algn="l" rtl="0">
              <a:lnSpc>
                <a:spcPct val="90000"/>
              </a:lnSpc>
              <a:spcBef>
                <a:spcPts val="500"/>
              </a:spcBef>
              <a:spcAft>
                <a:spcPts val="0"/>
              </a:spcAft>
              <a:buClr>
                <a:schemeClr val="dk1"/>
              </a:buClr>
              <a:buSzPts val="2800"/>
              <a:buChar char="•"/>
            </a:pPr>
            <a:r>
              <a:rPr lang="en-US" sz="2800" b="0" i="0" u="none" strike="noStrike"/>
              <a:t>and along intensity ramps.</a:t>
            </a:r>
            <a:endParaRPr sz="4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3"/>
          <p:cNvSpPr txBox="1">
            <a:spLocks noGrp="1"/>
          </p:cNvSpPr>
          <p:nvPr>
            <p:ph type="title"/>
          </p:nvPr>
        </p:nvSpPr>
        <p:spPr>
          <a:xfrm>
            <a:off x="690465" y="365125"/>
            <a:ext cx="10663335" cy="1043797"/>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Sharpening Spatial </a:t>
            </a:r>
            <a:r>
              <a:rPr lang="en-US" sz="4400">
                <a:latin typeface="Calibri"/>
                <a:ea typeface="Calibri"/>
                <a:cs typeface="Calibri"/>
                <a:sym typeface="Calibri"/>
              </a:rPr>
              <a:t>Filters - Foundation</a:t>
            </a:r>
            <a:endParaRPr/>
          </a:p>
        </p:txBody>
      </p:sp>
      <p:sp>
        <p:nvSpPr>
          <p:cNvPr id="325" name="Google Shape;325;p33"/>
          <p:cNvSpPr txBox="1">
            <a:spLocks noGrp="1"/>
          </p:cNvSpPr>
          <p:nvPr>
            <p:ph type="body" idx="1"/>
          </p:nvPr>
        </p:nvSpPr>
        <p:spPr>
          <a:xfrm>
            <a:off x="606490" y="1595535"/>
            <a:ext cx="10870164" cy="4646646"/>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600"/>
              <a:buChar char="•"/>
            </a:pPr>
            <a:r>
              <a:rPr lang="en-US" sz="2600" b="0" i="0" u="none" strike="noStrike"/>
              <a:t>The derivatives of a digital function are defined </a:t>
            </a:r>
            <a:r>
              <a:rPr lang="en-US" sz="2600" b="0" i="0" u="none" strike="noStrike">
                <a:solidFill>
                  <a:srgbClr val="FF0000"/>
                </a:solidFill>
              </a:rPr>
              <a:t>in terms of differences.</a:t>
            </a:r>
            <a:endParaRPr/>
          </a:p>
          <a:p>
            <a:pPr marL="228600" lvl="0" indent="-228600" algn="l" rtl="0">
              <a:lnSpc>
                <a:spcPct val="90000"/>
              </a:lnSpc>
              <a:spcBef>
                <a:spcPts val="1000"/>
              </a:spcBef>
              <a:spcAft>
                <a:spcPts val="0"/>
              </a:spcAft>
              <a:buClr>
                <a:schemeClr val="dk1"/>
              </a:buClr>
              <a:buSzPts val="2600"/>
              <a:buChar char="•"/>
            </a:pPr>
            <a:r>
              <a:rPr lang="en-US" sz="2600" b="0" i="0" u="none" strike="noStrike"/>
              <a:t>There are various ways to define these differences. However, we require that any definition we use </a:t>
            </a:r>
            <a:r>
              <a:rPr lang="en-US" sz="2600" b="0" i="0" u="none" strike="noStrike">
                <a:solidFill>
                  <a:srgbClr val="FF0000"/>
                </a:solidFill>
              </a:rPr>
              <a:t>for a </a:t>
            </a:r>
            <a:r>
              <a:rPr lang="en-US" sz="2600" b="0" i="1" u="none" strike="noStrike">
                <a:solidFill>
                  <a:srgbClr val="FF0000"/>
                </a:solidFill>
              </a:rPr>
              <a:t>first derivative-</a:t>
            </a:r>
            <a:endParaRPr/>
          </a:p>
          <a:p>
            <a:pPr marL="971550" lvl="1" indent="-514350" algn="l" rtl="0">
              <a:lnSpc>
                <a:spcPct val="90000"/>
              </a:lnSpc>
              <a:spcBef>
                <a:spcPts val="500"/>
              </a:spcBef>
              <a:spcAft>
                <a:spcPts val="0"/>
              </a:spcAft>
              <a:buClr>
                <a:schemeClr val="dk1"/>
              </a:buClr>
              <a:buSzPts val="2600"/>
              <a:buFont typeface="Calibri"/>
              <a:buAutoNum type="arabicPeriod"/>
            </a:pPr>
            <a:r>
              <a:rPr lang="en-US" sz="2600" b="0" i="0" u="none" strike="noStrike"/>
              <a:t>must be </a:t>
            </a:r>
            <a:r>
              <a:rPr lang="en-US" sz="2600" b="0" i="0" u="none" strike="noStrike">
                <a:solidFill>
                  <a:srgbClr val="FF0000"/>
                </a:solidFill>
              </a:rPr>
              <a:t>zero</a:t>
            </a:r>
            <a:r>
              <a:rPr lang="en-US" sz="2600" b="0" i="0" u="none" strike="noStrike"/>
              <a:t> in areas of </a:t>
            </a:r>
            <a:r>
              <a:rPr lang="en-US" sz="2600" b="0" i="0" u="none" strike="noStrike">
                <a:solidFill>
                  <a:srgbClr val="FF0000"/>
                </a:solidFill>
              </a:rPr>
              <a:t>constant intensity;</a:t>
            </a:r>
            <a:endParaRPr/>
          </a:p>
          <a:p>
            <a:pPr marL="971550" lvl="1" indent="-514350" algn="l" rtl="0">
              <a:lnSpc>
                <a:spcPct val="90000"/>
              </a:lnSpc>
              <a:spcBef>
                <a:spcPts val="500"/>
              </a:spcBef>
              <a:spcAft>
                <a:spcPts val="0"/>
              </a:spcAft>
              <a:buClr>
                <a:schemeClr val="dk1"/>
              </a:buClr>
              <a:buSzPts val="2600"/>
              <a:buFont typeface="Calibri"/>
              <a:buAutoNum type="arabicPeriod"/>
            </a:pPr>
            <a:r>
              <a:rPr lang="en-US" sz="2600" b="0" i="0" u="none" strike="noStrike"/>
              <a:t>must be </a:t>
            </a:r>
            <a:r>
              <a:rPr lang="en-US" sz="2600" b="0" i="0" u="none" strike="noStrike">
                <a:solidFill>
                  <a:srgbClr val="FF0000"/>
                </a:solidFill>
              </a:rPr>
              <a:t>nonzero</a:t>
            </a:r>
            <a:r>
              <a:rPr lang="en-US" sz="2600" b="0" i="0" u="none" strike="noStrike"/>
              <a:t> at the </a:t>
            </a:r>
            <a:r>
              <a:rPr lang="en-US" sz="2600" b="0" i="0" u="none" strike="noStrike">
                <a:solidFill>
                  <a:srgbClr val="FF0000"/>
                </a:solidFill>
              </a:rPr>
              <a:t>onset</a:t>
            </a:r>
            <a:r>
              <a:rPr lang="en-US" sz="2600" b="0" i="0" u="none" strike="noStrike"/>
              <a:t> of an intensity </a:t>
            </a:r>
            <a:r>
              <a:rPr lang="en-US" sz="2600" b="0" i="0" u="none" strike="noStrike">
                <a:solidFill>
                  <a:srgbClr val="FF0000"/>
                </a:solidFill>
              </a:rPr>
              <a:t>step</a:t>
            </a:r>
            <a:r>
              <a:rPr lang="en-US" sz="2600" b="0" i="0" u="none" strike="noStrike"/>
              <a:t> or </a:t>
            </a:r>
            <a:r>
              <a:rPr lang="en-US" sz="2600" b="0" i="0" u="none" strike="noStrike">
                <a:solidFill>
                  <a:srgbClr val="FF0000"/>
                </a:solidFill>
              </a:rPr>
              <a:t>ramp</a:t>
            </a:r>
            <a:r>
              <a:rPr lang="en-US" sz="2600" b="0" i="0" u="none" strike="noStrike"/>
              <a:t>; and</a:t>
            </a:r>
            <a:endParaRPr/>
          </a:p>
          <a:p>
            <a:pPr marL="971550" lvl="1" indent="-514350" algn="l" rtl="0">
              <a:lnSpc>
                <a:spcPct val="90000"/>
              </a:lnSpc>
              <a:spcBef>
                <a:spcPts val="500"/>
              </a:spcBef>
              <a:spcAft>
                <a:spcPts val="0"/>
              </a:spcAft>
              <a:buClr>
                <a:schemeClr val="dk1"/>
              </a:buClr>
              <a:buSzPts val="2600"/>
              <a:buFont typeface="Calibri"/>
              <a:buAutoNum type="arabicPeriod"/>
            </a:pPr>
            <a:r>
              <a:rPr lang="en-US" sz="2600" b="0" i="0" u="none" strike="noStrike"/>
              <a:t>must be </a:t>
            </a:r>
            <a:r>
              <a:rPr lang="en-US" sz="2600" b="0" i="0" u="none" strike="noStrike">
                <a:solidFill>
                  <a:srgbClr val="FF0000"/>
                </a:solidFill>
              </a:rPr>
              <a:t>nonzero</a:t>
            </a:r>
            <a:r>
              <a:rPr lang="en-US" sz="2600" b="0" i="0" u="none" strike="noStrike"/>
              <a:t> along </a:t>
            </a:r>
            <a:r>
              <a:rPr lang="en-US" sz="2600" b="0" i="0" u="none" strike="noStrike">
                <a:solidFill>
                  <a:srgbClr val="FF0000"/>
                </a:solidFill>
              </a:rPr>
              <a:t>ramps</a:t>
            </a:r>
            <a:r>
              <a:rPr lang="en-US" sz="2600" b="0" i="0" u="none" strike="noStrike"/>
              <a:t>. </a:t>
            </a:r>
            <a:endParaRPr/>
          </a:p>
          <a:p>
            <a:pPr marL="228600" lvl="0" indent="-228600" algn="l" rtl="0">
              <a:lnSpc>
                <a:spcPct val="90000"/>
              </a:lnSpc>
              <a:spcBef>
                <a:spcPts val="1000"/>
              </a:spcBef>
              <a:spcAft>
                <a:spcPts val="0"/>
              </a:spcAft>
              <a:buClr>
                <a:schemeClr val="dk1"/>
              </a:buClr>
              <a:buSzPts val="2600"/>
              <a:buChar char="•"/>
            </a:pPr>
            <a:r>
              <a:rPr lang="en-US" sz="2600" b="0" i="0" u="none" strike="noStrike"/>
              <a:t>Similarly, any definition of a </a:t>
            </a:r>
            <a:r>
              <a:rPr lang="en-US" sz="2600" b="0" i="1" u="none" strike="noStrike">
                <a:solidFill>
                  <a:srgbClr val="0070C0"/>
                </a:solidFill>
              </a:rPr>
              <a:t>second derivative</a:t>
            </a:r>
            <a:endParaRPr/>
          </a:p>
          <a:p>
            <a:pPr marL="971550" lvl="1" indent="-514350" algn="l" rtl="0">
              <a:lnSpc>
                <a:spcPct val="90000"/>
              </a:lnSpc>
              <a:spcBef>
                <a:spcPts val="500"/>
              </a:spcBef>
              <a:spcAft>
                <a:spcPts val="0"/>
              </a:spcAft>
              <a:buClr>
                <a:schemeClr val="dk1"/>
              </a:buClr>
              <a:buSzPts val="2600"/>
              <a:buFont typeface="Calibri"/>
              <a:buAutoNum type="arabicPeriod"/>
            </a:pPr>
            <a:r>
              <a:rPr lang="en-US" sz="2600" b="0" i="0" u="none" strike="noStrike"/>
              <a:t>must be </a:t>
            </a:r>
            <a:r>
              <a:rPr lang="en-US" sz="2600" b="0" i="0" u="none" strike="noStrike">
                <a:solidFill>
                  <a:srgbClr val="0070C0"/>
                </a:solidFill>
              </a:rPr>
              <a:t>zero</a:t>
            </a:r>
            <a:r>
              <a:rPr lang="en-US" sz="2600" b="0" i="0" u="none" strike="noStrike"/>
              <a:t> in </a:t>
            </a:r>
            <a:r>
              <a:rPr lang="en-US" sz="2600" b="0" i="0" u="none" strike="noStrike">
                <a:solidFill>
                  <a:srgbClr val="0070C0"/>
                </a:solidFill>
              </a:rPr>
              <a:t>constant areas</a:t>
            </a:r>
            <a:r>
              <a:rPr lang="en-US" sz="2600" b="0" i="0" u="none" strike="noStrike"/>
              <a:t>;</a:t>
            </a:r>
            <a:endParaRPr/>
          </a:p>
          <a:p>
            <a:pPr marL="971550" lvl="1" indent="-514350" algn="l" rtl="0">
              <a:lnSpc>
                <a:spcPct val="90000"/>
              </a:lnSpc>
              <a:spcBef>
                <a:spcPts val="500"/>
              </a:spcBef>
              <a:spcAft>
                <a:spcPts val="0"/>
              </a:spcAft>
              <a:buClr>
                <a:schemeClr val="dk1"/>
              </a:buClr>
              <a:buSzPts val="2600"/>
              <a:buFont typeface="Calibri"/>
              <a:buAutoNum type="arabicPeriod"/>
            </a:pPr>
            <a:r>
              <a:rPr lang="en-US" sz="2600" b="0" i="0" u="none" strike="noStrike"/>
              <a:t>must be </a:t>
            </a:r>
            <a:r>
              <a:rPr lang="en-US" sz="2600" b="0" i="0" u="none" strike="noStrike">
                <a:solidFill>
                  <a:srgbClr val="0070C0"/>
                </a:solidFill>
              </a:rPr>
              <a:t>nonzero</a:t>
            </a:r>
            <a:r>
              <a:rPr lang="en-US" sz="2600" b="0" i="0" u="none" strike="noStrike"/>
              <a:t> at the </a:t>
            </a:r>
            <a:r>
              <a:rPr lang="en-US" sz="2600" b="0" i="0" u="none" strike="noStrike">
                <a:solidFill>
                  <a:srgbClr val="0070C0"/>
                </a:solidFill>
              </a:rPr>
              <a:t>onset </a:t>
            </a:r>
            <a:r>
              <a:rPr lang="en-US" sz="2600" b="0" i="1" u="none" strike="noStrike">
                <a:solidFill>
                  <a:srgbClr val="0070C0"/>
                </a:solidFill>
              </a:rPr>
              <a:t>and </a:t>
            </a:r>
            <a:r>
              <a:rPr lang="en-US" sz="2600" b="0" i="0" u="none" strike="noStrike">
                <a:solidFill>
                  <a:srgbClr val="0070C0"/>
                </a:solidFill>
              </a:rPr>
              <a:t>end of an intensity step or ramp</a:t>
            </a:r>
            <a:r>
              <a:rPr lang="en-US" sz="2600" b="0" i="0" u="none" strike="noStrike"/>
              <a:t>; and</a:t>
            </a:r>
            <a:endParaRPr/>
          </a:p>
          <a:p>
            <a:pPr marL="971550" lvl="1" indent="-514350" algn="l" rtl="0">
              <a:lnSpc>
                <a:spcPct val="90000"/>
              </a:lnSpc>
              <a:spcBef>
                <a:spcPts val="500"/>
              </a:spcBef>
              <a:spcAft>
                <a:spcPts val="0"/>
              </a:spcAft>
              <a:buClr>
                <a:schemeClr val="dk1"/>
              </a:buClr>
              <a:buSzPts val="2600"/>
              <a:buFont typeface="Calibri"/>
              <a:buAutoNum type="arabicPeriod"/>
            </a:pPr>
            <a:r>
              <a:rPr lang="en-US" sz="2600" b="0" i="0" u="none" strike="noStrike"/>
              <a:t>must be </a:t>
            </a:r>
            <a:r>
              <a:rPr lang="en-US" sz="2600" b="0" i="0" u="none" strike="noStrike">
                <a:solidFill>
                  <a:srgbClr val="0070C0"/>
                </a:solidFill>
              </a:rPr>
              <a:t>zero</a:t>
            </a:r>
            <a:r>
              <a:rPr lang="en-US" sz="2600" b="0" i="0" u="none" strike="noStrike"/>
              <a:t> along </a:t>
            </a:r>
            <a:r>
              <a:rPr lang="en-US" sz="2600" b="0" i="0" u="none" strike="noStrike">
                <a:solidFill>
                  <a:srgbClr val="0070C0"/>
                </a:solidFill>
              </a:rPr>
              <a:t>ramps</a:t>
            </a:r>
            <a:r>
              <a:rPr lang="en-US" sz="2600" b="0" i="0" u="none" strike="noStrike"/>
              <a:t> of constant slope.</a:t>
            </a:r>
            <a:endParaRPr sz="26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Sharpening Spatial </a:t>
            </a:r>
            <a:r>
              <a:rPr lang="en-US" sz="4400">
                <a:latin typeface="Calibri"/>
                <a:ea typeface="Calibri"/>
                <a:cs typeface="Calibri"/>
                <a:sym typeface="Calibri"/>
              </a:rPr>
              <a:t>Filters - Foundation</a:t>
            </a:r>
            <a:endParaRPr/>
          </a:p>
        </p:txBody>
      </p:sp>
      <p:sp>
        <p:nvSpPr>
          <p:cNvPr id="331" name="Google Shape;331;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Basic definition of first-order derivative of a one-dimensional function given by the difference-</a:t>
            </a:r>
            <a:endParaRPr/>
          </a:p>
          <a:p>
            <a:pPr marL="457200" lvl="1" indent="0" algn="l" rtl="0">
              <a:lnSpc>
                <a:spcPct val="90000"/>
              </a:lnSpc>
              <a:spcBef>
                <a:spcPts val="500"/>
              </a:spcBef>
              <a:spcAft>
                <a:spcPts val="0"/>
              </a:spcAft>
              <a:buClr>
                <a:schemeClr val="dk1"/>
              </a:buClr>
              <a:buSzPts val="2400"/>
              <a:buNone/>
            </a:pPr>
            <a:r>
              <a:rPr lang="en-US"/>
              <a:t>		</a:t>
            </a:r>
            <a:r>
              <a:rPr lang="en-US">
                <a:solidFill>
                  <a:srgbClr val="FF0000"/>
                </a:solidFill>
              </a:rPr>
              <a:t>∂f/∂x = f(x + 1) − f(x)</a:t>
            </a:r>
            <a:endParaRPr/>
          </a:p>
          <a:p>
            <a:pPr marL="228600" lvl="0" indent="-228600" algn="l" rtl="0">
              <a:lnSpc>
                <a:spcPct val="90000"/>
              </a:lnSpc>
              <a:spcBef>
                <a:spcPts val="1000"/>
              </a:spcBef>
              <a:spcAft>
                <a:spcPts val="0"/>
              </a:spcAft>
              <a:buClr>
                <a:schemeClr val="dk1"/>
              </a:buClr>
              <a:buSzPts val="2800"/>
              <a:buChar char="•"/>
            </a:pPr>
            <a:r>
              <a:rPr lang="en-US"/>
              <a:t>Second-order derivative is defined as the difference-</a:t>
            </a:r>
            <a:endParaRPr/>
          </a:p>
          <a:p>
            <a:pPr marL="457200" lvl="1" indent="0" algn="l" rtl="0">
              <a:lnSpc>
                <a:spcPct val="90000"/>
              </a:lnSpc>
              <a:spcBef>
                <a:spcPts val="500"/>
              </a:spcBef>
              <a:spcAft>
                <a:spcPts val="0"/>
              </a:spcAft>
              <a:buClr>
                <a:srgbClr val="FF0000"/>
              </a:buClr>
              <a:buSzPts val="2400"/>
              <a:buNone/>
            </a:pPr>
            <a:r>
              <a:rPr lang="en-US">
                <a:solidFill>
                  <a:srgbClr val="FF0000"/>
                </a:solidFill>
              </a:rPr>
              <a:t>		∂</a:t>
            </a:r>
            <a:r>
              <a:rPr lang="en-US" baseline="30000">
                <a:solidFill>
                  <a:srgbClr val="FF0000"/>
                </a:solidFill>
              </a:rPr>
              <a:t>2</a:t>
            </a:r>
            <a:r>
              <a:rPr lang="en-US">
                <a:solidFill>
                  <a:srgbClr val="FF0000"/>
                </a:solidFill>
              </a:rPr>
              <a:t>f/∂x</a:t>
            </a:r>
            <a:r>
              <a:rPr lang="en-US" baseline="30000">
                <a:solidFill>
                  <a:srgbClr val="FF0000"/>
                </a:solidFill>
              </a:rPr>
              <a:t>2</a:t>
            </a:r>
            <a:r>
              <a:rPr lang="en-US">
                <a:solidFill>
                  <a:srgbClr val="FF0000"/>
                </a:solidFill>
              </a:rPr>
              <a:t> = f(x + 1) + f(x − 1) − 2f(x)</a:t>
            </a:r>
            <a:endParaRPr/>
          </a:p>
          <a:p>
            <a:pPr marL="457200" lvl="1" indent="0" algn="l" rtl="0">
              <a:lnSpc>
                <a:spcPct val="90000"/>
              </a:lnSpc>
              <a:spcBef>
                <a:spcPts val="500"/>
              </a:spcBef>
              <a:spcAft>
                <a:spcPts val="0"/>
              </a:spcAft>
              <a:buClr>
                <a:schemeClr val="dk1"/>
              </a:buClr>
              <a:buSzPts val="2400"/>
              <a:buNone/>
            </a:pPr>
            <a:endParaRPr>
              <a:solidFill>
                <a:srgbClr val="FF0000"/>
              </a:solidFill>
            </a:endParaRPr>
          </a:p>
          <a:p>
            <a:pPr marL="0" lvl="0" indent="0" algn="l" rtl="0">
              <a:lnSpc>
                <a:spcPct val="90000"/>
              </a:lnSpc>
              <a:spcBef>
                <a:spcPts val="1000"/>
              </a:spcBef>
              <a:spcAft>
                <a:spcPts val="0"/>
              </a:spcAft>
              <a:buClr>
                <a:srgbClr val="FF0000"/>
              </a:buClr>
              <a:buSzPts val="2800"/>
              <a:buNone/>
            </a:pPr>
            <a:r>
              <a:rPr lang="en-US">
                <a:solidFill>
                  <a:srgbClr val="FF0000"/>
                </a:solidFill>
              </a:rPr>
              <a:t>Explanation- 	∂</a:t>
            </a:r>
            <a:r>
              <a:rPr lang="en-US" baseline="30000">
                <a:solidFill>
                  <a:srgbClr val="FF0000"/>
                </a:solidFill>
              </a:rPr>
              <a:t>2</a:t>
            </a:r>
            <a:r>
              <a:rPr lang="en-US">
                <a:solidFill>
                  <a:srgbClr val="FF0000"/>
                </a:solidFill>
              </a:rPr>
              <a:t>f/∂x</a:t>
            </a:r>
            <a:r>
              <a:rPr lang="en-US" baseline="30000">
                <a:solidFill>
                  <a:srgbClr val="FF0000"/>
                </a:solidFill>
              </a:rPr>
              <a:t>2</a:t>
            </a:r>
            <a:r>
              <a:rPr lang="en-US">
                <a:solidFill>
                  <a:srgbClr val="FF0000"/>
                </a:solidFill>
              </a:rPr>
              <a:t> = ( </a:t>
            </a:r>
            <a:r>
              <a:rPr lang="en-US">
                <a:solidFill>
                  <a:srgbClr val="0070C0"/>
                </a:solidFill>
              </a:rPr>
              <a:t>f(x + 1) – f(x) </a:t>
            </a:r>
            <a:r>
              <a:rPr lang="en-US">
                <a:solidFill>
                  <a:srgbClr val="FF0000"/>
                </a:solidFill>
              </a:rPr>
              <a:t>) – ( </a:t>
            </a:r>
            <a:r>
              <a:rPr lang="en-US">
                <a:solidFill>
                  <a:srgbClr val="0070C0"/>
                </a:solidFill>
              </a:rPr>
              <a:t>f(x) – f(x-1) </a:t>
            </a:r>
            <a:r>
              <a:rPr lang="en-US">
                <a:solidFill>
                  <a:srgbClr val="FF0000"/>
                </a:solidFill>
              </a:rPr>
              <a:t>)</a:t>
            </a:r>
            <a:endParaRPr/>
          </a:p>
          <a:p>
            <a:pPr marL="457200" lvl="1" indent="0" algn="l" rtl="0">
              <a:lnSpc>
                <a:spcPct val="90000"/>
              </a:lnSpc>
              <a:spcBef>
                <a:spcPts val="500"/>
              </a:spcBef>
              <a:spcAft>
                <a:spcPts val="0"/>
              </a:spcAft>
              <a:buClr>
                <a:srgbClr val="FF0000"/>
              </a:buClr>
              <a:buSzPts val="2400"/>
              <a:buNone/>
            </a:pPr>
            <a:r>
              <a:rPr lang="en-US">
                <a:solidFill>
                  <a:srgbClr val="FF0000"/>
                </a:solidFill>
              </a:rPr>
              <a:t>		    	∂</a:t>
            </a:r>
            <a:r>
              <a:rPr lang="en-US" baseline="30000">
                <a:solidFill>
                  <a:srgbClr val="FF0000"/>
                </a:solidFill>
              </a:rPr>
              <a:t>2</a:t>
            </a:r>
            <a:r>
              <a:rPr lang="en-US">
                <a:solidFill>
                  <a:srgbClr val="FF0000"/>
                </a:solidFill>
              </a:rPr>
              <a:t>f/∂x</a:t>
            </a:r>
            <a:r>
              <a:rPr lang="en-US" baseline="30000">
                <a:solidFill>
                  <a:srgbClr val="FF0000"/>
                </a:solidFill>
              </a:rPr>
              <a:t>2</a:t>
            </a:r>
            <a:r>
              <a:rPr lang="en-US">
                <a:solidFill>
                  <a:srgbClr val="FF0000"/>
                </a:solidFill>
              </a:rPr>
              <a:t> = ( </a:t>
            </a:r>
            <a:r>
              <a:rPr lang="en-US">
                <a:solidFill>
                  <a:srgbClr val="0070C0"/>
                </a:solidFill>
              </a:rPr>
              <a:t>f(x + 1) – f(x) - f(x) + f(x-1) </a:t>
            </a:r>
            <a:r>
              <a:rPr lang="en-US">
                <a:solidFill>
                  <a:srgbClr val="FF0000"/>
                </a:solidFill>
              </a:rPr>
              <a:t>) </a:t>
            </a:r>
            <a:endParaRPr/>
          </a:p>
          <a:p>
            <a:pPr marL="457200" lvl="1" indent="0" algn="l" rtl="0">
              <a:lnSpc>
                <a:spcPct val="90000"/>
              </a:lnSpc>
              <a:spcBef>
                <a:spcPts val="500"/>
              </a:spcBef>
              <a:spcAft>
                <a:spcPts val="0"/>
              </a:spcAft>
              <a:buClr>
                <a:srgbClr val="FF0000"/>
              </a:buClr>
              <a:buSzPts val="2400"/>
              <a:buNone/>
            </a:pPr>
            <a:r>
              <a:rPr lang="en-US">
                <a:solidFill>
                  <a:srgbClr val="FF0000"/>
                </a:solidFill>
              </a:rPr>
              <a:t>			∂</a:t>
            </a:r>
            <a:r>
              <a:rPr lang="en-US" baseline="30000">
                <a:solidFill>
                  <a:srgbClr val="FF0000"/>
                </a:solidFill>
              </a:rPr>
              <a:t>2</a:t>
            </a:r>
            <a:r>
              <a:rPr lang="en-US">
                <a:solidFill>
                  <a:srgbClr val="FF0000"/>
                </a:solidFill>
              </a:rPr>
              <a:t>f/∂x</a:t>
            </a:r>
            <a:r>
              <a:rPr lang="en-US" baseline="30000">
                <a:solidFill>
                  <a:srgbClr val="FF0000"/>
                </a:solidFill>
              </a:rPr>
              <a:t>2</a:t>
            </a:r>
            <a:r>
              <a:rPr lang="en-US">
                <a:solidFill>
                  <a:srgbClr val="FF0000"/>
                </a:solidFill>
              </a:rPr>
              <a:t> = ( </a:t>
            </a:r>
            <a:r>
              <a:rPr lang="en-US">
                <a:solidFill>
                  <a:srgbClr val="0070C0"/>
                </a:solidFill>
              </a:rPr>
              <a:t>f(x + 1) – 2f(x) + f(x-1) </a:t>
            </a:r>
            <a:r>
              <a:rPr lang="en-US">
                <a:solidFill>
                  <a:srgbClr val="FF0000"/>
                </a:solidFill>
              </a:rPr>
              <a:t>)</a:t>
            </a:r>
            <a:endParaRPr/>
          </a:p>
          <a:p>
            <a:pPr marL="457200" lvl="1" indent="0" algn="l" rtl="0">
              <a:lnSpc>
                <a:spcPct val="90000"/>
              </a:lnSpc>
              <a:spcBef>
                <a:spcPts val="500"/>
              </a:spcBef>
              <a:spcAft>
                <a:spcPts val="0"/>
              </a:spcAft>
              <a:buClr>
                <a:schemeClr val="dk1"/>
              </a:buClr>
              <a:buSzPts val="2400"/>
              <a:buNone/>
            </a:pPr>
            <a:endParaRPr>
              <a:solidFill>
                <a:srgbClr val="FF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0" i="0" u="none" strike="noStrike">
                <a:latin typeface="Calibri"/>
                <a:ea typeface="Calibri"/>
                <a:cs typeface="Calibri"/>
                <a:sym typeface="Calibri"/>
              </a:rPr>
              <a:t>Illustration of the first and second derivatives of a 1-D digital function</a:t>
            </a:r>
            <a:endParaRPr sz="8000">
              <a:latin typeface="Calibri"/>
              <a:ea typeface="Calibri"/>
              <a:cs typeface="Calibri"/>
              <a:sym typeface="Calibri"/>
            </a:endParaRPr>
          </a:p>
        </p:txBody>
      </p:sp>
      <p:sp>
        <p:nvSpPr>
          <p:cNvPr id="337" name="Google Shape;337;p35"/>
          <p:cNvSpPr txBox="1"/>
          <p:nvPr/>
        </p:nvSpPr>
        <p:spPr>
          <a:xfrm>
            <a:off x="5572319" y="5797682"/>
            <a:ext cx="6310216" cy="4001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0" i="0" u="none" strike="noStrike">
                <a:solidFill>
                  <a:srgbClr val="FF0000"/>
                </a:solidFill>
                <a:latin typeface="Calibri"/>
                <a:ea typeface="Calibri"/>
                <a:cs typeface="Calibri"/>
                <a:sym typeface="Calibri"/>
              </a:rPr>
              <a:t>A section of a horizontal intensity profile from an image</a:t>
            </a:r>
            <a:endParaRPr sz="2000">
              <a:solidFill>
                <a:srgbClr val="FF0000"/>
              </a:solidFill>
              <a:latin typeface="Calibri"/>
              <a:ea typeface="Calibri"/>
              <a:cs typeface="Calibri"/>
              <a:sym typeface="Calibri"/>
            </a:endParaRPr>
          </a:p>
        </p:txBody>
      </p:sp>
      <p:sp>
        <p:nvSpPr>
          <p:cNvPr id="338" name="Google Shape;338;p35"/>
          <p:cNvSpPr txBox="1"/>
          <p:nvPr/>
        </p:nvSpPr>
        <p:spPr>
          <a:xfrm>
            <a:off x="216157" y="2038179"/>
            <a:ext cx="4561115" cy="2677656"/>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As the figure shows, the scan line contains an  </a:t>
            </a:r>
            <a:r>
              <a:rPr lang="en-US" sz="2400" b="1" i="0" u="none" strike="noStrike">
                <a:solidFill>
                  <a:schemeClr val="dk1"/>
                </a:solidFill>
                <a:latin typeface="Calibri"/>
                <a:ea typeface="Calibri"/>
                <a:cs typeface="Calibri"/>
                <a:sym typeface="Calibri"/>
              </a:rPr>
              <a:t>intensity ramp</a:t>
            </a:r>
            <a:r>
              <a:rPr lang="en-US" sz="2400" b="0" i="0" u="none" strike="noStrike">
                <a:solidFill>
                  <a:schemeClr val="dk1"/>
                </a:solidFill>
                <a:latin typeface="Calibri"/>
                <a:ea typeface="Calibri"/>
                <a:cs typeface="Calibri"/>
                <a:sym typeface="Calibri"/>
              </a:rPr>
              <a:t>, </a:t>
            </a:r>
            <a:r>
              <a:rPr lang="en-US" sz="2400" b="1" i="0" u="none" strike="noStrike">
                <a:solidFill>
                  <a:schemeClr val="dk1"/>
                </a:solidFill>
                <a:latin typeface="Calibri"/>
                <a:ea typeface="Calibri"/>
                <a:cs typeface="Calibri"/>
                <a:sym typeface="Calibri"/>
              </a:rPr>
              <a:t>three sections of constant intensity,</a:t>
            </a:r>
            <a:r>
              <a:rPr lang="en-US" sz="2400" b="0" i="0" u="none" strike="noStrike">
                <a:solidFill>
                  <a:schemeClr val="dk1"/>
                </a:solidFill>
                <a:latin typeface="Calibri"/>
                <a:ea typeface="Calibri"/>
                <a:cs typeface="Calibri"/>
                <a:sym typeface="Calibri"/>
              </a:rPr>
              <a:t> and an </a:t>
            </a:r>
            <a:r>
              <a:rPr lang="en-US" sz="2400" b="1" i="0" u="none" strike="noStrike">
                <a:solidFill>
                  <a:schemeClr val="dk1"/>
                </a:solidFill>
                <a:latin typeface="Calibri"/>
                <a:ea typeface="Calibri"/>
                <a:cs typeface="Calibri"/>
                <a:sym typeface="Calibri"/>
              </a:rPr>
              <a:t>intensity step</a:t>
            </a:r>
            <a:r>
              <a:rPr lang="en-US" sz="2400" b="0" i="0" u="none" strike="noStrike">
                <a:solidFill>
                  <a:schemeClr val="dk1"/>
                </a:solidFill>
                <a:latin typeface="Calibri"/>
                <a:ea typeface="Calibri"/>
                <a:cs typeface="Calibri"/>
                <a:sym typeface="Calibri"/>
              </a:rPr>
              <a:t>.</a:t>
            </a:r>
            <a:endParaRPr/>
          </a:p>
          <a:p>
            <a:pPr marL="342900" marR="0" lvl="0" indent="-342900"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The circles indicate the onset or end of intensity transitions.</a:t>
            </a:r>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Calibri"/>
              <a:ea typeface="Calibri"/>
              <a:cs typeface="Calibri"/>
              <a:sym typeface="Calibri"/>
            </a:endParaRPr>
          </a:p>
        </p:txBody>
      </p:sp>
      <p:pic>
        <p:nvPicPr>
          <p:cNvPr id="339" name="Google Shape;339;p35"/>
          <p:cNvPicPr preferRelativeResize="0">
            <a:picLocks noGrp="1"/>
          </p:cNvPicPr>
          <p:nvPr>
            <p:ph type="body" idx="1"/>
          </p:nvPr>
        </p:nvPicPr>
        <p:blipFill rotWithShape="1">
          <a:blip r:embed="rId3">
            <a:alphaModFix/>
          </a:blip>
          <a:srcRect/>
          <a:stretch/>
        </p:blipFill>
        <p:spPr>
          <a:xfrm>
            <a:off x="4654625" y="1975936"/>
            <a:ext cx="7321218" cy="353014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title"/>
          </p:nvPr>
        </p:nvSpPr>
        <p:spPr>
          <a:xfrm>
            <a:off x="838200" y="365125"/>
            <a:ext cx="10515600" cy="141702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b="0" i="0" u="none" strike="noStrike">
                <a:latin typeface="Calibri"/>
                <a:ea typeface="Calibri"/>
                <a:cs typeface="Calibri"/>
                <a:sym typeface="Calibri"/>
              </a:rPr>
              <a:t>Illustration of the first and second derivatives of a 1-D digital function</a:t>
            </a:r>
            <a:endParaRPr sz="4000"/>
          </a:p>
        </p:txBody>
      </p:sp>
      <p:sp>
        <p:nvSpPr>
          <p:cNvPr id="345" name="Google Shape;345;p36"/>
          <p:cNvSpPr txBox="1">
            <a:spLocks noGrp="1"/>
          </p:cNvSpPr>
          <p:nvPr>
            <p:ph type="body" idx="1"/>
          </p:nvPr>
        </p:nvSpPr>
        <p:spPr>
          <a:xfrm>
            <a:off x="587829" y="1866122"/>
            <a:ext cx="11066106" cy="4478693"/>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sz="2800"/>
              <a:t>When computing the </a:t>
            </a:r>
            <a:r>
              <a:rPr lang="en-US" sz="2800">
                <a:solidFill>
                  <a:srgbClr val="00B050"/>
                </a:solidFill>
              </a:rPr>
              <a:t>first derivative at a location x</a:t>
            </a:r>
            <a:r>
              <a:rPr lang="en-US" sz="2800"/>
              <a:t>, we subtract the value of the function at that location from the next point. So this is a </a:t>
            </a:r>
            <a:r>
              <a:rPr lang="en-US" sz="2800">
                <a:solidFill>
                  <a:srgbClr val="00B050"/>
                </a:solidFill>
              </a:rPr>
              <a:t>“look-ahead” </a:t>
            </a:r>
            <a:r>
              <a:rPr lang="en-US" sz="2800"/>
              <a:t>operation</a:t>
            </a:r>
            <a:endParaRPr/>
          </a:p>
          <a:p>
            <a:pPr marL="685800" lvl="1" indent="-228600" algn="l" rtl="0">
              <a:lnSpc>
                <a:spcPct val="90000"/>
              </a:lnSpc>
              <a:spcBef>
                <a:spcPts val="500"/>
              </a:spcBef>
              <a:spcAft>
                <a:spcPts val="0"/>
              </a:spcAft>
              <a:buClr>
                <a:schemeClr val="dk1"/>
              </a:buClr>
              <a:buSzPts val="2400"/>
              <a:buChar char="•"/>
            </a:pPr>
            <a:r>
              <a:rPr lang="en-US"/>
              <a:t>In this method we take the 1 st derivative of the intensity value across the image and find points where the derivative is maximum then the edge could be located.</a:t>
            </a:r>
            <a:endParaRPr/>
          </a:p>
          <a:p>
            <a:pPr marL="228600" lvl="0" indent="-228600" algn="l" rtl="0">
              <a:lnSpc>
                <a:spcPct val="90000"/>
              </a:lnSpc>
              <a:spcBef>
                <a:spcPts val="1000"/>
              </a:spcBef>
              <a:spcAft>
                <a:spcPts val="0"/>
              </a:spcAft>
              <a:buClr>
                <a:schemeClr val="dk1"/>
              </a:buClr>
              <a:buSzPts val="2800"/>
              <a:buChar char="•"/>
            </a:pPr>
            <a:r>
              <a:rPr lang="en-US"/>
              <a:t>Similarly, to compute the second derivative at x, we use the </a:t>
            </a:r>
            <a:r>
              <a:rPr lang="en-US">
                <a:solidFill>
                  <a:srgbClr val="00B050"/>
                </a:solidFill>
              </a:rPr>
              <a:t>previous and the next</a:t>
            </a:r>
            <a:r>
              <a:rPr lang="en-US"/>
              <a:t> points in the computation.</a:t>
            </a:r>
            <a:endParaRPr/>
          </a:p>
          <a:p>
            <a:pPr marL="228600" lvl="0" indent="-228600" algn="l" rtl="0">
              <a:lnSpc>
                <a:spcPct val="90000"/>
              </a:lnSpc>
              <a:spcBef>
                <a:spcPts val="1000"/>
              </a:spcBef>
              <a:spcAft>
                <a:spcPts val="0"/>
              </a:spcAft>
              <a:buClr>
                <a:schemeClr val="dk1"/>
              </a:buClr>
              <a:buSzPts val="2800"/>
              <a:buChar char="•"/>
            </a:pPr>
            <a:r>
              <a:rPr lang="en-US"/>
              <a:t>To avoid a situation in which the previous or next points are outside the range of the scan line, we show derivative computations in Figure, from the </a:t>
            </a:r>
            <a:r>
              <a:rPr lang="en-US">
                <a:solidFill>
                  <a:srgbClr val="00B050"/>
                </a:solidFill>
              </a:rPr>
              <a:t>second through the penultimate (</a:t>
            </a:r>
            <a:r>
              <a:rPr lang="en-US" sz="2350">
                <a:solidFill>
                  <a:srgbClr val="202124"/>
                </a:solidFill>
                <a:highlight>
                  <a:srgbClr val="FFFFFF"/>
                </a:highlight>
                <a:latin typeface="Arial"/>
                <a:ea typeface="Arial"/>
                <a:cs typeface="Arial"/>
                <a:sym typeface="Arial"/>
              </a:rPr>
              <a:t>second last</a:t>
            </a:r>
            <a:r>
              <a:rPr lang="en-US">
                <a:solidFill>
                  <a:srgbClr val="00B050"/>
                </a:solidFill>
              </a:rPr>
              <a:t>) </a:t>
            </a:r>
            <a:r>
              <a:rPr lang="en-US"/>
              <a:t>points in the sequence.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0" i="0" u="none" strike="noStrike">
                <a:latin typeface="Calibri"/>
                <a:ea typeface="Calibri"/>
                <a:cs typeface="Calibri"/>
                <a:sym typeface="Calibri"/>
              </a:rPr>
              <a:t>Illustration of the first and second derivatives of a 1-D digital function</a:t>
            </a:r>
            <a:endParaRPr/>
          </a:p>
        </p:txBody>
      </p:sp>
      <p:sp>
        <p:nvSpPr>
          <p:cNvPr id="351" name="Google Shape;351;p37"/>
          <p:cNvSpPr txBox="1">
            <a:spLocks noGrp="1"/>
          </p:cNvSpPr>
          <p:nvPr>
            <p:ph type="body" idx="1"/>
          </p:nvPr>
        </p:nvSpPr>
        <p:spPr>
          <a:xfrm>
            <a:off x="699796" y="1825624"/>
            <a:ext cx="10654004" cy="478977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First, we encounter an area of </a:t>
            </a:r>
            <a:r>
              <a:rPr lang="en-US" b="0" i="0" u="none" strike="noStrike">
                <a:solidFill>
                  <a:srgbClr val="0070C0"/>
                </a:solidFill>
              </a:rPr>
              <a:t>constant intensity </a:t>
            </a:r>
            <a:r>
              <a:rPr lang="en-US" b="0" i="0" u="none" strike="noStrike"/>
              <a:t>and, as Figures show, </a:t>
            </a:r>
            <a:r>
              <a:rPr lang="en-US" b="0" i="0" u="none" strike="noStrike">
                <a:solidFill>
                  <a:srgbClr val="0070C0"/>
                </a:solidFill>
              </a:rPr>
              <a:t>both derivatives are zero there</a:t>
            </a:r>
            <a:r>
              <a:rPr lang="en-US" b="0" i="0" u="none" strike="noStrike"/>
              <a:t>, so condition (1) is satisfied for both.</a:t>
            </a:r>
            <a:endParaRPr/>
          </a:p>
          <a:p>
            <a:pPr marL="228600" lvl="0" indent="-228600" algn="l" rtl="0">
              <a:lnSpc>
                <a:spcPct val="90000"/>
              </a:lnSpc>
              <a:spcBef>
                <a:spcPts val="1000"/>
              </a:spcBef>
              <a:spcAft>
                <a:spcPts val="0"/>
              </a:spcAft>
              <a:buClr>
                <a:schemeClr val="dk1"/>
              </a:buClr>
              <a:buSzPts val="2800"/>
              <a:buChar char="•"/>
            </a:pPr>
            <a:r>
              <a:rPr lang="en-US" b="0" i="0" u="none" strike="noStrike"/>
              <a:t>Next, we encounter an </a:t>
            </a:r>
            <a:r>
              <a:rPr lang="en-US" b="0" i="0" u="none" strike="noStrike">
                <a:solidFill>
                  <a:srgbClr val="0070C0"/>
                </a:solidFill>
              </a:rPr>
              <a:t>intensity ramp followed by a step</a:t>
            </a:r>
            <a:r>
              <a:rPr lang="en-US" b="0" i="0" u="none" strike="noStrike"/>
              <a:t>, and we note that the first-order derivative is </a:t>
            </a:r>
            <a:r>
              <a:rPr lang="en-US" b="0" i="0" u="none" strike="noStrike">
                <a:solidFill>
                  <a:srgbClr val="0070C0"/>
                </a:solidFill>
              </a:rPr>
              <a:t>nonzero</a:t>
            </a:r>
            <a:r>
              <a:rPr lang="en-US" b="0" i="0" u="none" strike="noStrike"/>
              <a:t> at the onset of the ramp and the step</a:t>
            </a:r>
            <a:endParaRPr/>
          </a:p>
          <a:p>
            <a:pPr marL="228600" lvl="0" indent="-228600" algn="l" rtl="0">
              <a:lnSpc>
                <a:spcPct val="90000"/>
              </a:lnSpc>
              <a:spcBef>
                <a:spcPts val="1000"/>
              </a:spcBef>
              <a:spcAft>
                <a:spcPts val="0"/>
              </a:spcAft>
              <a:buClr>
                <a:schemeClr val="dk1"/>
              </a:buClr>
              <a:buSzPts val="2800"/>
              <a:buChar char="•"/>
            </a:pPr>
            <a:r>
              <a:rPr lang="en-US" b="0" i="0" u="none" strike="noStrike"/>
              <a:t>similarly, the second derivative is </a:t>
            </a:r>
            <a:r>
              <a:rPr lang="en-US" b="0" i="0" u="none" strike="noStrike">
                <a:solidFill>
                  <a:srgbClr val="0070C0"/>
                </a:solidFill>
              </a:rPr>
              <a:t>nonzero</a:t>
            </a:r>
            <a:r>
              <a:rPr lang="en-US" b="0" i="0" u="none" strike="noStrike"/>
              <a:t> at the </a:t>
            </a:r>
            <a:r>
              <a:rPr lang="en-US" b="0" i="0" u="none" strike="noStrike">
                <a:solidFill>
                  <a:srgbClr val="0070C0"/>
                </a:solidFill>
              </a:rPr>
              <a:t>onset </a:t>
            </a:r>
            <a:r>
              <a:rPr lang="en-US" b="0" i="1" u="none" strike="noStrike">
                <a:solidFill>
                  <a:srgbClr val="0070C0"/>
                </a:solidFill>
              </a:rPr>
              <a:t>and </a:t>
            </a:r>
            <a:r>
              <a:rPr lang="en-US" b="0" i="0" u="none" strike="noStrike">
                <a:solidFill>
                  <a:srgbClr val="0070C0"/>
                </a:solidFill>
              </a:rPr>
              <a:t>end of both the ramp and the step</a:t>
            </a:r>
            <a:r>
              <a:rPr lang="en-US" b="0" i="0" u="none" strike="noStrike"/>
              <a:t>; therefore, property (2) is satisfied for both derivatives</a:t>
            </a:r>
            <a:endParaRPr/>
          </a:p>
          <a:p>
            <a:pPr marL="228600" lvl="0" indent="-228600" algn="l" rtl="0">
              <a:lnSpc>
                <a:spcPct val="90000"/>
              </a:lnSpc>
              <a:spcBef>
                <a:spcPts val="1000"/>
              </a:spcBef>
              <a:spcAft>
                <a:spcPts val="0"/>
              </a:spcAft>
              <a:buClr>
                <a:schemeClr val="dk1"/>
              </a:buClr>
              <a:buSzPts val="2800"/>
              <a:buChar char="•"/>
            </a:pPr>
            <a:r>
              <a:rPr lang="en-US" b="0" i="0" u="none" strike="noStrike"/>
              <a:t>we see that property (3) is satisfied also for both derivatives because the </a:t>
            </a:r>
            <a:r>
              <a:rPr lang="en-US" b="0" i="0" u="none" strike="noStrike">
                <a:solidFill>
                  <a:srgbClr val="0070C0"/>
                </a:solidFill>
              </a:rPr>
              <a:t>first</a:t>
            </a:r>
            <a:r>
              <a:rPr lang="en-US" b="0" i="0" u="none" strike="noStrike"/>
              <a:t> derivative is </a:t>
            </a:r>
            <a:r>
              <a:rPr lang="en-US" b="0" i="0" u="none" strike="noStrike">
                <a:solidFill>
                  <a:srgbClr val="0070C0"/>
                </a:solidFill>
              </a:rPr>
              <a:t>nonzero</a:t>
            </a:r>
            <a:r>
              <a:rPr lang="en-US" b="0" i="0" u="none" strike="noStrike"/>
              <a:t> and the </a:t>
            </a:r>
            <a:r>
              <a:rPr lang="en-US" b="0" i="0" u="none" strike="noStrike">
                <a:solidFill>
                  <a:srgbClr val="0070C0"/>
                </a:solidFill>
              </a:rPr>
              <a:t>second</a:t>
            </a:r>
            <a:r>
              <a:rPr lang="en-US" b="0" i="0" u="none" strike="noStrike"/>
              <a:t> is </a:t>
            </a:r>
            <a:r>
              <a:rPr lang="en-US" b="0" i="0" u="none" strike="noStrike">
                <a:solidFill>
                  <a:srgbClr val="0070C0"/>
                </a:solidFill>
              </a:rPr>
              <a:t>zero</a:t>
            </a:r>
            <a:r>
              <a:rPr lang="en-US" b="0" i="0" u="none" strike="noStrike"/>
              <a:t> along the ramp.</a:t>
            </a:r>
            <a:endParaRPr sz="40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38"/>
          <p:cNvSpPr txBox="1">
            <a:spLocks noGrp="1"/>
          </p:cNvSpPr>
          <p:nvPr>
            <p:ph type="title"/>
          </p:nvPr>
        </p:nvSpPr>
        <p:spPr>
          <a:xfrm>
            <a:off x="480117" y="345233"/>
            <a:ext cx="10873683" cy="93306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80"/>
              <a:buFont typeface="Calibri"/>
              <a:buNone/>
            </a:pPr>
            <a:r>
              <a:rPr lang="en-US" sz="2880" b="0" i="0" u="none" strike="noStrike">
                <a:latin typeface="Calibri"/>
                <a:ea typeface="Calibri"/>
                <a:cs typeface="Calibri"/>
                <a:sym typeface="Calibri"/>
              </a:rPr>
              <a:t>Illustration of the first and second derivatives of a 1-D digital function</a:t>
            </a:r>
            <a:endParaRPr sz="2880"/>
          </a:p>
        </p:txBody>
      </p:sp>
      <p:pic>
        <p:nvPicPr>
          <p:cNvPr id="357" name="Google Shape;357;p38"/>
          <p:cNvPicPr preferRelativeResize="0">
            <a:picLocks noGrp="1"/>
          </p:cNvPicPr>
          <p:nvPr>
            <p:ph type="body" idx="1"/>
          </p:nvPr>
        </p:nvPicPr>
        <p:blipFill rotWithShape="1">
          <a:blip r:embed="rId3">
            <a:alphaModFix/>
          </a:blip>
          <a:srcRect/>
          <a:stretch/>
        </p:blipFill>
        <p:spPr>
          <a:xfrm>
            <a:off x="4301555" y="1362269"/>
            <a:ext cx="7655531" cy="3661341"/>
          </a:xfrm>
          <a:prstGeom prst="rect">
            <a:avLst/>
          </a:prstGeom>
          <a:noFill/>
          <a:ln>
            <a:noFill/>
          </a:ln>
        </p:spPr>
      </p:pic>
      <p:pic>
        <p:nvPicPr>
          <p:cNvPr id="358" name="Google Shape;358;p38"/>
          <p:cNvPicPr preferRelativeResize="0"/>
          <p:nvPr/>
        </p:nvPicPr>
        <p:blipFill rotWithShape="1">
          <a:blip r:embed="rId4">
            <a:alphaModFix/>
          </a:blip>
          <a:srcRect/>
          <a:stretch/>
        </p:blipFill>
        <p:spPr>
          <a:xfrm>
            <a:off x="4449244" y="5310349"/>
            <a:ext cx="7262639" cy="1045093"/>
          </a:xfrm>
          <a:prstGeom prst="rect">
            <a:avLst/>
          </a:prstGeom>
          <a:noFill/>
          <a:ln>
            <a:noFill/>
          </a:ln>
        </p:spPr>
      </p:pic>
      <p:sp>
        <p:nvSpPr>
          <p:cNvPr id="359" name="Google Shape;359;p38"/>
          <p:cNvSpPr txBox="1"/>
          <p:nvPr/>
        </p:nvSpPr>
        <p:spPr>
          <a:xfrm>
            <a:off x="480117" y="1278294"/>
            <a:ext cx="3935345" cy="378565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a:solidFill>
                  <a:schemeClr val="dk1"/>
                </a:solidFill>
                <a:latin typeface="Calibri"/>
                <a:ea typeface="Calibri"/>
                <a:cs typeface="Calibri"/>
                <a:sym typeface="Calibri"/>
              </a:rPr>
              <a:t>Note that the sign of the second derivative changes at the onset and end of a step or ramp.</a:t>
            </a:r>
            <a:endParaRPr/>
          </a:p>
          <a:p>
            <a:pPr marL="0" marR="0" lvl="0" indent="0" algn="l" rtl="0">
              <a:spcBef>
                <a:spcPts val="0"/>
              </a:spcBef>
              <a:spcAft>
                <a:spcPts val="0"/>
              </a:spcAft>
              <a:buNone/>
            </a:pPr>
            <a:r>
              <a:rPr lang="en-US" sz="2400">
                <a:solidFill>
                  <a:schemeClr val="dk1"/>
                </a:solidFill>
                <a:latin typeface="Calibri"/>
                <a:ea typeface="Calibri"/>
                <a:cs typeface="Calibri"/>
                <a:sym typeface="Calibri"/>
              </a:rPr>
              <a:t>The 2</a:t>
            </a:r>
            <a:r>
              <a:rPr lang="en-US" sz="2400" baseline="30000">
                <a:solidFill>
                  <a:schemeClr val="dk1"/>
                </a:solidFill>
                <a:latin typeface="Calibri"/>
                <a:ea typeface="Calibri"/>
                <a:cs typeface="Calibri"/>
                <a:sym typeface="Calibri"/>
              </a:rPr>
              <a:t>nd</a:t>
            </a:r>
            <a:r>
              <a:rPr lang="en-US" sz="2400">
                <a:solidFill>
                  <a:schemeClr val="dk1"/>
                </a:solidFill>
                <a:latin typeface="Calibri"/>
                <a:ea typeface="Calibri"/>
                <a:cs typeface="Calibri"/>
                <a:sym typeface="Calibri"/>
              </a:rPr>
              <a:t> derivative of an image where the image highlights regions of </a:t>
            </a:r>
            <a:r>
              <a:rPr lang="en-US" sz="2400" b="1">
                <a:solidFill>
                  <a:srgbClr val="990000"/>
                </a:solidFill>
                <a:latin typeface="Calibri"/>
                <a:ea typeface="Calibri"/>
                <a:cs typeface="Calibri"/>
                <a:sym typeface="Calibri"/>
              </a:rPr>
              <a:t>rapid intensity change</a:t>
            </a:r>
            <a:r>
              <a:rPr lang="en-US" sz="2400">
                <a:solidFill>
                  <a:schemeClr val="dk1"/>
                </a:solidFill>
                <a:latin typeface="Calibri"/>
                <a:ea typeface="Calibri"/>
                <a:cs typeface="Calibri"/>
                <a:sym typeface="Calibri"/>
              </a:rPr>
              <a:t> and is therefore often used for edge detection- zero crossing edge detectors. </a:t>
            </a:r>
            <a:endParaRPr sz="2400">
              <a:solidFill>
                <a:schemeClr val="dk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i="0" u="none" strike="noStrike">
                <a:latin typeface="Calibri"/>
                <a:ea typeface="Calibri"/>
                <a:cs typeface="Calibri"/>
                <a:sym typeface="Calibri"/>
              </a:rPr>
              <a:t>Using the Second Derivative for Image Sharpening</a:t>
            </a:r>
            <a:endParaRPr sz="7200">
              <a:latin typeface="Calibri"/>
              <a:ea typeface="Calibri"/>
              <a:cs typeface="Calibri"/>
              <a:sym typeface="Calibri"/>
            </a:endParaRPr>
          </a:p>
        </p:txBody>
      </p:sp>
      <p:sp>
        <p:nvSpPr>
          <p:cNvPr id="365" name="Google Shape;365;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3200"/>
              <a:buChar char="•"/>
            </a:pPr>
            <a:r>
              <a:rPr lang="en-US" sz="3200"/>
              <a:t>The approach basically consists of defining a discrete formulation of the second-order derivative and then constructing a filter mask based on that formulation.</a:t>
            </a:r>
            <a:endParaRPr/>
          </a:p>
          <a:p>
            <a:pPr marL="228600" lvl="0" indent="-228600" algn="l" rtl="0">
              <a:lnSpc>
                <a:spcPct val="80000"/>
              </a:lnSpc>
              <a:spcBef>
                <a:spcPts val="1000"/>
              </a:spcBef>
              <a:spcAft>
                <a:spcPts val="0"/>
              </a:spcAft>
              <a:buClr>
                <a:schemeClr val="dk1"/>
              </a:buClr>
              <a:buSzPts val="3200"/>
              <a:buChar char="•"/>
            </a:pPr>
            <a:r>
              <a:rPr lang="en-US" sz="3200" b="0" i="0" u="none" strike="noStrike"/>
              <a:t>We are interested in </a:t>
            </a:r>
            <a:r>
              <a:rPr lang="en-US" sz="3200" b="1" i="1" u="none" strike="noStrike">
                <a:solidFill>
                  <a:srgbClr val="990000"/>
                </a:solidFill>
              </a:rPr>
              <a:t>isotropic </a:t>
            </a:r>
            <a:r>
              <a:rPr lang="en-US" sz="3200" b="0" i="0" u="none" strike="noStrike"/>
              <a:t>filters, whose </a:t>
            </a:r>
            <a:r>
              <a:rPr lang="en-US" sz="3200" b="0" i="1" u="none" strike="noStrike">
                <a:solidFill>
                  <a:srgbClr val="A64D79"/>
                </a:solidFill>
              </a:rPr>
              <a:t>response is independent of the direction of the discontinuities in the image to which the filter is applied.</a:t>
            </a:r>
            <a:endParaRPr i="1">
              <a:solidFill>
                <a:srgbClr val="A64D79"/>
              </a:solidFill>
            </a:endParaRPr>
          </a:p>
          <a:p>
            <a:pPr marL="685800" lvl="1" indent="-228600" algn="l" rtl="0">
              <a:lnSpc>
                <a:spcPct val="80000"/>
              </a:lnSpc>
              <a:spcBef>
                <a:spcPts val="500"/>
              </a:spcBef>
              <a:spcAft>
                <a:spcPts val="0"/>
              </a:spcAft>
              <a:buClr>
                <a:schemeClr val="dk1"/>
              </a:buClr>
              <a:buSzPts val="2800"/>
              <a:buChar char="•"/>
            </a:pPr>
            <a:r>
              <a:rPr lang="en-US" sz="2800" b="0" i="0" u="none" strike="noStrike"/>
              <a:t>In other words, isotropic filters are </a:t>
            </a:r>
            <a:r>
              <a:rPr lang="en-US" sz="2800" b="0" i="1" u="none" strike="noStrike"/>
              <a:t>rotation invariant</a:t>
            </a:r>
            <a:r>
              <a:rPr lang="en-US" sz="2800" b="0" i="0" u="none" strike="noStrike"/>
              <a:t>, in the sense that rotating the image and then applying the filter gives the same result as applying the filter to the image first and then rotating the result.</a:t>
            </a:r>
            <a:endParaRPr sz="40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Image Sharpening Filter -The Laplacian</a:t>
            </a:r>
            <a:endParaRPr/>
          </a:p>
        </p:txBody>
      </p:sp>
      <p:sp>
        <p:nvSpPr>
          <p:cNvPr id="371" name="Google Shape;371;p40"/>
          <p:cNvSpPr txBox="1">
            <a:spLocks noGrp="1"/>
          </p:cNvSpPr>
          <p:nvPr>
            <p:ph type="body" idx="1"/>
          </p:nvPr>
        </p:nvSpPr>
        <p:spPr>
          <a:xfrm>
            <a:off x="550500" y="1825625"/>
            <a:ext cx="11268600" cy="46989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a:t>
            </a:r>
            <a:r>
              <a:rPr lang="en-US" b="0" i="0" u="none" strike="noStrike"/>
              <a:t>he simplest isotropic derivative operator is the Laplacian which, for a function (image) f(x,y) of two variables, is defined as-</a:t>
            </a:r>
            <a:endParaRPr/>
          </a:p>
          <a:p>
            <a:pPr marL="228600" lvl="0" indent="0" algn="l" rtl="0">
              <a:lnSpc>
                <a:spcPct val="90000"/>
              </a:lnSpc>
              <a:spcBef>
                <a:spcPts val="1000"/>
              </a:spcBef>
              <a:spcAft>
                <a:spcPts val="0"/>
              </a:spcAft>
              <a:buNone/>
            </a:pPr>
            <a:r>
              <a:rPr lang="en-US"/>
              <a:t>the Laplacian is a linear operator.</a:t>
            </a:r>
            <a:endParaRPr/>
          </a:p>
          <a:p>
            <a:pPr marL="228600" lvl="0" indent="-228600" algn="l" rtl="0">
              <a:lnSpc>
                <a:spcPct val="90000"/>
              </a:lnSpc>
              <a:spcBef>
                <a:spcPts val="1000"/>
              </a:spcBef>
              <a:spcAft>
                <a:spcPts val="0"/>
              </a:spcAft>
              <a:buClr>
                <a:schemeClr val="dk1"/>
              </a:buClr>
              <a:buSzPts val="2800"/>
              <a:buChar char="•"/>
            </a:pPr>
            <a:r>
              <a:rPr lang="en-US"/>
              <a:t>To express this equation in discrete form, we use the definition in equation </a:t>
            </a:r>
            <a:r>
              <a:rPr lang="en-US" sz="2400">
                <a:solidFill>
                  <a:srgbClr val="FF0000"/>
                </a:solidFill>
              </a:rPr>
              <a:t>∂</a:t>
            </a:r>
            <a:r>
              <a:rPr lang="en-US" sz="2400" baseline="30000">
                <a:solidFill>
                  <a:srgbClr val="FF0000"/>
                </a:solidFill>
              </a:rPr>
              <a:t>2</a:t>
            </a:r>
            <a:r>
              <a:rPr lang="en-US" sz="2400">
                <a:solidFill>
                  <a:srgbClr val="FF0000"/>
                </a:solidFill>
              </a:rPr>
              <a:t>f/∂x</a:t>
            </a:r>
            <a:r>
              <a:rPr lang="en-US" sz="2400" baseline="30000">
                <a:solidFill>
                  <a:srgbClr val="FF0000"/>
                </a:solidFill>
              </a:rPr>
              <a:t>2</a:t>
            </a:r>
            <a:r>
              <a:rPr lang="en-US" sz="2400">
                <a:solidFill>
                  <a:srgbClr val="FF0000"/>
                </a:solidFill>
              </a:rPr>
              <a:t> = f(x + 1) + f(x − 1) − 2f(x)</a:t>
            </a:r>
            <a:r>
              <a:rPr lang="en-US"/>
              <a:t>, keeping in mind that we have to carry a second variable-</a:t>
            </a:r>
            <a:endParaRPr/>
          </a:p>
          <a:p>
            <a:pPr marL="228600" lvl="0" indent="-228600" algn="l" rtl="0">
              <a:lnSpc>
                <a:spcPct val="90000"/>
              </a:lnSpc>
              <a:spcBef>
                <a:spcPts val="1000"/>
              </a:spcBef>
              <a:spcAft>
                <a:spcPts val="0"/>
              </a:spcAft>
              <a:buClr>
                <a:schemeClr val="dk1"/>
              </a:buClr>
              <a:buSzPts val="2800"/>
              <a:buChar char="•"/>
            </a:pPr>
            <a:r>
              <a:rPr lang="en-US"/>
              <a:t>In the x-direction, we have- </a:t>
            </a:r>
            <a:r>
              <a:rPr lang="en-US" sz="2800">
                <a:solidFill>
                  <a:srgbClr val="0070C0"/>
                </a:solidFill>
              </a:rPr>
              <a:t>∂</a:t>
            </a:r>
            <a:r>
              <a:rPr lang="en-US" sz="2800" baseline="30000">
                <a:solidFill>
                  <a:srgbClr val="0070C0"/>
                </a:solidFill>
              </a:rPr>
              <a:t>2</a:t>
            </a:r>
            <a:r>
              <a:rPr lang="en-US" sz="2800">
                <a:solidFill>
                  <a:srgbClr val="0070C0"/>
                </a:solidFill>
              </a:rPr>
              <a:t>f/∂x</a:t>
            </a:r>
            <a:r>
              <a:rPr lang="en-US" sz="2800" baseline="30000">
                <a:solidFill>
                  <a:srgbClr val="0070C0"/>
                </a:solidFill>
              </a:rPr>
              <a:t>2</a:t>
            </a:r>
            <a:r>
              <a:rPr lang="en-US" sz="2800">
                <a:solidFill>
                  <a:srgbClr val="0070C0"/>
                </a:solidFill>
              </a:rPr>
              <a:t> = f(x + 1, y) + f(x − 1, y) − 2f(x,y)  …..1</a:t>
            </a:r>
            <a:endParaRPr/>
          </a:p>
          <a:p>
            <a:pPr marL="228600" lvl="0" indent="-228600" algn="l" rtl="0">
              <a:lnSpc>
                <a:spcPct val="90000"/>
              </a:lnSpc>
              <a:spcBef>
                <a:spcPts val="1000"/>
              </a:spcBef>
              <a:spcAft>
                <a:spcPts val="0"/>
              </a:spcAft>
              <a:buClr>
                <a:schemeClr val="dk1"/>
              </a:buClr>
              <a:buSzPts val="2800"/>
              <a:buChar char="•"/>
            </a:pPr>
            <a:r>
              <a:rPr lang="en-US"/>
              <a:t>In the y-direction we have - </a:t>
            </a:r>
            <a:r>
              <a:rPr lang="en-US" sz="2800">
                <a:solidFill>
                  <a:srgbClr val="0070C0"/>
                </a:solidFill>
              </a:rPr>
              <a:t>∂</a:t>
            </a:r>
            <a:r>
              <a:rPr lang="en-US" sz="2800" baseline="30000">
                <a:solidFill>
                  <a:srgbClr val="0070C0"/>
                </a:solidFill>
              </a:rPr>
              <a:t>2</a:t>
            </a:r>
            <a:r>
              <a:rPr lang="en-US" sz="2800">
                <a:solidFill>
                  <a:srgbClr val="0070C0"/>
                </a:solidFill>
              </a:rPr>
              <a:t>f/∂y</a:t>
            </a:r>
            <a:r>
              <a:rPr lang="en-US" sz="2800" baseline="30000">
                <a:solidFill>
                  <a:srgbClr val="0070C0"/>
                </a:solidFill>
              </a:rPr>
              <a:t>2</a:t>
            </a:r>
            <a:r>
              <a:rPr lang="en-US" sz="2800">
                <a:solidFill>
                  <a:srgbClr val="0070C0"/>
                </a:solidFill>
              </a:rPr>
              <a:t> = f(x, y + 1) + f(x , y - 1) − 2f(x,y)  …..2</a:t>
            </a:r>
            <a:endParaRPr>
              <a:solidFill>
                <a:srgbClr val="0070C0"/>
              </a:solidFill>
            </a:endParaRPr>
          </a:p>
          <a:p>
            <a:pPr marL="0" lvl="0" indent="0" algn="l" rtl="0">
              <a:lnSpc>
                <a:spcPct val="90000"/>
              </a:lnSpc>
              <a:spcBef>
                <a:spcPts val="1000"/>
              </a:spcBef>
              <a:spcAft>
                <a:spcPts val="0"/>
              </a:spcAft>
              <a:buClr>
                <a:schemeClr val="dk1"/>
              </a:buClr>
              <a:buSzPts val="2800"/>
              <a:buNone/>
            </a:pPr>
            <a:endParaRPr/>
          </a:p>
        </p:txBody>
      </p:sp>
      <p:pic>
        <p:nvPicPr>
          <p:cNvPr id="372" name="Google Shape;372;p40"/>
          <p:cNvPicPr preferRelativeResize="0"/>
          <p:nvPr/>
        </p:nvPicPr>
        <p:blipFill rotWithShape="1">
          <a:blip r:embed="rId3">
            <a:alphaModFix/>
          </a:blip>
          <a:srcRect/>
          <a:stretch/>
        </p:blipFill>
        <p:spPr>
          <a:xfrm>
            <a:off x="8565696" y="2248968"/>
            <a:ext cx="2581275" cy="1038225"/>
          </a:xfrm>
          <a:prstGeom prst="rect">
            <a:avLst/>
          </a:prstGeom>
          <a:noFill/>
          <a:ln>
            <a:noFill/>
          </a:ln>
        </p:spPr>
      </p:pic>
      <p:sp>
        <p:nvSpPr>
          <p:cNvPr id="373" name="Google Shape;373;p40"/>
          <p:cNvSpPr/>
          <p:nvPr/>
        </p:nvSpPr>
        <p:spPr>
          <a:xfrm>
            <a:off x="4783812" y="4422735"/>
            <a:ext cx="6882900" cy="1231500"/>
          </a:xfrm>
          <a:prstGeom prst="rect">
            <a:avLst/>
          </a:prstGeom>
          <a:noFill/>
          <a:ln w="22225"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Image Sharpening Filter -The Laplacian</a:t>
            </a:r>
            <a:endParaRPr/>
          </a:p>
        </p:txBody>
      </p:sp>
      <p:sp>
        <p:nvSpPr>
          <p:cNvPr id="379" name="Google Shape;379;p41"/>
          <p:cNvSpPr txBox="1">
            <a:spLocks noGrp="1"/>
          </p:cNvSpPr>
          <p:nvPr>
            <p:ph type="body" idx="1"/>
          </p:nvPr>
        </p:nvSpPr>
        <p:spPr>
          <a:xfrm>
            <a:off x="485200" y="1825625"/>
            <a:ext cx="11196600" cy="4782300"/>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Therefore, it follows from the preceding three equations that the discrete Laplacian of two variables is </a:t>
            </a:r>
            <a:r>
              <a:rPr lang="en-US"/>
              <a:t>given by taking the sum of partials </a:t>
            </a:r>
            <a:r>
              <a:rPr lang="en-US" b="0" i="0" u="none" strike="noStrike"/>
              <a:t>- </a:t>
            </a:r>
            <a:endParaRPr/>
          </a:p>
          <a:p>
            <a:pPr marL="0" lvl="0" indent="0" algn="l" rtl="0">
              <a:lnSpc>
                <a:spcPct val="90000"/>
              </a:lnSpc>
              <a:spcBef>
                <a:spcPts val="1000"/>
              </a:spcBef>
              <a:spcAft>
                <a:spcPts val="0"/>
              </a:spcAft>
              <a:buClr>
                <a:srgbClr val="0070C0"/>
              </a:buClr>
              <a:buSzPts val="2800"/>
              <a:buNone/>
            </a:pPr>
            <a:r>
              <a:rPr lang="en-US">
                <a:solidFill>
                  <a:srgbClr val="0070C0"/>
                </a:solidFill>
              </a:rPr>
              <a:t>	∇</a:t>
            </a:r>
            <a:r>
              <a:rPr lang="en-US" b="0" i="0" u="none" strike="noStrike" baseline="30000">
                <a:solidFill>
                  <a:srgbClr val="0070C0"/>
                </a:solidFill>
              </a:rPr>
              <a:t>2</a:t>
            </a:r>
            <a:r>
              <a:rPr lang="en-US" b="0" i="0" u="none" strike="noStrike">
                <a:solidFill>
                  <a:srgbClr val="0070C0"/>
                </a:solidFill>
              </a:rPr>
              <a:t>f(x, y) = f(x + 1, y) + f(x - 1, y) + f(x, y + 1) + f(x, y - 1</a:t>
            </a:r>
            <a:r>
              <a:rPr lang="en-US">
                <a:solidFill>
                  <a:srgbClr val="0070C0"/>
                </a:solidFill>
              </a:rPr>
              <a:t>) - 4f(x, y)  ….3</a:t>
            </a:r>
            <a:endParaRPr/>
          </a:p>
          <a:p>
            <a:pPr marL="228600" lvl="0" indent="-228600" algn="l" rtl="0">
              <a:lnSpc>
                <a:spcPct val="90000"/>
              </a:lnSpc>
              <a:spcBef>
                <a:spcPts val="1000"/>
              </a:spcBef>
              <a:spcAft>
                <a:spcPts val="0"/>
              </a:spcAft>
              <a:buClr>
                <a:schemeClr val="dk1"/>
              </a:buClr>
              <a:buSzPts val="2800"/>
              <a:buChar char="•"/>
            </a:pPr>
            <a:r>
              <a:rPr lang="en-US"/>
              <a:t>The mask is given by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228600" algn="l" rtl="0">
              <a:lnSpc>
                <a:spcPct val="90000"/>
              </a:lnSpc>
              <a:spcBef>
                <a:spcPts val="1000"/>
              </a:spcBef>
              <a:spcAft>
                <a:spcPts val="0"/>
              </a:spcAft>
              <a:buClr>
                <a:schemeClr val="dk1"/>
              </a:buClr>
              <a:buSzPts val="2800"/>
              <a:buChar char="•"/>
            </a:pPr>
            <a:r>
              <a:rPr lang="en-US"/>
              <a:t>The mask gives isotropic result in increments of 90</a:t>
            </a:r>
            <a:r>
              <a:rPr lang="en-US" sz="3600" baseline="30000"/>
              <a:t>◦</a:t>
            </a:r>
            <a:endParaRPr/>
          </a:p>
          <a:p>
            <a:pPr marL="0" lvl="0" indent="0" algn="l" rtl="0">
              <a:lnSpc>
                <a:spcPct val="90000"/>
              </a:lnSpc>
              <a:spcBef>
                <a:spcPts val="1000"/>
              </a:spcBef>
              <a:spcAft>
                <a:spcPts val="0"/>
              </a:spcAft>
              <a:buClr>
                <a:srgbClr val="0070C0"/>
              </a:buClr>
              <a:buSzPts val="2800"/>
              <a:buNone/>
            </a:pPr>
            <a:r>
              <a:rPr lang="en-US">
                <a:solidFill>
                  <a:srgbClr val="0070C0"/>
                </a:solidFill>
              </a:rPr>
              <a:t>	</a:t>
            </a:r>
            <a:endParaRPr>
              <a:solidFill>
                <a:srgbClr val="0070C0"/>
              </a:solidFill>
            </a:endParaRPr>
          </a:p>
        </p:txBody>
      </p:sp>
      <p:pic>
        <p:nvPicPr>
          <p:cNvPr id="380" name="Google Shape;380;p41"/>
          <p:cNvPicPr preferRelativeResize="0"/>
          <p:nvPr/>
        </p:nvPicPr>
        <p:blipFill rotWithShape="1">
          <a:blip r:embed="rId3">
            <a:alphaModFix/>
          </a:blip>
          <a:srcRect/>
          <a:stretch/>
        </p:blipFill>
        <p:spPr>
          <a:xfrm>
            <a:off x="4652476" y="3458369"/>
            <a:ext cx="1562100" cy="1085850"/>
          </a:xfrm>
          <a:prstGeom prst="rect">
            <a:avLst/>
          </a:prstGeom>
          <a:noFill/>
          <a:ln>
            <a:noFill/>
          </a:ln>
        </p:spPr>
      </p:pic>
      <p:pic>
        <p:nvPicPr>
          <p:cNvPr id="381" name="Google Shape;381;p41"/>
          <p:cNvPicPr preferRelativeResize="0"/>
          <p:nvPr/>
        </p:nvPicPr>
        <p:blipFill rotWithShape="1">
          <a:blip r:embed="rId4">
            <a:alphaModFix/>
          </a:blip>
          <a:srcRect/>
          <a:stretch/>
        </p:blipFill>
        <p:spPr>
          <a:xfrm>
            <a:off x="8579098" y="3399624"/>
            <a:ext cx="3102825" cy="30694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6"/>
          <p:cNvSpPr txBox="1">
            <a:spLocks noGrp="1"/>
          </p:cNvSpPr>
          <p:nvPr>
            <p:ph type="title"/>
          </p:nvPr>
        </p:nvSpPr>
        <p:spPr>
          <a:xfrm>
            <a:off x="838200" y="365126"/>
            <a:ext cx="10515600" cy="1015806"/>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200"/>
              <a:buFont typeface="Calibri"/>
              <a:buNone/>
            </a:pPr>
            <a:r>
              <a:rPr lang="en-US" sz="3200" b="0" i="0" u="none" strike="noStrike">
                <a:latin typeface="Calibri"/>
                <a:ea typeface="Calibri"/>
                <a:cs typeface="Calibri"/>
                <a:sym typeface="Calibri"/>
              </a:rPr>
              <a:t>Another representation of a general 3x3 filter mask.</a:t>
            </a:r>
            <a:endParaRPr sz="6600">
              <a:latin typeface="Calibri"/>
              <a:ea typeface="Calibri"/>
              <a:cs typeface="Calibri"/>
              <a:sym typeface="Calibri"/>
            </a:endParaRPr>
          </a:p>
        </p:txBody>
      </p:sp>
      <p:pic>
        <p:nvPicPr>
          <p:cNvPr id="202" name="Google Shape;202;p16"/>
          <p:cNvPicPr preferRelativeResize="0">
            <a:picLocks noGrp="1"/>
          </p:cNvPicPr>
          <p:nvPr>
            <p:ph type="body" idx="1"/>
          </p:nvPr>
        </p:nvPicPr>
        <p:blipFill rotWithShape="1">
          <a:blip r:embed="rId3">
            <a:alphaModFix/>
          </a:blip>
          <a:srcRect/>
          <a:stretch/>
        </p:blipFill>
        <p:spPr>
          <a:xfrm>
            <a:off x="8909083" y="2031256"/>
            <a:ext cx="2562225" cy="2571750"/>
          </a:xfrm>
          <a:prstGeom prst="rect">
            <a:avLst/>
          </a:prstGeom>
          <a:noFill/>
          <a:ln>
            <a:noFill/>
          </a:ln>
        </p:spPr>
      </p:pic>
      <p:pic>
        <p:nvPicPr>
          <p:cNvPr id="203" name="Google Shape;203;p16"/>
          <p:cNvPicPr preferRelativeResize="0"/>
          <p:nvPr/>
        </p:nvPicPr>
        <p:blipFill rotWithShape="1">
          <a:blip r:embed="rId4">
            <a:alphaModFix/>
          </a:blip>
          <a:srcRect/>
          <a:stretch/>
        </p:blipFill>
        <p:spPr>
          <a:xfrm>
            <a:off x="720692" y="2145556"/>
            <a:ext cx="7858125" cy="23431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42"/>
          <p:cNvSpPr txBox="1">
            <a:spLocks noGrp="1"/>
          </p:cNvSpPr>
          <p:nvPr>
            <p:ph type="title"/>
          </p:nvPr>
        </p:nvSpPr>
        <p:spPr>
          <a:xfrm>
            <a:off x="838200" y="136525"/>
            <a:ext cx="10515600" cy="10344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Image Sharpening Filter -The Laplacian</a:t>
            </a:r>
            <a:endParaRPr/>
          </a:p>
        </p:txBody>
      </p:sp>
      <p:sp>
        <p:nvSpPr>
          <p:cNvPr id="387" name="Google Shape;387;p42"/>
          <p:cNvSpPr txBox="1">
            <a:spLocks noGrp="1"/>
          </p:cNvSpPr>
          <p:nvPr>
            <p:ph type="body" idx="1"/>
          </p:nvPr>
        </p:nvSpPr>
        <p:spPr>
          <a:xfrm>
            <a:off x="354375" y="1313225"/>
            <a:ext cx="6896100" cy="5273700"/>
          </a:xfrm>
          <a:prstGeom prst="rect">
            <a:avLst/>
          </a:prstGeom>
          <a:noFill/>
          <a:ln>
            <a:noFill/>
          </a:ln>
        </p:spPr>
        <p:txBody>
          <a:bodyPr spcFirstLastPara="1" wrap="square" lIns="91425" tIns="45700" rIns="91425" bIns="45700" anchor="t" anchorCtr="0">
            <a:normAutofit/>
          </a:bodyPr>
          <a:lstStyle/>
          <a:p>
            <a:pPr marL="228600" lvl="0" indent="-247650" algn="l" rtl="0">
              <a:lnSpc>
                <a:spcPct val="70000"/>
              </a:lnSpc>
              <a:spcBef>
                <a:spcPts val="0"/>
              </a:spcBef>
              <a:spcAft>
                <a:spcPts val="0"/>
              </a:spcAft>
              <a:buClr>
                <a:schemeClr val="dk1"/>
              </a:buClr>
              <a:buSzPts val="2890"/>
              <a:buChar char="•"/>
            </a:pPr>
            <a:r>
              <a:rPr lang="en-US" sz="2890" b="0" i="0" u="none" strike="noStrike"/>
              <a:t>The diagonal directions can be incorporated in the definition of the digital Laplacian by adding two more terms to Equation 3, one for each of the two diagonal directions.</a:t>
            </a:r>
            <a:endParaRPr sz="3100"/>
          </a:p>
          <a:p>
            <a:pPr marL="228600" lvl="0" indent="-247650" algn="l" rtl="0">
              <a:lnSpc>
                <a:spcPct val="70000"/>
              </a:lnSpc>
              <a:spcBef>
                <a:spcPts val="1000"/>
              </a:spcBef>
              <a:spcAft>
                <a:spcPts val="0"/>
              </a:spcAft>
              <a:buClr>
                <a:schemeClr val="dk1"/>
              </a:buClr>
              <a:buSzPts val="2890"/>
              <a:buChar char="•"/>
            </a:pPr>
            <a:r>
              <a:rPr lang="en-US" sz="2890" b="0" i="0" u="none" strike="noStrike"/>
              <a:t>The form of each new term is the same as either Eq. 1 or 2, but the coordinates are along the diagonals.</a:t>
            </a:r>
            <a:endParaRPr sz="3100"/>
          </a:p>
          <a:p>
            <a:pPr marL="228600" lvl="0" indent="-247650" algn="l" rtl="0">
              <a:lnSpc>
                <a:spcPct val="70000"/>
              </a:lnSpc>
              <a:spcBef>
                <a:spcPts val="1000"/>
              </a:spcBef>
              <a:spcAft>
                <a:spcPts val="0"/>
              </a:spcAft>
              <a:buClr>
                <a:schemeClr val="dk1"/>
              </a:buClr>
              <a:buSzPts val="2890"/>
              <a:buChar char="•"/>
            </a:pPr>
            <a:r>
              <a:rPr lang="en-US" sz="2890"/>
              <a:t>Fig. (a) Filter mask used to implement Eq. 3 </a:t>
            </a:r>
            <a:endParaRPr sz="3100"/>
          </a:p>
          <a:p>
            <a:pPr marL="228600" lvl="0" indent="-247650" algn="l" rtl="0">
              <a:lnSpc>
                <a:spcPct val="70000"/>
              </a:lnSpc>
              <a:spcBef>
                <a:spcPts val="1000"/>
              </a:spcBef>
              <a:spcAft>
                <a:spcPts val="0"/>
              </a:spcAft>
              <a:buClr>
                <a:schemeClr val="dk1"/>
              </a:buClr>
              <a:buSzPts val="2890"/>
              <a:buChar char="•"/>
            </a:pPr>
            <a:r>
              <a:rPr lang="en-US" sz="2890"/>
              <a:t>Fig. (b) Mask used to implement an extension of this equation that includes the diagonal  terms.</a:t>
            </a:r>
            <a:endParaRPr sz="3100"/>
          </a:p>
          <a:p>
            <a:pPr marL="228600" lvl="0" indent="-247650" algn="l" rtl="0">
              <a:lnSpc>
                <a:spcPct val="70000"/>
              </a:lnSpc>
              <a:spcBef>
                <a:spcPts val="1000"/>
              </a:spcBef>
              <a:spcAft>
                <a:spcPts val="0"/>
              </a:spcAft>
              <a:buClr>
                <a:schemeClr val="dk1"/>
              </a:buClr>
              <a:buSzPts val="2890"/>
              <a:buChar char="•"/>
            </a:pPr>
            <a:r>
              <a:rPr lang="en-US" sz="2890"/>
              <a:t>Fig. (c) and (d) Two other implementations of the Laplacian found frequently in practice.</a:t>
            </a:r>
            <a:endParaRPr sz="3100"/>
          </a:p>
        </p:txBody>
      </p:sp>
      <p:pic>
        <p:nvPicPr>
          <p:cNvPr id="388" name="Google Shape;388;p42"/>
          <p:cNvPicPr preferRelativeResize="0"/>
          <p:nvPr/>
        </p:nvPicPr>
        <p:blipFill rotWithShape="1">
          <a:blip r:embed="rId3">
            <a:alphaModFix/>
          </a:blip>
          <a:srcRect/>
          <a:stretch/>
        </p:blipFill>
        <p:spPr>
          <a:xfrm>
            <a:off x="7250370" y="1399592"/>
            <a:ext cx="4630021" cy="4558900"/>
          </a:xfrm>
          <a:prstGeom prst="rect">
            <a:avLst/>
          </a:prstGeom>
          <a:noFill/>
          <a:ln>
            <a:noFill/>
          </a:ln>
        </p:spPr>
      </p:pic>
      <p:pic>
        <p:nvPicPr>
          <p:cNvPr id="389" name="Google Shape;389;p42"/>
          <p:cNvPicPr preferRelativeResize="0"/>
          <p:nvPr/>
        </p:nvPicPr>
        <p:blipFill rotWithShape="1">
          <a:blip r:embed="rId4">
            <a:alphaModFix/>
          </a:blip>
          <a:srcRect/>
          <a:stretch/>
        </p:blipFill>
        <p:spPr>
          <a:xfrm>
            <a:off x="7376917" y="6049153"/>
            <a:ext cx="657225" cy="628650"/>
          </a:xfrm>
          <a:prstGeom prst="rect">
            <a:avLst/>
          </a:prstGeom>
          <a:noFill/>
          <a:ln>
            <a:noFill/>
          </a:ln>
        </p:spPr>
      </p:pic>
      <p:sp>
        <p:nvSpPr>
          <p:cNvPr id="390" name="Google Shape;390;p42"/>
          <p:cNvSpPr txBox="1"/>
          <p:nvPr/>
        </p:nvSpPr>
        <p:spPr>
          <a:xfrm>
            <a:off x="8236598" y="6123543"/>
            <a:ext cx="184979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a:solidFill>
                  <a:schemeClr val="dk1"/>
                </a:solidFill>
                <a:latin typeface="Poppins"/>
                <a:ea typeface="Poppins"/>
                <a:cs typeface="Poppins"/>
                <a:sym typeface="Poppins"/>
              </a:rPr>
              <a:t>FIGURE 3.37</a:t>
            </a:r>
            <a:endParaRPr sz="1800">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Image Sharpening Filter -The Laplacian</a:t>
            </a:r>
            <a:endParaRPr/>
          </a:p>
        </p:txBody>
      </p:sp>
      <p:sp>
        <p:nvSpPr>
          <p:cNvPr id="396" name="Google Shape;39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590"/>
              <a:buChar char="•"/>
            </a:pPr>
            <a:r>
              <a:rPr lang="en-US" sz="2590" b="0" i="0" u="none" strike="noStrike"/>
              <a:t>Because the Laplacian is a derivative operator, its </a:t>
            </a:r>
            <a:r>
              <a:rPr lang="en-US" sz="2590" b="1" i="0" u="none" strike="noStrike">
                <a:solidFill>
                  <a:srgbClr val="990000"/>
                </a:solidFill>
              </a:rPr>
              <a:t>highlights </a:t>
            </a:r>
            <a:r>
              <a:rPr lang="en-US" sz="2590" b="0" i="0" u="none" strike="noStrike"/>
              <a:t>intensity discontinuities in an image and </a:t>
            </a:r>
            <a:r>
              <a:rPr lang="en-US" sz="2590" b="1" i="0" u="none" strike="noStrike">
                <a:solidFill>
                  <a:srgbClr val="990000"/>
                </a:solidFill>
              </a:rPr>
              <a:t>de-emphasizes </a:t>
            </a:r>
            <a:r>
              <a:rPr lang="en-US" sz="2590" b="0" i="0" u="none" strike="noStrike"/>
              <a:t>regions with slowly varying intensity levels.</a:t>
            </a:r>
            <a:endParaRPr/>
          </a:p>
          <a:p>
            <a:pPr marL="228600" lvl="0" indent="-228600" algn="l" rtl="0">
              <a:lnSpc>
                <a:spcPct val="80000"/>
              </a:lnSpc>
              <a:spcBef>
                <a:spcPts val="1000"/>
              </a:spcBef>
              <a:spcAft>
                <a:spcPts val="0"/>
              </a:spcAft>
              <a:buClr>
                <a:schemeClr val="dk1"/>
              </a:buClr>
              <a:buSzPts val="2590"/>
              <a:buChar char="•"/>
            </a:pPr>
            <a:r>
              <a:rPr lang="en-US" sz="2590" b="0" i="0" u="none" strike="noStrike"/>
              <a:t>This will tend to produce images that have grayish edge lines and other discontinuities, all superimposed on a dark, featureless background.</a:t>
            </a:r>
            <a:endParaRPr/>
          </a:p>
          <a:p>
            <a:pPr marL="228600" lvl="0" indent="-228600" algn="l" rtl="0">
              <a:lnSpc>
                <a:spcPct val="80000"/>
              </a:lnSpc>
              <a:spcBef>
                <a:spcPts val="1000"/>
              </a:spcBef>
              <a:spcAft>
                <a:spcPts val="0"/>
              </a:spcAft>
              <a:buClr>
                <a:schemeClr val="dk1"/>
              </a:buClr>
              <a:buSzPts val="2590"/>
              <a:buChar char="•"/>
            </a:pPr>
            <a:r>
              <a:rPr lang="en-US" sz="2590" b="0" i="0" u="none" strike="noStrike"/>
              <a:t>Background features can be “recovered” while still preserving the sharpening effect of the Laplacian simply by adding the Laplacian image to the original.</a:t>
            </a:r>
            <a:endParaRPr/>
          </a:p>
          <a:p>
            <a:pPr marL="228600" lvl="0" indent="-228600" algn="l" rtl="0">
              <a:lnSpc>
                <a:spcPct val="80000"/>
              </a:lnSpc>
              <a:spcBef>
                <a:spcPts val="1000"/>
              </a:spcBef>
              <a:spcAft>
                <a:spcPts val="0"/>
              </a:spcAft>
              <a:buClr>
                <a:schemeClr val="dk1"/>
              </a:buClr>
              <a:buSzPts val="2590"/>
              <a:buChar char="•"/>
            </a:pPr>
            <a:r>
              <a:rPr lang="en-US" sz="2590" i="1">
                <a:solidFill>
                  <a:srgbClr val="CC0000"/>
                </a:solidFill>
              </a:rPr>
              <a:t>it is important to keep in mind which definition of the Laplacian is used. </a:t>
            </a:r>
            <a:r>
              <a:rPr lang="en-US" sz="2590" b="1" i="1">
                <a:solidFill>
                  <a:srgbClr val="CC0000"/>
                </a:solidFill>
              </a:rPr>
              <a:t>If the definition used has a negative center coefficient, then we subtract,</a:t>
            </a:r>
            <a:r>
              <a:rPr lang="en-US" sz="2590" i="1">
                <a:solidFill>
                  <a:srgbClr val="CC0000"/>
                </a:solidFill>
              </a:rPr>
              <a:t> rather than add, the Laplacian image to obtain a sharpened result.</a:t>
            </a:r>
            <a:r>
              <a:rPr lang="en-US" sz="2590" b="0" i="0" u="none" strike="noStrike"/>
              <a:t>	</a:t>
            </a:r>
            <a:endParaRPr sz="37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Image Sharpening Filter -The Laplacian</a:t>
            </a:r>
            <a:endParaRPr/>
          </a:p>
        </p:txBody>
      </p:sp>
      <p:sp>
        <p:nvSpPr>
          <p:cNvPr id="402" name="Google Shape;402;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Thus, the basic way in which we use the Laplacian for image sharpening is –</a:t>
            </a: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b="0" i="0" u="none" strike="noStrike"/>
          </a:p>
          <a:p>
            <a:pPr marL="228600" lvl="0" indent="-228600" algn="l" rtl="0">
              <a:lnSpc>
                <a:spcPct val="90000"/>
              </a:lnSpc>
              <a:spcBef>
                <a:spcPts val="1000"/>
              </a:spcBef>
              <a:spcAft>
                <a:spcPts val="0"/>
              </a:spcAft>
              <a:buClr>
                <a:schemeClr val="dk1"/>
              </a:buClr>
              <a:buSzPts val="2800"/>
              <a:buChar char="•"/>
            </a:pPr>
            <a:r>
              <a:rPr lang="en-US" b="0" i="0" u="none" strike="noStrike"/>
              <a:t>Where f(x,y) and g(x,y) are the input and sharpened images, respectively </a:t>
            </a:r>
            <a:endParaRPr/>
          </a:p>
          <a:p>
            <a:pPr marL="228600" lvl="0" indent="-228600" algn="l" rtl="0">
              <a:lnSpc>
                <a:spcPct val="90000"/>
              </a:lnSpc>
              <a:spcBef>
                <a:spcPts val="1000"/>
              </a:spcBef>
              <a:spcAft>
                <a:spcPts val="0"/>
              </a:spcAft>
              <a:buClr>
                <a:schemeClr val="dk1"/>
              </a:buClr>
              <a:buSzPts val="2800"/>
              <a:buChar char="•"/>
            </a:pPr>
            <a:r>
              <a:rPr lang="en-US" b="0" i="0" u="none" strike="noStrike"/>
              <a:t>The constant is c=-1  if the Laplacian filters in Fig. (a) or (b) are used, and c = 1 if either of the other two filters is used.</a:t>
            </a:r>
            <a:endParaRPr sz="4000"/>
          </a:p>
        </p:txBody>
      </p:sp>
      <p:pic>
        <p:nvPicPr>
          <p:cNvPr id="403" name="Google Shape;403;p44"/>
          <p:cNvPicPr preferRelativeResize="0"/>
          <p:nvPr/>
        </p:nvPicPr>
        <p:blipFill rotWithShape="1">
          <a:blip r:embed="rId3">
            <a:alphaModFix/>
          </a:blip>
          <a:srcRect/>
          <a:stretch/>
        </p:blipFill>
        <p:spPr>
          <a:xfrm>
            <a:off x="3438427" y="2577678"/>
            <a:ext cx="3952875" cy="6762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pic>
        <p:nvPicPr>
          <p:cNvPr id="408" name="Google Shape;408;p45"/>
          <p:cNvPicPr preferRelativeResize="0">
            <a:picLocks noGrp="1"/>
          </p:cNvPicPr>
          <p:nvPr>
            <p:ph type="body" idx="1"/>
          </p:nvPr>
        </p:nvPicPr>
        <p:blipFill rotWithShape="1">
          <a:blip r:embed="rId3">
            <a:alphaModFix/>
          </a:blip>
          <a:srcRect/>
          <a:stretch/>
        </p:blipFill>
        <p:spPr>
          <a:xfrm>
            <a:off x="808653" y="693575"/>
            <a:ext cx="3352800" cy="3733800"/>
          </a:xfrm>
          <a:prstGeom prst="rect">
            <a:avLst/>
          </a:prstGeom>
          <a:noFill/>
          <a:ln>
            <a:noFill/>
          </a:ln>
        </p:spPr>
      </p:pic>
      <p:pic>
        <p:nvPicPr>
          <p:cNvPr id="409" name="Google Shape;409;p45"/>
          <p:cNvPicPr preferRelativeResize="0"/>
          <p:nvPr/>
        </p:nvPicPr>
        <p:blipFill rotWithShape="1">
          <a:blip r:embed="rId4">
            <a:alphaModFix/>
          </a:blip>
          <a:srcRect/>
          <a:stretch/>
        </p:blipFill>
        <p:spPr>
          <a:xfrm>
            <a:off x="4655620" y="729615"/>
            <a:ext cx="4497711" cy="5191760"/>
          </a:xfrm>
          <a:prstGeom prst="rect">
            <a:avLst/>
          </a:prstGeom>
          <a:noFill/>
          <a:ln>
            <a:noFill/>
          </a:ln>
        </p:spPr>
      </p:pic>
      <p:pic>
        <p:nvPicPr>
          <p:cNvPr id="410" name="Google Shape;410;p45"/>
          <p:cNvPicPr preferRelativeResize="0"/>
          <p:nvPr/>
        </p:nvPicPr>
        <p:blipFill rotWithShape="1">
          <a:blip r:embed="rId5">
            <a:alphaModFix/>
          </a:blip>
          <a:srcRect/>
          <a:stretch/>
        </p:blipFill>
        <p:spPr>
          <a:xfrm>
            <a:off x="9647498" y="693575"/>
            <a:ext cx="2200275" cy="4524375"/>
          </a:xfrm>
          <a:prstGeom prst="rect">
            <a:avLst/>
          </a:prstGeom>
          <a:noFill/>
          <a:ln>
            <a:noFill/>
          </a:ln>
        </p:spPr>
      </p:pic>
      <p:grpSp>
        <p:nvGrpSpPr>
          <p:cNvPr id="411" name="Google Shape;411;p45"/>
          <p:cNvGrpSpPr/>
          <p:nvPr/>
        </p:nvGrpSpPr>
        <p:grpSpPr>
          <a:xfrm>
            <a:off x="1741325" y="5006844"/>
            <a:ext cx="933450" cy="571500"/>
            <a:chOff x="2105219" y="4932200"/>
            <a:chExt cx="933450" cy="571500"/>
          </a:xfrm>
        </p:grpSpPr>
        <p:pic>
          <p:nvPicPr>
            <p:cNvPr id="412" name="Google Shape;412;p45"/>
            <p:cNvPicPr preferRelativeResize="0"/>
            <p:nvPr/>
          </p:nvPicPr>
          <p:blipFill rotWithShape="1">
            <a:blip r:embed="rId6">
              <a:alphaModFix/>
            </a:blip>
            <a:srcRect/>
            <a:stretch/>
          </p:blipFill>
          <p:spPr>
            <a:xfrm>
              <a:off x="2457644" y="4932200"/>
              <a:ext cx="581025" cy="571500"/>
            </a:xfrm>
            <a:prstGeom prst="rect">
              <a:avLst/>
            </a:prstGeom>
            <a:noFill/>
            <a:ln>
              <a:noFill/>
            </a:ln>
          </p:spPr>
        </p:pic>
        <p:pic>
          <p:nvPicPr>
            <p:cNvPr id="413" name="Google Shape;413;p45"/>
            <p:cNvPicPr preferRelativeResize="0"/>
            <p:nvPr/>
          </p:nvPicPr>
          <p:blipFill rotWithShape="1">
            <a:blip r:embed="rId7">
              <a:alphaModFix/>
            </a:blip>
            <a:srcRect/>
            <a:stretch/>
          </p:blipFill>
          <p:spPr>
            <a:xfrm>
              <a:off x="2105219" y="5060787"/>
              <a:ext cx="352425" cy="314325"/>
            </a:xfrm>
            <a:prstGeom prst="rect">
              <a:avLst/>
            </a:prstGeom>
            <a:noFill/>
            <a:ln>
              <a:noFill/>
            </a:ln>
          </p:spPr>
        </p:pic>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g10e2a3f7f6d_0_0"/>
          <p:cNvSpPr txBox="1">
            <a:spLocks noGrp="1"/>
          </p:cNvSpPr>
          <p:nvPr>
            <p:ph type="body" idx="1"/>
          </p:nvPr>
        </p:nvSpPr>
        <p:spPr>
          <a:xfrm>
            <a:off x="838200" y="0"/>
            <a:ext cx="10515600" cy="6858000"/>
          </a:xfrm>
          <a:prstGeom prst="rect">
            <a:avLst/>
          </a:prstGeom>
        </p:spPr>
        <p:txBody>
          <a:bodyPr spcFirstLastPara="1" wrap="square" lIns="91425" tIns="45700" rIns="91425" bIns="45700" anchor="t" anchorCtr="0">
            <a:noAutofit/>
          </a:bodyPr>
          <a:lstStyle/>
          <a:p>
            <a:pPr marL="0" lvl="0" indent="0" algn="l" rtl="0">
              <a:spcBef>
                <a:spcPts val="1000"/>
              </a:spcBef>
              <a:spcAft>
                <a:spcPts val="0"/>
              </a:spcAft>
              <a:buClr>
                <a:schemeClr val="dk1"/>
              </a:buClr>
              <a:buSzPts val="1100"/>
              <a:buFont typeface="Arial"/>
              <a:buNone/>
            </a:pPr>
            <a:r>
              <a:rPr lang="en-US"/>
              <a:t>%Input Image</a:t>
            </a:r>
            <a:endParaRPr/>
          </a:p>
          <a:p>
            <a:pPr marL="0" lvl="0" indent="0" algn="l" rtl="0">
              <a:spcBef>
                <a:spcPts val="1000"/>
              </a:spcBef>
              <a:spcAft>
                <a:spcPts val="0"/>
              </a:spcAft>
              <a:buClr>
                <a:schemeClr val="dk1"/>
              </a:buClr>
              <a:buSzPts val="1100"/>
              <a:buFont typeface="Arial"/>
              <a:buNone/>
            </a:pPr>
            <a:r>
              <a:rPr lang="en-US"/>
              <a:t>clear all;</a:t>
            </a:r>
            <a:endParaRPr/>
          </a:p>
          <a:p>
            <a:pPr marL="0" lvl="0" indent="0" algn="l" rtl="0">
              <a:spcBef>
                <a:spcPts val="1000"/>
              </a:spcBef>
              <a:spcAft>
                <a:spcPts val="0"/>
              </a:spcAft>
              <a:buClr>
                <a:schemeClr val="dk1"/>
              </a:buClr>
              <a:buSzPts val="1100"/>
              <a:buFont typeface="Arial"/>
              <a:buNone/>
            </a:pPr>
            <a:r>
              <a:rPr lang="en-US"/>
              <a:t>pkg load image;</a:t>
            </a:r>
            <a:endParaRPr/>
          </a:p>
          <a:p>
            <a:pPr marL="0" lvl="0" indent="0" algn="l" rtl="0">
              <a:spcBef>
                <a:spcPts val="1000"/>
              </a:spcBef>
              <a:spcAft>
                <a:spcPts val="0"/>
              </a:spcAft>
              <a:buClr>
                <a:schemeClr val="dk1"/>
              </a:buClr>
              <a:buSzPts val="1100"/>
              <a:buFont typeface="Arial"/>
              <a:buNone/>
            </a:pPr>
            <a:r>
              <a:rPr lang="en-US"/>
              <a:t>A=imread('coins.png');</a:t>
            </a:r>
            <a:endParaRPr/>
          </a:p>
          <a:p>
            <a:pPr marL="0" lvl="0" indent="0" algn="l" rtl="0">
              <a:spcBef>
                <a:spcPts val="1000"/>
              </a:spcBef>
              <a:spcAft>
                <a:spcPts val="0"/>
              </a:spcAft>
              <a:buClr>
                <a:schemeClr val="dk1"/>
              </a:buClr>
              <a:buSzPts val="1100"/>
              <a:buFont typeface="Arial"/>
              <a:buNone/>
            </a:pPr>
            <a:r>
              <a:rPr lang="en-US"/>
              <a:t>size(A);</a:t>
            </a:r>
            <a:endParaRPr/>
          </a:p>
          <a:p>
            <a:pPr marL="0" lvl="0" indent="0" algn="l" rtl="0">
              <a:spcBef>
                <a:spcPts val="1000"/>
              </a:spcBef>
              <a:spcAft>
                <a:spcPts val="0"/>
              </a:spcAft>
              <a:buClr>
                <a:schemeClr val="dk1"/>
              </a:buClr>
              <a:buSzPts val="1100"/>
              <a:buFont typeface="Arial"/>
              <a:buNone/>
            </a:pPr>
            <a:r>
              <a:rPr lang="en-US"/>
              <a:t>figure,</a:t>
            </a:r>
            <a:endParaRPr/>
          </a:p>
          <a:p>
            <a:pPr marL="0" lvl="0" indent="0" algn="l" rtl="0">
              <a:spcBef>
                <a:spcPts val="1000"/>
              </a:spcBef>
              <a:spcAft>
                <a:spcPts val="0"/>
              </a:spcAft>
              <a:buClr>
                <a:schemeClr val="dk1"/>
              </a:buClr>
              <a:buSzPts val="1100"/>
              <a:buFont typeface="Arial"/>
              <a:buNone/>
            </a:pPr>
            <a:r>
              <a:rPr lang="en-US"/>
              <a:t>subplot(2,2,1);imshow(A); title('original Image');</a:t>
            </a:r>
            <a:endParaRPr/>
          </a:p>
          <a:p>
            <a:pPr marL="0" lvl="0" indent="0" algn="l" rtl="0">
              <a:spcBef>
                <a:spcPts val="1000"/>
              </a:spcBef>
              <a:spcAft>
                <a:spcPts val="0"/>
              </a:spcAft>
              <a:buClr>
                <a:schemeClr val="dk1"/>
              </a:buClr>
              <a:buSzPts val="1100"/>
              <a:buFont typeface="Arial"/>
              <a:buNone/>
            </a:pPr>
            <a:r>
              <a:rPr lang="en-US"/>
              <a:t>%Preallocate the matrices with zeros</a:t>
            </a:r>
            <a:endParaRPr/>
          </a:p>
          <a:p>
            <a:pPr marL="0" lvl="0" indent="0" algn="l" rtl="0">
              <a:spcBef>
                <a:spcPts val="1000"/>
              </a:spcBef>
              <a:spcAft>
                <a:spcPts val="0"/>
              </a:spcAft>
              <a:buClr>
                <a:schemeClr val="dk1"/>
              </a:buClr>
              <a:buSzPts val="1100"/>
              <a:buFont typeface="Arial"/>
              <a:buNone/>
            </a:pPr>
            <a:r>
              <a:rPr lang="en-US"/>
              <a:t>I1=A;</a:t>
            </a:r>
            <a:endParaRPr/>
          </a:p>
          <a:p>
            <a:pPr marL="0" lvl="0" indent="0" algn="l" rtl="0">
              <a:spcBef>
                <a:spcPts val="1000"/>
              </a:spcBef>
              <a:spcAft>
                <a:spcPts val="0"/>
              </a:spcAft>
              <a:buClr>
                <a:schemeClr val="dk1"/>
              </a:buClr>
              <a:buSzPts val="1100"/>
              <a:buFont typeface="Arial"/>
              <a:buNone/>
            </a:pPr>
            <a:r>
              <a:rPr lang="en-US"/>
              <a:t>I=zeros(size(A));</a:t>
            </a:r>
            <a:endParaRPr/>
          </a:p>
          <a:p>
            <a:pPr marL="0" lvl="0" indent="0" algn="l" rtl="0">
              <a:spcBef>
                <a:spcPts val="1000"/>
              </a:spcBef>
              <a:spcAft>
                <a:spcPts val="0"/>
              </a:spcAft>
              <a:buClr>
                <a:schemeClr val="dk1"/>
              </a:buClr>
              <a:buSzPts val="1100"/>
              <a:buFont typeface="Arial"/>
              <a:buNone/>
            </a:pPr>
            <a:r>
              <a:rPr lang="en-US"/>
              <a:t>I2=zeros(size(A));</a:t>
            </a:r>
            <a:endParaRPr/>
          </a:p>
          <a:p>
            <a:pPr marL="0" lvl="0" indent="0" algn="l" rtl="0">
              <a:spcBef>
                <a:spcPts val="1000"/>
              </a:spcBef>
              <a:spcAft>
                <a:spcPts val="0"/>
              </a:spcAft>
              <a:buClr>
                <a:schemeClr val="dk1"/>
              </a:buClr>
              <a:buSzPts val="1100"/>
              <a:buFont typeface="Arial"/>
              <a:buNone/>
            </a:pPr>
            <a:r>
              <a:rPr lang="en-US"/>
              <a:t>%Filter Masks</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#F1=[0 1 0;1 -4 1; 0 1 0];</a:t>
            </a:r>
            <a:endParaRPr/>
          </a:p>
          <a:p>
            <a:pPr marL="0" lvl="0" indent="0" algn="l" rtl="0">
              <a:spcBef>
                <a:spcPts val="1000"/>
              </a:spcBef>
              <a:spcAft>
                <a:spcPts val="0"/>
              </a:spcAft>
              <a:buClr>
                <a:schemeClr val="dk1"/>
              </a:buClr>
              <a:buSzPts val="1100"/>
              <a:buFont typeface="Arial"/>
              <a:buNone/>
            </a:pPr>
            <a:r>
              <a:rPr lang="en-US"/>
              <a:t>#F1=[0 2 0;2 -8 2; 0 2 0];</a:t>
            </a:r>
            <a:endParaRPr/>
          </a:p>
          <a:p>
            <a:pPr marL="0" lvl="0" indent="0" algn="l" rtl="0">
              <a:spcBef>
                <a:spcPts val="1000"/>
              </a:spcBef>
              <a:spcAft>
                <a:spcPts val="0"/>
              </a:spcAft>
              <a:buClr>
                <a:schemeClr val="dk1"/>
              </a:buClr>
              <a:buSzPts val="1100"/>
              <a:buFont typeface="Arial"/>
              <a:buNone/>
            </a:pPr>
            <a:r>
              <a:rPr lang="en-US"/>
              <a:t>F1=[1 1 1;1 -8 1; 1 1 1];</a:t>
            </a:r>
            <a:endParaRPr/>
          </a:p>
          <a:p>
            <a:pPr marL="0" lvl="0" indent="0" algn="l" rtl="0">
              <a:spcBef>
                <a:spcPts val="1000"/>
              </a:spcBef>
              <a:spcAft>
                <a:spcPts val="0"/>
              </a:spcAft>
              <a:buClr>
                <a:schemeClr val="dk1"/>
              </a:buClr>
              <a:buSzPts val="1100"/>
              <a:buFont typeface="Arial"/>
              <a:buNone/>
            </a:pPr>
            <a:r>
              <a:rPr lang="en-US"/>
              <a:t>#F1=[-1 -1 -1;-1 8 -1; -1 -1 -1];</a:t>
            </a:r>
            <a:endParaRPr/>
          </a:p>
          <a:p>
            <a:pPr marL="0" lvl="0" indent="0" algn="l" rtl="0">
              <a:spcBef>
                <a:spcPts val="1000"/>
              </a:spcBef>
              <a:spcAft>
                <a:spcPts val="0"/>
              </a:spcAft>
              <a:buClr>
                <a:schemeClr val="dk1"/>
              </a:buClr>
              <a:buSzPts val="1100"/>
              <a:buFont typeface="Arial"/>
              <a:buNone/>
            </a:pPr>
            <a:r>
              <a:rPr lang="en-US"/>
              <a:t>%Padarray with zeros</a:t>
            </a:r>
            <a:endParaRPr/>
          </a:p>
          <a:p>
            <a:pPr marL="0" lvl="0" indent="0" algn="l" rtl="0">
              <a:spcBef>
                <a:spcPts val="1000"/>
              </a:spcBef>
              <a:spcAft>
                <a:spcPts val="0"/>
              </a:spcAft>
              <a:buClr>
                <a:schemeClr val="dk1"/>
              </a:buClr>
              <a:buSzPts val="1100"/>
              <a:buFont typeface="Arial"/>
              <a:buNone/>
            </a:pPr>
            <a:r>
              <a:rPr lang="en-US"/>
              <a:t>A=padarray(A,[1,1]);</a:t>
            </a:r>
            <a:endParaRPr/>
          </a:p>
          <a:p>
            <a:pPr marL="0" lvl="0" indent="0" algn="l" rtl="0">
              <a:spcBef>
                <a:spcPts val="1000"/>
              </a:spcBef>
              <a:spcAft>
                <a:spcPts val="0"/>
              </a:spcAft>
              <a:buClr>
                <a:schemeClr val="dk1"/>
              </a:buClr>
              <a:buSzPts val="1100"/>
              <a:buFont typeface="Arial"/>
              <a:buNone/>
            </a:pPr>
            <a:r>
              <a:rPr lang="en-US"/>
              <a:t>A=double(A);</a:t>
            </a:r>
            <a:endParaRPr/>
          </a:p>
          <a:p>
            <a:pPr marL="0" lvl="0" indent="0" algn="l" rtl="0">
              <a:spcBef>
                <a:spcPts val="1000"/>
              </a:spcBef>
              <a:spcAft>
                <a:spcPts val="0"/>
              </a:spcAft>
              <a:buClr>
                <a:schemeClr val="dk1"/>
              </a:buClr>
              <a:buSzPts val="1100"/>
              <a:buFont typeface="Arial"/>
              <a:buNone/>
            </a:pPr>
            <a:r>
              <a:rPr lang="en-US"/>
              <a:t>size(A);</a:t>
            </a:r>
            <a:endParaRPr/>
          </a:p>
          <a:p>
            <a:pPr marL="0" lvl="0" indent="0" algn="l" rtl="0">
              <a:spcBef>
                <a:spcPts val="1000"/>
              </a:spcBef>
              <a:spcAft>
                <a:spcPts val="0"/>
              </a:spcAft>
              <a:buClr>
                <a:schemeClr val="dk1"/>
              </a:buClr>
              <a:buSzPts val="1100"/>
              <a:buFont typeface="Arial"/>
              <a:buNone/>
            </a:pPr>
            <a:r>
              <a:rPr lang="en-US"/>
              <a:t>%Implementation of the equation in Fig.D</a:t>
            </a:r>
            <a:endParaRPr/>
          </a:p>
          <a:p>
            <a:pPr marL="0" lvl="0" indent="0" algn="l" rtl="0">
              <a:spcBef>
                <a:spcPts val="1000"/>
              </a:spcBef>
              <a:spcAft>
                <a:spcPts val="0"/>
              </a:spcAft>
              <a:buClr>
                <a:schemeClr val="dk1"/>
              </a:buClr>
              <a:buSzPts val="1100"/>
              <a:buFont typeface="Arial"/>
              <a:buNone/>
            </a:pPr>
            <a:r>
              <a:rPr lang="en-US"/>
              <a:t>for i=1:size(A,1)-2</a:t>
            </a:r>
            <a:endParaRPr/>
          </a:p>
          <a:p>
            <a:pPr marL="0" lvl="0" indent="0" algn="l" rtl="0">
              <a:spcBef>
                <a:spcPts val="1000"/>
              </a:spcBef>
              <a:spcAft>
                <a:spcPts val="0"/>
              </a:spcAft>
              <a:buClr>
                <a:schemeClr val="dk1"/>
              </a:buClr>
              <a:buSzPts val="1100"/>
              <a:buFont typeface="Arial"/>
              <a:buNone/>
            </a:pPr>
            <a:r>
              <a:rPr lang="en-US"/>
              <a:t>    for j=1:size(A,2)-2</a:t>
            </a:r>
            <a:endParaRPr/>
          </a:p>
          <a:p>
            <a:pPr marL="0" lvl="0" indent="0" algn="l" rtl="0">
              <a:spcBef>
                <a:spcPts val="1000"/>
              </a:spcBef>
              <a:spcAft>
                <a:spcPts val="0"/>
              </a:spcAft>
              <a:buClr>
                <a:schemeClr val="dk1"/>
              </a:buClr>
              <a:buSzPts val="1100"/>
              <a:buFont typeface="Arial"/>
              <a:buNone/>
            </a:pPr>
            <a:r>
              <a:rPr lang="en-US"/>
              <a:t>       </a:t>
            </a:r>
            <a:endParaRPr/>
          </a:p>
          <a:p>
            <a:pPr marL="0" lvl="0" indent="0" algn="l" rtl="0">
              <a:spcBef>
                <a:spcPts val="1000"/>
              </a:spcBef>
              <a:spcAft>
                <a:spcPts val="0"/>
              </a:spcAft>
              <a:buClr>
                <a:schemeClr val="dk1"/>
              </a:buClr>
              <a:buSzPts val="1100"/>
              <a:buFont typeface="Arial"/>
              <a:buNone/>
            </a:pPr>
            <a:r>
              <a:rPr lang="en-US"/>
              <a:t>        I(i,j)=sum(sum(F1.*A(i:i+2,j:j+2)));</a:t>
            </a:r>
            <a:endParaRPr/>
          </a:p>
          <a:p>
            <a:pPr marL="0" lvl="0" indent="0" algn="l" rtl="0">
              <a:spcBef>
                <a:spcPts val="1000"/>
              </a:spcBef>
              <a:spcAft>
                <a:spcPts val="0"/>
              </a:spcAft>
              <a:buClr>
                <a:schemeClr val="dk1"/>
              </a:buClr>
              <a:buSzPts val="1100"/>
              <a:buFont typeface="Arial"/>
              <a:buNone/>
            </a:pPr>
            <a:r>
              <a:rPr lang="en-US"/>
              <a:t>       </a:t>
            </a:r>
            <a:endParaRPr/>
          </a:p>
          <a:p>
            <a:pPr marL="0" lvl="0" indent="0" algn="l" rtl="0">
              <a:spcBef>
                <a:spcPts val="1000"/>
              </a:spcBef>
              <a:spcAft>
                <a:spcPts val="0"/>
              </a:spcAft>
              <a:buClr>
                <a:schemeClr val="dk1"/>
              </a:buClr>
              <a:buSzPts val="1100"/>
              <a:buFont typeface="Arial"/>
              <a:buNone/>
            </a:pPr>
            <a:r>
              <a:rPr lang="en-US"/>
              <a:t>    end</a:t>
            </a:r>
            <a:endParaRPr/>
          </a:p>
          <a:p>
            <a:pPr marL="0" lvl="0" indent="0" algn="l" rtl="0">
              <a:spcBef>
                <a:spcPts val="1000"/>
              </a:spcBef>
              <a:spcAft>
                <a:spcPts val="0"/>
              </a:spcAft>
              <a:buClr>
                <a:schemeClr val="dk1"/>
              </a:buClr>
              <a:buSzPts val="1100"/>
              <a:buFont typeface="Arial"/>
              <a:buNone/>
            </a:pPr>
            <a:r>
              <a:rPr lang="en-US"/>
              <a:t>end</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I=uint8(I);</a:t>
            </a: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endParaRPr/>
          </a:p>
          <a:p>
            <a:pPr marL="0" lvl="0" indent="0" algn="l" rtl="0">
              <a:spcBef>
                <a:spcPts val="1000"/>
              </a:spcBef>
              <a:spcAft>
                <a:spcPts val="0"/>
              </a:spcAft>
              <a:buClr>
                <a:schemeClr val="dk1"/>
              </a:buClr>
              <a:buSzPts val="1100"/>
              <a:buFont typeface="Arial"/>
              <a:buNone/>
            </a:pPr>
            <a:r>
              <a:rPr lang="en-US"/>
              <a:t>subplot(2,2,3);imshow(I);title('Filtered Image');</a:t>
            </a:r>
            <a:endParaRPr/>
          </a:p>
          <a:p>
            <a:pPr marL="0" lvl="0" indent="0" algn="l" rtl="0">
              <a:spcBef>
                <a:spcPts val="1000"/>
              </a:spcBef>
              <a:spcAft>
                <a:spcPts val="0"/>
              </a:spcAft>
              <a:buClr>
                <a:schemeClr val="dk1"/>
              </a:buClr>
              <a:buSzPts val="1100"/>
              <a:buFont typeface="Arial"/>
              <a:buNone/>
            </a:pPr>
            <a:r>
              <a:rPr lang="en-US"/>
              <a:t>%Sharpenend Image</a:t>
            </a:r>
            <a:endParaRPr/>
          </a:p>
          <a:p>
            <a:pPr marL="0" lvl="0" indent="0" algn="l" rtl="0">
              <a:spcBef>
                <a:spcPts val="1000"/>
              </a:spcBef>
              <a:spcAft>
                <a:spcPts val="0"/>
              </a:spcAft>
              <a:buClr>
                <a:schemeClr val="dk1"/>
              </a:buClr>
              <a:buSzPts val="1100"/>
              <a:buFont typeface="Arial"/>
              <a:buNone/>
            </a:pPr>
            <a:r>
              <a:rPr lang="en-US"/>
              <a:t>%Refer Equation in Fig.F</a:t>
            </a:r>
            <a:endParaRPr/>
          </a:p>
          <a:p>
            <a:pPr marL="0" lvl="0" indent="0" algn="l" rtl="0">
              <a:spcBef>
                <a:spcPts val="1000"/>
              </a:spcBef>
              <a:spcAft>
                <a:spcPts val="0"/>
              </a:spcAft>
              <a:buClr>
                <a:schemeClr val="dk1"/>
              </a:buClr>
              <a:buSzPts val="1100"/>
              <a:buFont typeface="Arial"/>
              <a:buNone/>
            </a:pPr>
            <a:r>
              <a:rPr lang="en-US"/>
              <a:t>B=I1-I;</a:t>
            </a:r>
            <a:endParaRPr/>
          </a:p>
          <a:p>
            <a:pPr marL="0" lvl="0" indent="0" algn="l" rtl="0">
              <a:spcBef>
                <a:spcPts val="1000"/>
              </a:spcBef>
              <a:spcAft>
                <a:spcPts val="0"/>
              </a:spcAft>
              <a:buClr>
                <a:schemeClr val="dk1"/>
              </a:buClr>
              <a:buSzPts val="1100"/>
              <a:buFont typeface="Arial"/>
              <a:buNone/>
            </a:pPr>
            <a:r>
              <a:rPr lang="en-US"/>
              <a:t>subplot(2,2,4); imshow(B);title('Sharpened Image');</a:t>
            </a:r>
            <a:endParaRPr/>
          </a:p>
          <a:p>
            <a:pPr marL="0" lvl="0" indent="0" algn="l" rtl="0">
              <a:spcBef>
                <a:spcPts val="100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i="0" u="none" strike="noStrike">
                <a:latin typeface="Calibri"/>
                <a:ea typeface="Calibri"/>
                <a:cs typeface="Calibri"/>
                <a:sym typeface="Calibri"/>
              </a:rPr>
              <a:t>Unsharp Masking and High boost Filtering</a:t>
            </a:r>
            <a:endParaRPr sz="8000">
              <a:latin typeface="Calibri"/>
              <a:ea typeface="Calibri"/>
              <a:cs typeface="Calibri"/>
              <a:sym typeface="Calibri"/>
            </a:endParaRPr>
          </a:p>
        </p:txBody>
      </p:sp>
      <p:sp>
        <p:nvSpPr>
          <p:cNvPr id="424" name="Google Shape;424;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dk1"/>
              </a:buClr>
              <a:buSzPts val="3200"/>
              <a:buNone/>
            </a:pPr>
            <a:r>
              <a:rPr lang="en-US" sz="3200" b="0" i="0" u="none" strike="noStrike"/>
              <a:t>A process that has been used for many years by the printing and publishing industry to sharpen images consists of subtracting an unsharp (smoothed) version of an image from the original image. This process, called </a:t>
            </a:r>
            <a:r>
              <a:rPr lang="en-US" sz="3200" b="0" i="1" u="none" strike="noStrike"/>
              <a:t>unsharp masking</a:t>
            </a:r>
            <a:r>
              <a:rPr lang="en-US" sz="3200" b="0" i="0" u="none" strike="noStrike"/>
              <a:t>, consists of the following steps:</a:t>
            </a:r>
            <a:endParaRPr/>
          </a:p>
          <a:p>
            <a:pPr marL="342900" lvl="0" indent="-342900" algn="l" rtl="0">
              <a:lnSpc>
                <a:spcPct val="80000"/>
              </a:lnSpc>
              <a:spcBef>
                <a:spcPts val="1000"/>
              </a:spcBef>
              <a:spcAft>
                <a:spcPts val="0"/>
              </a:spcAft>
              <a:buClr>
                <a:schemeClr val="dk1"/>
              </a:buClr>
              <a:buSzPts val="3200"/>
              <a:buFont typeface="Calibri"/>
              <a:buAutoNum type="arabicPeriod"/>
            </a:pPr>
            <a:r>
              <a:rPr lang="en-US" sz="3200" b="0" i="0" u="none" strike="noStrike"/>
              <a:t>Blur the original image.</a:t>
            </a:r>
            <a:endParaRPr/>
          </a:p>
          <a:p>
            <a:pPr marL="342900" lvl="0" indent="-342900" algn="l" rtl="0">
              <a:lnSpc>
                <a:spcPct val="80000"/>
              </a:lnSpc>
              <a:spcBef>
                <a:spcPts val="1000"/>
              </a:spcBef>
              <a:spcAft>
                <a:spcPts val="0"/>
              </a:spcAft>
              <a:buClr>
                <a:schemeClr val="dk1"/>
              </a:buClr>
              <a:buSzPts val="3200"/>
              <a:buFont typeface="Calibri"/>
              <a:buAutoNum type="arabicPeriod"/>
            </a:pPr>
            <a:r>
              <a:rPr lang="en-US" sz="3200" b="0" i="0" u="none" strike="noStrike"/>
              <a:t>Subtract the blurred image from the original (the resulting difference is called the </a:t>
            </a:r>
            <a:r>
              <a:rPr lang="en-US" sz="3200" b="0" i="1" u="none" strike="noStrike"/>
              <a:t>mask</a:t>
            </a:r>
            <a:r>
              <a:rPr lang="en-US" sz="3200" b="0" i="0" u="none" strike="noStrike"/>
              <a:t>.)</a:t>
            </a:r>
            <a:endParaRPr/>
          </a:p>
          <a:p>
            <a:pPr marL="342900" lvl="0" indent="-342900" algn="l" rtl="0">
              <a:lnSpc>
                <a:spcPct val="80000"/>
              </a:lnSpc>
              <a:spcBef>
                <a:spcPts val="1000"/>
              </a:spcBef>
              <a:spcAft>
                <a:spcPts val="0"/>
              </a:spcAft>
              <a:buClr>
                <a:schemeClr val="dk1"/>
              </a:buClr>
              <a:buSzPts val="3200"/>
              <a:buFont typeface="Calibri"/>
              <a:buAutoNum type="arabicPeriod"/>
            </a:pPr>
            <a:r>
              <a:rPr lang="en-US" sz="3200" b="0" i="0" u="none" strike="noStrike"/>
              <a:t>Add the mask to the original.</a:t>
            </a:r>
            <a:endParaRPr sz="4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i="0" u="none" strike="noStrike">
                <a:latin typeface="Calibri"/>
                <a:ea typeface="Calibri"/>
                <a:cs typeface="Calibri"/>
                <a:sym typeface="Calibri"/>
              </a:rPr>
              <a:t>Unsharp Masking and High boost Filtering</a:t>
            </a:r>
            <a:endParaRPr/>
          </a:p>
        </p:txBody>
      </p:sp>
      <p:pic>
        <p:nvPicPr>
          <p:cNvPr id="430" name="Google Shape;430;p47"/>
          <p:cNvPicPr preferRelativeResize="0">
            <a:picLocks noGrp="1"/>
          </p:cNvPicPr>
          <p:nvPr>
            <p:ph type="body" idx="1"/>
          </p:nvPr>
        </p:nvPicPr>
        <p:blipFill rotWithShape="1">
          <a:blip r:embed="rId3">
            <a:alphaModFix/>
          </a:blip>
          <a:srcRect/>
          <a:stretch/>
        </p:blipFill>
        <p:spPr>
          <a:xfrm>
            <a:off x="1145040" y="1856808"/>
            <a:ext cx="9248775" cy="2590800"/>
          </a:xfrm>
          <a:prstGeom prst="rect">
            <a:avLst/>
          </a:prstGeom>
          <a:noFill/>
          <a:ln>
            <a:noFill/>
          </a:ln>
        </p:spPr>
      </p:pic>
      <p:sp>
        <p:nvSpPr>
          <p:cNvPr id="431" name="Google Shape;431;p47"/>
          <p:cNvSpPr txBox="1"/>
          <p:nvPr/>
        </p:nvSpPr>
        <p:spPr>
          <a:xfrm>
            <a:off x="838200" y="4727901"/>
            <a:ext cx="10822440"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Calibri"/>
                <a:ea typeface="Calibri"/>
                <a:cs typeface="Calibri"/>
                <a:sym typeface="Calibri"/>
              </a:rPr>
              <a:t>where we included a weight, k (k </a:t>
            </a:r>
            <a:r>
              <a:rPr lang="en-US" sz="2800">
                <a:solidFill>
                  <a:schemeClr val="dk1"/>
                </a:solidFill>
                <a:latin typeface="Calibri"/>
                <a:ea typeface="Calibri"/>
                <a:cs typeface="Calibri"/>
                <a:sym typeface="Calibri"/>
              </a:rPr>
              <a:t>≥</a:t>
            </a:r>
            <a:r>
              <a:rPr lang="en-US" sz="2800" b="0" i="0" u="none" strike="noStrike">
                <a:solidFill>
                  <a:schemeClr val="dk1"/>
                </a:solidFill>
                <a:latin typeface="Calibri"/>
                <a:ea typeface="Calibri"/>
                <a:cs typeface="Calibri"/>
                <a:sym typeface="Calibri"/>
              </a:rPr>
              <a:t> 0), for generality. When k=1, we have unsharp masking. When k </a:t>
            </a:r>
            <a:r>
              <a:rPr lang="en-US" sz="2800">
                <a:solidFill>
                  <a:schemeClr val="dk1"/>
                </a:solidFill>
                <a:latin typeface="Calibri"/>
                <a:ea typeface="Calibri"/>
                <a:cs typeface="Calibri"/>
                <a:sym typeface="Calibri"/>
              </a:rPr>
              <a:t>&gt;</a:t>
            </a:r>
            <a:r>
              <a:rPr lang="en-US" sz="2800" b="0" i="0" u="none" strike="noStrike">
                <a:solidFill>
                  <a:schemeClr val="dk1"/>
                </a:solidFill>
                <a:latin typeface="Calibri"/>
                <a:ea typeface="Calibri"/>
                <a:cs typeface="Calibri"/>
                <a:sym typeface="Calibri"/>
              </a:rPr>
              <a:t>1, the process is referred to as </a:t>
            </a:r>
            <a:r>
              <a:rPr lang="en-US" sz="2800" b="0" i="1" u="none" strike="noStrike">
                <a:solidFill>
                  <a:schemeClr val="dk1"/>
                </a:solidFill>
                <a:latin typeface="Calibri"/>
                <a:ea typeface="Calibri"/>
                <a:cs typeface="Calibri"/>
                <a:sym typeface="Calibri"/>
              </a:rPr>
              <a:t>highboost filtering</a:t>
            </a:r>
            <a:r>
              <a:rPr lang="en-US" sz="2800" b="0" i="0" u="none" strike="noStrike">
                <a:solidFill>
                  <a:schemeClr val="dk1"/>
                </a:solidFill>
                <a:latin typeface="Calibri"/>
                <a:ea typeface="Calibri"/>
                <a:cs typeface="Calibri"/>
                <a:sym typeface="Calibri"/>
              </a:rPr>
              <a:t>.</a:t>
            </a:r>
            <a:endParaRPr sz="2800">
              <a:solidFill>
                <a:schemeClr val="dk1"/>
              </a:solidFill>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i="0" u="none" strike="noStrike">
                <a:latin typeface="Calibri"/>
                <a:ea typeface="Calibri"/>
                <a:cs typeface="Calibri"/>
                <a:sym typeface="Calibri"/>
              </a:rPr>
              <a:t>Using First-Order Derivatives for (Nonlinear) Image Sharpening—The Gradient</a:t>
            </a:r>
            <a:endParaRPr sz="7200">
              <a:latin typeface="Calibri"/>
              <a:ea typeface="Calibri"/>
              <a:cs typeface="Calibri"/>
              <a:sym typeface="Calibri"/>
            </a:endParaRPr>
          </a:p>
        </p:txBody>
      </p:sp>
      <p:sp>
        <p:nvSpPr>
          <p:cNvPr id="437" name="Google Shape;437;p4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u="none" strike="noStrike"/>
              <a:t>First derivatives in image processing are implemented using the magnitude of the gradient. For a function f(x,y), the gradient of </a:t>
            </a:r>
            <a:r>
              <a:rPr lang="en-US" sz="2400" b="0" i="1" u="none" strike="noStrike"/>
              <a:t>f </a:t>
            </a:r>
            <a:r>
              <a:rPr lang="en-US" sz="2400" b="0" i="0" u="none" strike="noStrike"/>
              <a:t>at coordinates (</a:t>
            </a:r>
            <a:r>
              <a:rPr lang="en-US" sz="2400" b="0" i="1" u="none" strike="noStrike"/>
              <a:t>x</a:t>
            </a:r>
            <a:r>
              <a:rPr lang="en-US" sz="2400" b="0" i="0" u="none" strike="noStrike"/>
              <a:t>, </a:t>
            </a:r>
            <a:r>
              <a:rPr lang="en-US" sz="2400" b="0" i="1" u="none" strike="noStrike"/>
              <a:t>y</a:t>
            </a:r>
            <a:r>
              <a:rPr lang="en-US" sz="2400" b="0" i="0" u="none" strike="noStrike"/>
              <a:t>) is defined as the two-dimensional column </a:t>
            </a:r>
            <a:r>
              <a:rPr lang="en-US" sz="2400" b="0" i="1" u="none" strike="noStrike"/>
              <a:t>vector-</a:t>
            </a:r>
            <a:endParaRPr/>
          </a:p>
          <a:p>
            <a:pPr marL="228600" lvl="0" indent="-76200" algn="l" rtl="0">
              <a:lnSpc>
                <a:spcPct val="90000"/>
              </a:lnSpc>
              <a:spcBef>
                <a:spcPts val="1000"/>
              </a:spcBef>
              <a:spcAft>
                <a:spcPts val="0"/>
              </a:spcAft>
              <a:buClr>
                <a:schemeClr val="dk1"/>
              </a:buClr>
              <a:buSzPts val="2400"/>
              <a:buNone/>
            </a:pPr>
            <a:endParaRPr sz="2400" i="1"/>
          </a:p>
          <a:p>
            <a:pPr marL="228600" lvl="0" indent="-76200" algn="l" rtl="0">
              <a:lnSpc>
                <a:spcPct val="90000"/>
              </a:lnSpc>
              <a:spcBef>
                <a:spcPts val="1000"/>
              </a:spcBef>
              <a:spcAft>
                <a:spcPts val="0"/>
              </a:spcAft>
              <a:buClr>
                <a:schemeClr val="dk1"/>
              </a:buClr>
              <a:buSzPts val="2400"/>
              <a:buNone/>
            </a:pPr>
            <a:endParaRPr sz="2400" b="0" i="1" u="none" strike="noStrike"/>
          </a:p>
          <a:p>
            <a:pPr marL="228600" lvl="0" indent="-76200" algn="l" rtl="0">
              <a:lnSpc>
                <a:spcPct val="90000"/>
              </a:lnSpc>
              <a:spcBef>
                <a:spcPts val="1000"/>
              </a:spcBef>
              <a:spcAft>
                <a:spcPts val="0"/>
              </a:spcAft>
              <a:buClr>
                <a:schemeClr val="dk1"/>
              </a:buClr>
              <a:buSzPts val="2400"/>
              <a:buNone/>
            </a:pPr>
            <a:endParaRPr sz="2400" i="1"/>
          </a:p>
          <a:p>
            <a:pPr marL="228600" lvl="0" indent="-228600" algn="l" rtl="0">
              <a:lnSpc>
                <a:spcPct val="90000"/>
              </a:lnSpc>
              <a:spcBef>
                <a:spcPts val="1000"/>
              </a:spcBef>
              <a:spcAft>
                <a:spcPts val="0"/>
              </a:spcAft>
              <a:buClr>
                <a:schemeClr val="dk1"/>
              </a:buClr>
              <a:buSzPts val="2400"/>
              <a:buChar char="•"/>
            </a:pPr>
            <a:r>
              <a:rPr lang="en-US" sz="2400" b="0" i="0" u="none" strike="noStrike"/>
              <a:t>This vector has the important geometrical property that it points in the direction of the greatest rate of change of </a:t>
            </a:r>
            <a:r>
              <a:rPr lang="en-US" sz="2400" b="0" i="1" u="none" strike="noStrike"/>
              <a:t>f </a:t>
            </a:r>
            <a:r>
              <a:rPr lang="en-US" sz="2400" b="0" i="0" u="none" strike="noStrike"/>
              <a:t>at location (</a:t>
            </a:r>
            <a:r>
              <a:rPr lang="en-US" sz="2400" b="0" i="1" u="none" strike="noStrike"/>
              <a:t>x</a:t>
            </a:r>
            <a:r>
              <a:rPr lang="en-US" sz="2400" b="0" i="0" u="none" strike="noStrike"/>
              <a:t>, </a:t>
            </a:r>
            <a:r>
              <a:rPr lang="en-US" sz="2400" b="0" i="1" u="none" strike="noStrike"/>
              <a:t>y</a:t>
            </a:r>
            <a:r>
              <a:rPr lang="en-US" sz="2400" b="0" i="0" u="none" strike="noStrike"/>
              <a:t>).</a:t>
            </a:r>
            <a:r>
              <a:rPr lang="en-US" sz="2400" b="0" i="1" u="none" strike="noStrike"/>
              <a:t> </a:t>
            </a:r>
            <a:endParaRPr/>
          </a:p>
          <a:p>
            <a:pPr marL="0" lvl="0" indent="0" algn="l" rtl="0">
              <a:lnSpc>
                <a:spcPct val="90000"/>
              </a:lnSpc>
              <a:spcBef>
                <a:spcPts val="1000"/>
              </a:spcBef>
              <a:spcAft>
                <a:spcPts val="0"/>
              </a:spcAft>
              <a:buClr>
                <a:schemeClr val="dk1"/>
              </a:buClr>
              <a:buSzPts val="2800"/>
              <a:buNone/>
            </a:pPr>
            <a:endParaRPr/>
          </a:p>
        </p:txBody>
      </p:sp>
      <p:pic>
        <p:nvPicPr>
          <p:cNvPr id="438" name="Google Shape;438;p48"/>
          <p:cNvPicPr preferRelativeResize="0"/>
          <p:nvPr/>
        </p:nvPicPr>
        <p:blipFill rotWithShape="1">
          <a:blip r:embed="rId3">
            <a:alphaModFix/>
          </a:blip>
          <a:srcRect/>
          <a:stretch/>
        </p:blipFill>
        <p:spPr>
          <a:xfrm>
            <a:off x="6413143" y="2657475"/>
            <a:ext cx="4124325" cy="1543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i="0" u="none" strike="noStrike">
                <a:latin typeface="Calibri"/>
                <a:ea typeface="Calibri"/>
                <a:cs typeface="Calibri"/>
                <a:sym typeface="Calibri"/>
              </a:rPr>
              <a:t>Using First-Order Derivatives for (Nonlinear) Image Sharpening—The Gradient</a:t>
            </a:r>
            <a:endParaRPr sz="3600"/>
          </a:p>
        </p:txBody>
      </p:sp>
      <p:sp>
        <p:nvSpPr>
          <p:cNvPr id="444" name="Google Shape;444;p4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400"/>
              <a:buChar char="•"/>
            </a:pPr>
            <a:r>
              <a:rPr lang="en-US" sz="2400" b="0" i="0" u="none" strike="noStrike"/>
              <a:t>The </a:t>
            </a:r>
            <a:r>
              <a:rPr lang="en-US" sz="2400" b="0" i="1" u="none" strike="noStrike"/>
              <a:t>magnitude </a:t>
            </a:r>
            <a:r>
              <a:rPr lang="en-US" sz="2400" b="0" i="0" u="none" strike="noStrike"/>
              <a:t>(</a:t>
            </a:r>
            <a:r>
              <a:rPr lang="en-US" sz="2400" b="0" i="1" u="none" strike="noStrike"/>
              <a:t>length</a:t>
            </a:r>
            <a:r>
              <a:rPr lang="en-US" sz="2400" b="0" i="0" u="none" strike="noStrike"/>
              <a:t>) of vector </a:t>
            </a:r>
            <a:r>
              <a:rPr lang="en-US" sz="2400"/>
              <a:t>∇f</a:t>
            </a:r>
            <a:r>
              <a:rPr lang="en-US" sz="2400">
                <a:solidFill>
                  <a:srgbClr val="0070C0"/>
                </a:solidFill>
              </a:rPr>
              <a:t> </a:t>
            </a:r>
            <a:r>
              <a:rPr lang="en-US" sz="2400" b="0" i="0" u="none" strike="noStrike"/>
              <a:t>denoted as </a:t>
            </a:r>
            <a:r>
              <a:rPr lang="en-US" sz="2400" b="0" i="1" u="none" strike="noStrike"/>
              <a:t>M</a:t>
            </a:r>
            <a:r>
              <a:rPr lang="en-US" sz="2400" b="0" i="0" u="none" strike="noStrike"/>
              <a:t>(</a:t>
            </a:r>
            <a:r>
              <a:rPr lang="en-US" sz="2400" b="0" i="1" u="none" strike="noStrike"/>
              <a:t>x</a:t>
            </a:r>
            <a:r>
              <a:rPr lang="en-US" sz="2400" b="0" i="0" u="none" strike="noStrike"/>
              <a:t>, </a:t>
            </a:r>
            <a:r>
              <a:rPr lang="en-US" sz="2400" b="0" i="1" u="none" strike="noStrike"/>
              <a:t>y</a:t>
            </a:r>
            <a:r>
              <a:rPr lang="en-US" sz="2400" b="0" i="0" u="none" strike="noStrike"/>
              <a:t>), where M(x,y) is the </a:t>
            </a:r>
            <a:r>
              <a:rPr lang="en-US" sz="2400" b="0" i="1" u="none" strike="noStrike"/>
              <a:t>value </a:t>
            </a:r>
            <a:r>
              <a:rPr lang="en-US" sz="2400" b="0" i="0" u="none" strike="noStrike"/>
              <a:t>at (</a:t>
            </a:r>
            <a:r>
              <a:rPr lang="en-US" sz="2400" b="0" i="1" u="none" strike="noStrike"/>
              <a:t>x</a:t>
            </a:r>
            <a:r>
              <a:rPr lang="en-US" sz="2400" b="0" i="0" u="none" strike="noStrike"/>
              <a:t>, </a:t>
            </a:r>
            <a:r>
              <a:rPr lang="en-US" sz="2400" b="0" i="1" u="none" strike="noStrike"/>
              <a:t>y</a:t>
            </a:r>
            <a:r>
              <a:rPr lang="en-US" sz="2400" b="0" i="0" u="none" strike="noStrike"/>
              <a:t>) of the rate of change in the direction of the gradient vector.</a:t>
            </a:r>
            <a:endParaRPr/>
          </a:p>
          <a:p>
            <a:pPr marL="228600" lvl="0" indent="-76200" algn="l" rtl="0">
              <a:lnSpc>
                <a:spcPct val="90000"/>
              </a:lnSpc>
              <a:spcBef>
                <a:spcPts val="1000"/>
              </a:spcBef>
              <a:spcAft>
                <a:spcPts val="0"/>
              </a:spcAft>
              <a:buClr>
                <a:schemeClr val="dk1"/>
              </a:buClr>
              <a:buSzPts val="2400"/>
              <a:buNone/>
            </a:pPr>
            <a:endParaRPr sz="2400"/>
          </a:p>
          <a:p>
            <a:pPr marL="228600" lvl="0" indent="-76200" algn="l" rtl="0">
              <a:lnSpc>
                <a:spcPct val="90000"/>
              </a:lnSpc>
              <a:spcBef>
                <a:spcPts val="1000"/>
              </a:spcBef>
              <a:spcAft>
                <a:spcPts val="0"/>
              </a:spcAft>
              <a:buClr>
                <a:schemeClr val="dk1"/>
              </a:buClr>
              <a:buSzPts val="2400"/>
              <a:buNone/>
            </a:pPr>
            <a:endParaRPr sz="2400" b="0" i="0" u="none" strike="noStrike"/>
          </a:p>
          <a:p>
            <a:pPr marL="228600" lvl="0" indent="-228600" algn="l" rtl="0">
              <a:lnSpc>
                <a:spcPct val="90000"/>
              </a:lnSpc>
              <a:spcBef>
                <a:spcPts val="1000"/>
              </a:spcBef>
              <a:spcAft>
                <a:spcPts val="0"/>
              </a:spcAft>
              <a:buClr>
                <a:schemeClr val="dk1"/>
              </a:buClr>
              <a:buSzPts val="2400"/>
              <a:buChar char="•"/>
            </a:pPr>
            <a:r>
              <a:rPr lang="en-US" sz="2400" b="0" i="0" u="none" strike="noStrike"/>
              <a:t>Note that </a:t>
            </a:r>
            <a:r>
              <a:rPr lang="en-US" sz="2400" b="0" i="1" u="none" strike="noStrike"/>
              <a:t>M</a:t>
            </a:r>
            <a:r>
              <a:rPr lang="en-US" sz="2400" b="0" i="0" u="none" strike="noStrike"/>
              <a:t>(</a:t>
            </a:r>
            <a:r>
              <a:rPr lang="en-US" sz="2400" b="0" i="1" u="none" strike="noStrike"/>
              <a:t>x</a:t>
            </a:r>
            <a:r>
              <a:rPr lang="en-US" sz="2400" b="0" i="0" u="none" strike="noStrike"/>
              <a:t>, </a:t>
            </a:r>
            <a:r>
              <a:rPr lang="en-US" sz="2400" b="0" i="1" u="none" strike="noStrike"/>
              <a:t>y</a:t>
            </a:r>
            <a:r>
              <a:rPr lang="en-US" sz="2400" b="0" i="0" u="none" strike="noStrike"/>
              <a:t>) is an image of the same size as the original</a:t>
            </a:r>
            <a:r>
              <a:rPr lang="en-US" sz="2400"/>
              <a:t>. </a:t>
            </a:r>
            <a:r>
              <a:rPr lang="en-US" sz="2400" b="0" i="0" u="none" strike="noStrike"/>
              <a:t>It is common practice to refer to this image as the </a:t>
            </a:r>
            <a:r>
              <a:rPr lang="en-US" sz="2400" b="0" i="1" u="none" strike="noStrike"/>
              <a:t>gradient image.</a:t>
            </a:r>
            <a:endParaRPr/>
          </a:p>
          <a:p>
            <a:pPr marL="228600" lvl="0" indent="-228600" algn="l" rtl="0">
              <a:lnSpc>
                <a:spcPct val="90000"/>
              </a:lnSpc>
              <a:spcBef>
                <a:spcPts val="1000"/>
              </a:spcBef>
              <a:spcAft>
                <a:spcPts val="0"/>
              </a:spcAft>
              <a:buClr>
                <a:schemeClr val="dk1"/>
              </a:buClr>
              <a:buSzPts val="2400"/>
              <a:buChar char="•"/>
            </a:pPr>
            <a:r>
              <a:rPr lang="en-US" sz="2400" b="0" i="0" u="none" strike="noStrike"/>
              <a:t>In some implementations, it is more suitable computationally to approximate the squares and square root operations by absolute values:</a:t>
            </a:r>
            <a:endParaRPr/>
          </a:p>
          <a:p>
            <a:pPr marL="0" lvl="0" indent="0" algn="l" rtl="0">
              <a:lnSpc>
                <a:spcPct val="90000"/>
              </a:lnSpc>
              <a:spcBef>
                <a:spcPts val="1000"/>
              </a:spcBef>
              <a:spcAft>
                <a:spcPts val="0"/>
              </a:spcAft>
              <a:buClr>
                <a:schemeClr val="dk1"/>
              </a:buClr>
              <a:buSzPts val="1800"/>
              <a:buNone/>
            </a:pPr>
            <a:r>
              <a:rPr lang="en-US" sz="1800" b="0" i="0" u="none" strike="noStrike">
                <a:latin typeface="Arial"/>
                <a:ea typeface="Arial"/>
                <a:cs typeface="Arial"/>
                <a:sym typeface="Arial"/>
              </a:rPr>
              <a:t>		</a:t>
            </a:r>
            <a:endParaRPr sz="3200" baseline="-25000"/>
          </a:p>
        </p:txBody>
      </p:sp>
      <p:pic>
        <p:nvPicPr>
          <p:cNvPr id="445" name="Google Shape;445;p49"/>
          <p:cNvPicPr preferRelativeResize="0"/>
          <p:nvPr/>
        </p:nvPicPr>
        <p:blipFill rotWithShape="1">
          <a:blip r:embed="rId3">
            <a:alphaModFix/>
          </a:blip>
          <a:srcRect/>
          <a:stretch/>
        </p:blipFill>
        <p:spPr>
          <a:xfrm>
            <a:off x="4158342" y="2742229"/>
            <a:ext cx="4267200" cy="552450"/>
          </a:xfrm>
          <a:prstGeom prst="rect">
            <a:avLst/>
          </a:prstGeom>
          <a:noFill/>
          <a:ln>
            <a:noFill/>
          </a:ln>
        </p:spPr>
      </p:pic>
      <p:pic>
        <p:nvPicPr>
          <p:cNvPr id="446" name="Google Shape;446;p49"/>
          <p:cNvPicPr preferRelativeResize="0"/>
          <p:nvPr/>
        </p:nvPicPr>
        <p:blipFill rotWithShape="1">
          <a:blip r:embed="rId4">
            <a:alphaModFix/>
          </a:blip>
          <a:srcRect/>
          <a:stretch/>
        </p:blipFill>
        <p:spPr>
          <a:xfrm>
            <a:off x="4510185" y="5347024"/>
            <a:ext cx="2705100" cy="40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838200" y="365126"/>
            <a:ext cx="10515600" cy="65191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i="0" u="none" strike="noStrike">
                <a:latin typeface="Calibri"/>
                <a:ea typeface="Calibri"/>
                <a:cs typeface="Calibri"/>
                <a:sym typeface="Calibri"/>
              </a:rPr>
              <a:t>Smoothing Spatial Filters</a:t>
            </a:r>
            <a:endParaRPr sz="8000">
              <a:latin typeface="Calibri"/>
              <a:ea typeface="Calibri"/>
              <a:cs typeface="Calibri"/>
              <a:sym typeface="Calibri"/>
            </a:endParaRPr>
          </a:p>
        </p:txBody>
      </p:sp>
      <p:sp>
        <p:nvSpPr>
          <p:cNvPr id="209" name="Google Shape;209;p17"/>
          <p:cNvSpPr txBox="1">
            <a:spLocks noGrp="1"/>
          </p:cNvSpPr>
          <p:nvPr>
            <p:ph type="body" idx="1"/>
          </p:nvPr>
        </p:nvSpPr>
        <p:spPr>
          <a:xfrm>
            <a:off x="838200" y="1455576"/>
            <a:ext cx="10871718" cy="503729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b="0" i="0" u="none" strike="noStrike"/>
              <a:t>Smoothing filters are used for blurring and for noise reduction.</a:t>
            </a:r>
            <a:endParaRPr/>
          </a:p>
          <a:p>
            <a:pPr marL="228600" lvl="0" indent="-228600" algn="l" rtl="0">
              <a:lnSpc>
                <a:spcPct val="90000"/>
              </a:lnSpc>
              <a:spcBef>
                <a:spcPts val="1000"/>
              </a:spcBef>
              <a:spcAft>
                <a:spcPts val="0"/>
              </a:spcAft>
              <a:buClr>
                <a:schemeClr val="dk1"/>
              </a:buClr>
              <a:buSzPts val="2800"/>
              <a:buChar char="•"/>
            </a:pPr>
            <a:r>
              <a:rPr lang="en-US" b="0" i="0" u="none" strike="noStrike"/>
              <a:t>Blurring is used in preprocessing tasks, such as removal of small details from an image prior to (large) object extraction,</a:t>
            </a:r>
            <a:endParaRPr/>
          </a:p>
          <a:p>
            <a:pPr marL="0" lvl="0" indent="0" algn="l" rtl="0">
              <a:lnSpc>
                <a:spcPct val="90000"/>
              </a:lnSpc>
              <a:spcBef>
                <a:spcPts val="1000"/>
              </a:spcBef>
              <a:spcAft>
                <a:spcPts val="0"/>
              </a:spcAft>
              <a:buClr>
                <a:srgbClr val="FF0000"/>
              </a:buClr>
              <a:buSzPts val="2800"/>
              <a:buNone/>
            </a:pPr>
            <a:r>
              <a:rPr lang="en-US">
                <a:solidFill>
                  <a:srgbClr val="FF0000"/>
                </a:solidFill>
              </a:rPr>
              <a:t>Smoothing Linear Filters –</a:t>
            </a:r>
            <a:endParaRPr/>
          </a:p>
          <a:p>
            <a:pPr marL="228600" lvl="0" indent="-228600" algn="l" rtl="0">
              <a:lnSpc>
                <a:spcPct val="90000"/>
              </a:lnSpc>
              <a:spcBef>
                <a:spcPts val="1000"/>
              </a:spcBef>
              <a:spcAft>
                <a:spcPts val="0"/>
              </a:spcAft>
              <a:buClr>
                <a:schemeClr val="dk1"/>
              </a:buClr>
              <a:buSzPts val="2800"/>
              <a:buChar char="•"/>
            </a:pPr>
            <a:r>
              <a:rPr lang="en-US"/>
              <a:t>The output (response) of a smoothing, linear spatial filter is simply the average of the pixels contained in the neighborhood of the filter mask. </a:t>
            </a:r>
            <a:endParaRPr/>
          </a:p>
          <a:p>
            <a:pPr marL="228600" lvl="0" indent="-228600" algn="l" rtl="0">
              <a:lnSpc>
                <a:spcPct val="90000"/>
              </a:lnSpc>
              <a:spcBef>
                <a:spcPts val="1000"/>
              </a:spcBef>
              <a:spcAft>
                <a:spcPts val="0"/>
              </a:spcAft>
              <a:buClr>
                <a:schemeClr val="dk1"/>
              </a:buClr>
              <a:buSzPts val="2800"/>
              <a:buChar char="•"/>
            </a:pPr>
            <a:r>
              <a:rPr lang="en-US"/>
              <a:t>These filters sometimes are called </a:t>
            </a:r>
            <a:r>
              <a:rPr lang="en-US">
                <a:solidFill>
                  <a:srgbClr val="FF0000"/>
                </a:solidFill>
              </a:rPr>
              <a:t>averaging filters. </a:t>
            </a:r>
            <a:endParaRPr/>
          </a:p>
          <a:p>
            <a:pPr marL="228600" lvl="0" indent="-228600" algn="l" rtl="0">
              <a:lnSpc>
                <a:spcPct val="90000"/>
              </a:lnSpc>
              <a:spcBef>
                <a:spcPts val="1000"/>
              </a:spcBef>
              <a:spcAft>
                <a:spcPts val="0"/>
              </a:spcAft>
              <a:buClr>
                <a:schemeClr val="dk1"/>
              </a:buClr>
              <a:buSzPts val="2800"/>
              <a:buChar char="•"/>
            </a:pPr>
            <a:r>
              <a:rPr lang="en-US"/>
              <a:t>They also are referred to a </a:t>
            </a:r>
            <a:r>
              <a:rPr lang="en-US">
                <a:solidFill>
                  <a:srgbClr val="FF0000"/>
                </a:solidFill>
              </a:rPr>
              <a:t>lowpass filters.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Smoothing Linear Filters –</a:t>
            </a:r>
            <a:endParaRPr/>
          </a:p>
        </p:txBody>
      </p:sp>
      <p:sp>
        <p:nvSpPr>
          <p:cNvPr id="215" name="Google Shape;215;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By replacing the value of every pixel in an image by the average of the intensity levels in the neighborhood defined by the filter mask, this process results in an image with reduced “sharp” transitions in intensities.</a:t>
            </a:r>
            <a:endParaRPr/>
          </a:p>
          <a:p>
            <a:pPr marL="228600" lvl="0" indent="-228600" algn="l" rtl="0">
              <a:lnSpc>
                <a:spcPct val="90000"/>
              </a:lnSpc>
              <a:spcBef>
                <a:spcPts val="1000"/>
              </a:spcBef>
              <a:spcAft>
                <a:spcPts val="0"/>
              </a:spcAft>
              <a:buClr>
                <a:schemeClr val="dk1"/>
              </a:buClr>
              <a:buSzPts val="2800"/>
              <a:buChar char="•"/>
            </a:pPr>
            <a:r>
              <a:rPr lang="en-US"/>
              <a:t>Because random noise typically consists of sharp transitions in intensity levels, the most obvious application of smoothing is noise reduction.</a:t>
            </a:r>
            <a:endParaRPr/>
          </a:p>
          <a:p>
            <a:pPr marL="228600" lvl="0" indent="-228600" algn="l" rtl="0">
              <a:lnSpc>
                <a:spcPct val="90000"/>
              </a:lnSpc>
              <a:spcBef>
                <a:spcPts val="1000"/>
              </a:spcBef>
              <a:spcAft>
                <a:spcPts val="0"/>
              </a:spcAft>
              <a:buClr>
                <a:schemeClr val="dk1"/>
              </a:buClr>
              <a:buSzPts val="2800"/>
              <a:buChar char="•"/>
            </a:pPr>
            <a:r>
              <a:rPr lang="en-US"/>
              <a:t>However, edges (which almost always are desirable features of an image) also are characterized by sharp intensity transitions, so averaging filters have the undesirable side effect that they blur edges</a:t>
            </a:r>
            <a:endParaRPr/>
          </a:p>
          <a:p>
            <a:pPr marL="228600" lvl="0" indent="-50800" algn="l" rtl="0">
              <a:lnSpc>
                <a:spcPct val="90000"/>
              </a:lnSpc>
              <a:spcBef>
                <a:spcPts val="1000"/>
              </a:spcBef>
              <a:spcAft>
                <a:spcPts val="0"/>
              </a:spcAft>
              <a:buClr>
                <a:schemeClr val="dk1"/>
              </a:buClr>
              <a:buSzPts val="2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Smoothing Linear Filters –Average filter</a:t>
            </a:r>
            <a:endParaRPr/>
          </a:p>
        </p:txBody>
      </p:sp>
      <p:pic>
        <p:nvPicPr>
          <p:cNvPr id="221" name="Google Shape;221;p19"/>
          <p:cNvPicPr preferRelativeResize="0">
            <a:picLocks noGrp="1"/>
          </p:cNvPicPr>
          <p:nvPr>
            <p:ph type="body" idx="1"/>
          </p:nvPr>
        </p:nvPicPr>
        <p:blipFill rotWithShape="1">
          <a:blip r:embed="rId3">
            <a:alphaModFix/>
          </a:blip>
          <a:srcRect/>
          <a:stretch/>
        </p:blipFill>
        <p:spPr>
          <a:xfrm>
            <a:off x="5855153" y="2148205"/>
            <a:ext cx="5924550" cy="2409825"/>
          </a:xfrm>
          <a:prstGeom prst="rect">
            <a:avLst/>
          </a:prstGeom>
          <a:noFill/>
          <a:ln>
            <a:noFill/>
          </a:ln>
        </p:spPr>
      </p:pic>
      <p:sp>
        <p:nvSpPr>
          <p:cNvPr id="222" name="Google Shape;222;p19"/>
          <p:cNvSpPr txBox="1"/>
          <p:nvPr/>
        </p:nvSpPr>
        <p:spPr>
          <a:xfrm>
            <a:off x="5943600" y="4707637"/>
            <a:ext cx="6092890" cy="193899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Two 3x3 smoothing (averaging) filter masks.</a:t>
            </a:r>
            <a:endParaRPr/>
          </a:p>
          <a:p>
            <a:pPr marL="285750" marR="0" lvl="0" indent="-285750" algn="l" rtl="0">
              <a:spcBef>
                <a:spcPts val="0"/>
              </a:spcBef>
              <a:spcAft>
                <a:spcPts val="0"/>
              </a:spcAft>
              <a:buClr>
                <a:schemeClr val="dk1"/>
              </a:buClr>
              <a:buSzPts val="2400"/>
              <a:buFont typeface="Arial"/>
              <a:buChar char="•"/>
            </a:pPr>
            <a:r>
              <a:rPr lang="en-US" sz="2400" b="0" i="0" u="none" strike="noStrike">
                <a:solidFill>
                  <a:schemeClr val="dk1"/>
                </a:solidFill>
                <a:latin typeface="Calibri"/>
                <a:ea typeface="Calibri"/>
                <a:cs typeface="Calibri"/>
                <a:sym typeface="Calibri"/>
              </a:rPr>
              <a:t>The constant multiplier in front of each mask is equal to 1 divided by the sum of the values of its coefficients, as is required to compute an average.</a:t>
            </a:r>
            <a:endParaRPr sz="2400">
              <a:solidFill>
                <a:schemeClr val="dk1"/>
              </a:solidFill>
              <a:latin typeface="Calibri"/>
              <a:ea typeface="Calibri"/>
              <a:cs typeface="Calibri"/>
              <a:sym typeface="Calibri"/>
            </a:endParaRPr>
          </a:p>
        </p:txBody>
      </p:sp>
      <p:sp>
        <p:nvSpPr>
          <p:cNvPr id="223" name="Google Shape;223;p19"/>
          <p:cNvSpPr txBox="1"/>
          <p:nvPr/>
        </p:nvSpPr>
        <p:spPr>
          <a:xfrm>
            <a:off x="757333" y="1547446"/>
            <a:ext cx="9898226" cy="95410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Calibri"/>
                <a:ea typeface="Calibri"/>
                <a:cs typeface="Calibri"/>
                <a:sym typeface="Calibri"/>
              </a:rPr>
              <a:t>Use of the first filter yields the standard average of the pixels under the mask.</a:t>
            </a:r>
            <a:endParaRPr sz="2800">
              <a:solidFill>
                <a:schemeClr val="dk1"/>
              </a:solidFill>
              <a:latin typeface="Calibri"/>
              <a:ea typeface="Calibri"/>
              <a:cs typeface="Calibri"/>
              <a:sym typeface="Calibri"/>
            </a:endParaRPr>
          </a:p>
        </p:txBody>
      </p:sp>
      <p:pic>
        <p:nvPicPr>
          <p:cNvPr id="224" name="Google Shape;224;p19"/>
          <p:cNvPicPr preferRelativeResize="0"/>
          <p:nvPr/>
        </p:nvPicPr>
        <p:blipFill rotWithShape="1">
          <a:blip r:embed="rId4">
            <a:alphaModFix/>
          </a:blip>
          <a:srcRect/>
          <a:stretch/>
        </p:blipFill>
        <p:spPr>
          <a:xfrm>
            <a:off x="2491952" y="2295210"/>
            <a:ext cx="1466850" cy="781050"/>
          </a:xfrm>
          <a:prstGeom prst="rect">
            <a:avLst/>
          </a:prstGeom>
          <a:noFill/>
          <a:ln>
            <a:noFill/>
          </a:ln>
        </p:spPr>
      </p:pic>
      <p:sp>
        <p:nvSpPr>
          <p:cNvPr id="225" name="Google Shape;225;p19"/>
          <p:cNvSpPr txBox="1"/>
          <p:nvPr/>
        </p:nvSpPr>
        <p:spPr>
          <a:xfrm>
            <a:off x="757333" y="3214759"/>
            <a:ext cx="4936088" cy="181588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W</a:t>
            </a:r>
            <a:r>
              <a:rPr lang="en-US" sz="2800" b="0" i="0" u="none" strike="noStrike">
                <a:solidFill>
                  <a:schemeClr val="dk1"/>
                </a:solidFill>
                <a:latin typeface="Calibri"/>
                <a:ea typeface="Calibri"/>
                <a:cs typeface="Calibri"/>
                <a:sym typeface="Calibri"/>
              </a:rPr>
              <a:t>hich is the average of the intensity levels of the pixels in the neighborhood defined by the mask</a:t>
            </a:r>
            <a:endParaRPr sz="2800">
              <a:solidFill>
                <a:schemeClr val="dk1"/>
              </a:solidFill>
              <a:latin typeface="Calibri"/>
              <a:ea typeface="Calibri"/>
              <a:cs typeface="Calibri"/>
              <a:sym typeface="Calibri"/>
            </a:endParaRPr>
          </a:p>
        </p:txBody>
      </p:sp>
      <p:sp>
        <p:nvSpPr>
          <p:cNvPr id="226" name="Google Shape;226;p19"/>
          <p:cNvSpPr txBox="1"/>
          <p:nvPr/>
        </p:nvSpPr>
        <p:spPr>
          <a:xfrm>
            <a:off x="757333" y="4984635"/>
            <a:ext cx="5254303" cy="13849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alibri"/>
                <a:ea typeface="Calibri"/>
                <a:cs typeface="Calibri"/>
                <a:sym typeface="Calibri"/>
              </a:rPr>
              <a:t>A spatial averaging filter in which </a:t>
            </a:r>
            <a:r>
              <a:rPr lang="en-US" sz="2800">
                <a:solidFill>
                  <a:srgbClr val="FF0000"/>
                </a:solidFill>
                <a:latin typeface="Calibri"/>
                <a:ea typeface="Calibri"/>
                <a:cs typeface="Calibri"/>
                <a:sym typeface="Calibri"/>
              </a:rPr>
              <a:t>all coefficients are equal </a:t>
            </a:r>
            <a:r>
              <a:rPr lang="en-US" sz="2800">
                <a:solidFill>
                  <a:schemeClr val="dk1"/>
                </a:solidFill>
                <a:latin typeface="Calibri"/>
                <a:ea typeface="Calibri"/>
                <a:cs typeface="Calibri"/>
                <a:sym typeface="Calibri"/>
              </a:rPr>
              <a:t>sometimes </a:t>
            </a:r>
            <a:r>
              <a:rPr lang="en-US" sz="2800">
                <a:solidFill>
                  <a:srgbClr val="FF0000"/>
                </a:solidFill>
                <a:latin typeface="Calibri"/>
                <a:ea typeface="Calibri"/>
                <a:cs typeface="Calibri"/>
                <a:sym typeface="Calibri"/>
              </a:rPr>
              <a:t>is called a box filter</a:t>
            </a:r>
            <a:endParaRPr sz="28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Smoothing Linear Filters –Average filter</a:t>
            </a:r>
            <a:endParaRPr/>
          </a:p>
        </p:txBody>
      </p:sp>
      <p:pic>
        <p:nvPicPr>
          <p:cNvPr id="232" name="Google Shape;232;p20"/>
          <p:cNvPicPr preferRelativeResize="0">
            <a:picLocks noGrp="1"/>
          </p:cNvPicPr>
          <p:nvPr>
            <p:ph type="body" idx="1"/>
          </p:nvPr>
        </p:nvPicPr>
        <p:blipFill rotWithShape="1">
          <a:blip r:embed="rId3">
            <a:alphaModFix/>
          </a:blip>
          <a:srcRect/>
          <a:stretch/>
        </p:blipFill>
        <p:spPr>
          <a:xfrm>
            <a:off x="5901509" y="1828458"/>
            <a:ext cx="5850359" cy="2379648"/>
          </a:xfrm>
          <a:prstGeom prst="rect">
            <a:avLst/>
          </a:prstGeom>
          <a:noFill/>
          <a:ln>
            <a:noFill/>
          </a:ln>
        </p:spPr>
      </p:pic>
      <p:sp>
        <p:nvSpPr>
          <p:cNvPr id="233" name="Google Shape;233;p20"/>
          <p:cNvSpPr txBox="1"/>
          <p:nvPr/>
        </p:nvSpPr>
        <p:spPr>
          <a:xfrm>
            <a:off x="940837" y="1828458"/>
            <a:ext cx="4741506" cy="39703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a:solidFill>
                  <a:schemeClr val="dk1"/>
                </a:solidFill>
                <a:latin typeface="Calibri"/>
                <a:ea typeface="Calibri"/>
                <a:cs typeface="Calibri"/>
                <a:sym typeface="Calibri"/>
              </a:rPr>
              <a:t>The second mask in Fig</a:t>
            </a:r>
            <a:r>
              <a:rPr lang="en-US" sz="2800">
                <a:solidFill>
                  <a:schemeClr val="dk1"/>
                </a:solidFill>
                <a:latin typeface="Calibri"/>
                <a:ea typeface="Calibri"/>
                <a:cs typeface="Calibri"/>
                <a:sym typeface="Calibri"/>
              </a:rPr>
              <a:t>ure</a:t>
            </a:r>
            <a:r>
              <a:rPr lang="en-US" sz="2800" b="0" i="0" u="none" strike="noStrike">
                <a:solidFill>
                  <a:schemeClr val="dk1"/>
                </a:solidFill>
                <a:latin typeface="Calibri"/>
                <a:ea typeface="Calibri"/>
                <a:cs typeface="Calibri"/>
                <a:sym typeface="Calibri"/>
              </a:rPr>
              <a:t> is a little more interesting. This mask yields a so </a:t>
            </a:r>
            <a:r>
              <a:rPr lang="en-US" sz="2800" b="0" i="0" u="none" strike="noStrike">
                <a:solidFill>
                  <a:srgbClr val="FF0000"/>
                </a:solidFill>
                <a:latin typeface="Calibri"/>
                <a:ea typeface="Calibri"/>
                <a:cs typeface="Calibri"/>
                <a:sym typeface="Calibri"/>
              </a:rPr>
              <a:t>called </a:t>
            </a:r>
            <a:r>
              <a:rPr lang="en-US" sz="2800" b="0" i="1" u="none" strike="noStrike">
                <a:solidFill>
                  <a:srgbClr val="FF0000"/>
                </a:solidFill>
                <a:latin typeface="Calibri"/>
                <a:ea typeface="Calibri"/>
                <a:cs typeface="Calibri"/>
                <a:sym typeface="Calibri"/>
              </a:rPr>
              <a:t>weighted average</a:t>
            </a:r>
            <a:r>
              <a:rPr lang="en-US" sz="2800" b="0" i="0" u="none" strike="noStrike">
                <a:solidFill>
                  <a:srgbClr val="FF0000"/>
                </a:solidFill>
                <a:latin typeface="Calibri"/>
                <a:ea typeface="Calibri"/>
                <a:cs typeface="Calibri"/>
                <a:sym typeface="Calibri"/>
              </a:rPr>
              <a:t>, </a:t>
            </a:r>
            <a:r>
              <a:rPr lang="en-US" sz="2800" b="0" i="0" u="none" strike="noStrike">
                <a:solidFill>
                  <a:schemeClr val="dk1"/>
                </a:solidFill>
                <a:latin typeface="Calibri"/>
                <a:ea typeface="Calibri"/>
                <a:cs typeface="Calibri"/>
                <a:sym typeface="Calibri"/>
              </a:rPr>
              <a:t>terminology used to indicate that pixels are multiplied by different coefficients, thus giving more importance (weight) to some pixels at the expense of others.</a:t>
            </a:r>
            <a:endParaRPr sz="2800">
              <a:solidFill>
                <a:schemeClr val="dk1"/>
              </a:solidFill>
              <a:latin typeface="Calibri"/>
              <a:ea typeface="Calibri"/>
              <a:cs typeface="Calibri"/>
              <a:sym typeface="Calibri"/>
            </a:endParaRPr>
          </a:p>
        </p:txBody>
      </p:sp>
      <p:sp>
        <p:nvSpPr>
          <p:cNvPr id="234" name="Google Shape;234;p20"/>
          <p:cNvSpPr txBox="1"/>
          <p:nvPr/>
        </p:nvSpPr>
        <p:spPr>
          <a:xfrm>
            <a:off x="6170646" y="4345876"/>
            <a:ext cx="5655868"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b="0" i="0" u="none" strike="noStrike">
                <a:solidFill>
                  <a:schemeClr val="dk1"/>
                </a:solidFill>
                <a:latin typeface="Calibri"/>
                <a:ea typeface="Calibri"/>
                <a:cs typeface="Calibri"/>
                <a:sym typeface="Calibri"/>
              </a:rPr>
              <a:t>The basic strategy behind weighing the center point the highest and then reducing the value of the coefficients as a function of increasing distance from the origin is simply an attempt </a:t>
            </a:r>
            <a:r>
              <a:rPr lang="en-US" sz="2400" b="0" i="0" u="none" strike="noStrike">
                <a:solidFill>
                  <a:srgbClr val="FF0000"/>
                </a:solidFill>
                <a:latin typeface="Calibri"/>
                <a:ea typeface="Calibri"/>
                <a:cs typeface="Calibri"/>
                <a:sym typeface="Calibri"/>
              </a:rPr>
              <a:t>to reduce blurring </a:t>
            </a:r>
            <a:r>
              <a:rPr lang="en-US" sz="2400" b="0" i="0" u="none" strike="noStrike">
                <a:solidFill>
                  <a:schemeClr val="dk1"/>
                </a:solidFill>
                <a:latin typeface="Calibri"/>
                <a:ea typeface="Calibri"/>
                <a:cs typeface="Calibri"/>
                <a:sym typeface="Calibri"/>
              </a:rPr>
              <a:t>in the smoothing process</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Smoothing Linear Filters –Average filter</a:t>
            </a:r>
            <a:endParaRPr/>
          </a:p>
        </p:txBody>
      </p:sp>
      <p:sp>
        <p:nvSpPr>
          <p:cNvPr id="240" name="Google Shape;240;p21"/>
          <p:cNvSpPr txBox="1">
            <a:spLocks noGrp="1"/>
          </p:cNvSpPr>
          <p:nvPr>
            <p:ph type="body" idx="1"/>
          </p:nvPr>
        </p:nvSpPr>
        <p:spPr>
          <a:xfrm>
            <a:off x="541176" y="1825625"/>
            <a:ext cx="11112759" cy="4667250"/>
          </a:xfrm>
          <a:prstGeom prst="rect">
            <a:avLst/>
          </a:prstGeom>
          <a:noFill/>
          <a:ln>
            <a:noFill/>
          </a:ln>
        </p:spPr>
        <p:txBody>
          <a:bodyPr spcFirstLastPara="1" wrap="square" lIns="91425" tIns="45700" rIns="91425" bIns="45700" anchor="t" anchorCtr="0">
            <a:normAutofit/>
          </a:bodyPr>
          <a:lstStyle/>
          <a:p>
            <a:pPr marL="228600" lvl="0" indent="-228600" algn="l" rtl="0">
              <a:lnSpc>
                <a:spcPct val="80000"/>
              </a:lnSpc>
              <a:spcBef>
                <a:spcPts val="0"/>
              </a:spcBef>
              <a:spcAft>
                <a:spcPts val="0"/>
              </a:spcAft>
              <a:buClr>
                <a:schemeClr val="dk1"/>
              </a:buClr>
              <a:buSzPts val="2800"/>
              <a:buChar char="•"/>
            </a:pPr>
            <a:r>
              <a:rPr lang="en-US" b="0" i="0" u="none" strike="noStrike"/>
              <a:t>The general implementation for filtering an </a:t>
            </a:r>
            <a:r>
              <a:rPr lang="en-US" b="0" i="1" u="none" strike="noStrike"/>
              <a:t>M X N</a:t>
            </a:r>
            <a:r>
              <a:rPr lang="en-US" b="0" i="0" u="none" strike="noStrike"/>
              <a:t> image with a weighted averaging filter of size </a:t>
            </a:r>
            <a:r>
              <a:rPr lang="en-US" b="0" i="1" u="none" strike="noStrike"/>
              <a:t>m x n </a:t>
            </a:r>
            <a:r>
              <a:rPr lang="en-US" b="0" i="0" u="none" strike="noStrike"/>
              <a:t>(</a:t>
            </a:r>
            <a:r>
              <a:rPr lang="en-US" b="0" i="1" u="none" strike="noStrike"/>
              <a:t>m </a:t>
            </a:r>
            <a:r>
              <a:rPr lang="en-US" b="0" i="0" u="none" strike="noStrike"/>
              <a:t>and </a:t>
            </a:r>
            <a:r>
              <a:rPr lang="en-US" b="0" i="1" u="none" strike="noStrike"/>
              <a:t>n </a:t>
            </a:r>
            <a:r>
              <a:rPr lang="en-US" b="0" i="0" u="none" strike="noStrike"/>
              <a:t>odd) is given by the expression-</a:t>
            </a:r>
            <a:endParaRPr/>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b="0" i="0" u="none" strike="noStrike"/>
          </a:p>
          <a:p>
            <a:pPr marL="228600" lvl="0" indent="-50800" algn="l" rtl="0">
              <a:lnSpc>
                <a:spcPct val="80000"/>
              </a:lnSpc>
              <a:spcBef>
                <a:spcPts val="1000"/>
              </a:spcBef>
              <a:spcAft>
                <a:spcPts val="0"/>
              </a:spcAft>
              <a:buClr>
                <a:schemeClr val="dk1"/>
              </a:buClr>
              <a:buSzPts val="2800"/>
              <a:buNone/>
            </a:pPr>
            <a:endParaRPr/>
          </a:p>
          <a:p>
            <a:pPr marL="228600" lvl="0" indent="-50800" algn="l" rtl="0">
              <a:lnSpc>
                <a:spcPct val="80000"/>
              </a:lnSpc>
              <a:spcBef>
                <a:spcPts val="1000"/>
              </a:spcBef>
              <a:spcAft>
                <a:spcPts val="0"/>
              </a:spcAft>
              <a:buClr>
                <a:schemeClr val="dk1"/>
              </a:buClr>
              <a:buSzPts val="2800"/>
              <a:buNone/>
            </a:pPr>
            <a:endParaRPr/>
          </a:p>
          <a:p>
            <a:pPr marL="228600" lvl="0" indent="-228600" algn="l" rtl="0">
              <a:lnSpc>
                <a:spcPct val="80000"/>
              </a:lnSpc>
              <a:spcBef>
                <a:spcPts val="1000"/>
              </a:spcBef>
              <a:spcAft>
                <a:spcPts val="0"/>
              </a:spcAft>
              <a:buClr>
                <a:schemeClr val="dk1"/>
              </a:buClr>
              <a:buSzPts val="2800"/>
              <a:buChar char="•"/>
            </a:pPr>
            <a:r>
              <a:rPr lang="en-US"/>
              <a:t>I</a:t>
            </a:r>
            <a:r>
              <a:rPr lang="en-US" b="0" i="0" u="none" strike="noStrike"/>
              <a:t>t is understood that the complete filtered image is obtained by applying above equation for x=0,1,2,3…,M-1 ad y=0,1,2,3,….N-1.</a:t>
            </a:r>
            <a:endParaRPr/>
          </a:p>
          <a:p>
            <a:pPr marL="228600" lvl="0" indent="-228600" algn="l" rtl="0">
              <a:lnSpc>
                <a:spcPct val="80000"/>
              </a:lnSpc>
              <a:spcBef>
                <a:spcPts val="1000"/>
              </a:spcBef>
              <a:spcAft>
                <a:spcPts val="0"/>
              </a:spcAft>
              <a:buClr>
                <a:schemeClr val="dk1"/>
              </a:buClr>
              <a:buSzPts val="2800"/>
              <a:buChar char="•"/>
            </a:pPr>
            <a:r>
              <a:rPr lang="en-US" b="0" i="0" u="none" strike="noStrike"/>
              <a:t>The denominator is simply the sum of the mask coefficients and, therefore, it is a constant that needs to be computed only once.</a:t>
            </a:r>
            <a:endParaRPr sz="4000" b="0" i="0" u="none" strike="noStrike"/>
          </a:p>
          <a:p>
            <a:pPr marL="228600" lvl="0" indent="0" algn="l" rtl="0">
              <a:lnSpc>
                <a:spcPct val="80000"/>
              </a:lnSpc>
              <a:spcBef>
                <a:spcPts val="1000"/>
              </a:spcBef>
              <a:spcAft>
                <a:spcPts val="0"/>
              </a:spcAft>
              <a:buClr>
                <a:schemeClr val="dk1"/>
              </a:buClr>
              <a:buSzPts val="4000"/>
              <a:buNone/>
            </a:pPr>
            <a:endParaRPr sz="4000"/>
          </a:p>
        </p:txBody>
      </p:sp>
      <p:pic>
        <p:nvPicPr>
          <p:cNvPr id="241" name="Google Shape;241;p21"/>
          <p:cNvPicPr preferRelativeResize="0"/>
          <p:nvPr/>
        </p:nvPicPr>
        <p:blipFill rotWithShape="1">
          <a:blip r:embed="rId3">
            <a:alphaModFix/>
          </a:blip>
          <a:srcRect/>
          <a:stretch/>
        </p:blipFill>
        <p:spPr>
          <a:xfrm>
            <a:off x="2938462" y="2890935"/>
            <a:ext cx="6315075" cy="152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a:solidFill>
                  <a:srgbClr val="FF0000"/>
                </a:solidFill>
              </a:rPr>
              <a:t>Smoothing Linear Filters – Averaging Filter</a:t>
            </a:r>
            <a:endParaRPr/>
          </a:p>
        </p:txBody>
      </p:sp>
      <p:pic>
        <p:nvPicPr>
          <p:cNvPr id="247" name="Google Shape;247;p22"/>
          <p:cNvPicPr preferRelativeResize="0">
            <a:picLocks noGrp="1"/>
          </p:cNvPicPr>
          <p:nvPr>
            <p:ph type="body" idx="1"/>
          </p:nvPr>
        </p:nvPicPr>
        <p:blipFill rotWithShape="1">
          <a:blip r:embed="rId3">
            <a:alphaModFix/>
          </a:blip>
          <a:srcRect/>
          <a:stretch/>
        </p:blipFill>
        <p:spPr>
          <a:xfrm>
            <a:off x="1875454" y="1779234"/>
            <a:ext cx="7173782" cy="4252051"/>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2959</Words>
  <Application>Microsoft Office PowerPoint</Application>
  <PresentationFormat>Custom</PresentationFormat>
  <Paragraphs>210</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Times</vt:lpstr>
      <vt:lpstr>Poppins</vt:lpstr>
      <vt:lpstr>Calibri</vt:lpstr>
      <vt:lpstr>Office Theme</vt:lpstr>
      <vt:lpstr>Unit-2 </vt:lpstr>
      <vt:lpstr>Vector Representation of Linear Filtering</vt:lpstr>
      <vt:lpstr>Another representation of a general 3x3 filter mask.</vt:lpstr>
      <vt:lpstr>Smoothing Spatial Filters</vt:lpstr>
      <vt:lpstr>Smoothing Linear Filters –</vt:lpstr>
      <vt:lpstr>Smoothing Linear Filters –Average filter</vt:lpstr>
      <vt:lpstr>Smoothing Linear Filters –Average filter</vt:lpstr>
      <vt:lpstr>Smoothing Linear Filters –Average filter</vt:lpstr>
      <vt:lpstr>Smoothing Linear Filters – Averaging Filter</vt:lpstr>
      <vt:lpstr>Smoothing Linear Filters – Averaging Filter</vt:lpstr>
      <vt:lpstr>Smoothing Linear Filters</vt:lpstr>
      <vt:lpstr>Smoothing Order-Statistic (Nonlinear) Filters</vt:lpstr>
      <vt:lpstr>Smoothing Nonlinear Filters - Median</vt:lpstr>
      <vt:lpstr>Smoothing Nonlinear filters – Median Filters</vt:lpstr>
      <vt:lpstr>Smoothing Nonlinear filters – Median Filters</vt:lpstr>
      <vt:lpstr>Other Non-linear Filters</vt:lpstr>
      <vt:lpstr>Sharpening Spatial Filters- High Pass Filter</vt:lpstr>
      <vt:lpstr>Edge Definition</vt:lpstr>
      <vt:lpstr>PowerPoint Presentation</vt:lpstr>
      <vt:lpstr>Sharpening Spatial Filters - Foundation</vt:lpstr>
      <vt:lpstr>Sharpening Spatial Filters - Foundation</vt:lpstr>
      <vt:lpstr>Sharpening Spatial Filters - Foundation</vt:lpstr>
      <vt:lpstr>Illustration of the first and second derivatives of a 1-D digital function</vt:lpstr>
      <vt:lpstr>Illustration of the first and second derivatives of a 1-D digital function</vt:lpstr>
      <vt:lpstr>Illustration of the first and second derivatives of a 1-D digital function</vt:lpstr>
      <vt:lpstr>Illustration of the first and second derivatives of a 1-D digital function</vt:lpstr>
      <vt:lpstr>Using the Second Derivative for Image Sharpening</vt:lpstr>
      <vt:lpstr>Image Sharpening Filter -The Laplacian</vt:lpstr>
      <vt:lpstr>Image Sharpening Filter -The Laplacian</vt:lpstr>
      <vt:lpstr>Image Sharpening Filter -The Laplacian</vt:lpstr>
      <vt:lpstr>Image Sharpening Filter -The Laplacian</vt:lpstr>
      <vt:lpstr>Image Sharpening Filter -The Laplacian</vt:lpstr>
      <vt:lpstr>PowerPoint Presentation</vt:lpstr>
      <vt:lpstr>PowerPoint Presentation</vt:lpstr>
      <vt:lpstr>Unsharp Masking and High boost Filtering</vt:lpstr>
      <vt:lpstr>Unsharp Masking and High boost Filtering</vt:lpstr>
      <vt:lpstr>Using First-Order Derivatives for (Nonlinear) Image Sharpening—The Gradient</vt:lpstr>
      <vt:lpstr>Using First-Order Derivatives for (Nonlinear) Image Sharpening—The Gradient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dc:title>
  <dc:creator>Ashok Sindhu</dc:creator>
  <cp:lastModifiedBy>hp</cp:lastModifiedBy>
  <cp:revision>1</cp:revision>
  <dcterms:created xsi:type="dcterms:W3CDTF">2020-12-08T01:42:29Z</dcterms:created>
  <dcterms:modified xsi:type="dcterms:W3CDTF">2024-01-20T06:49:20Z</dcterms:modified>
</cp:coreProperties>
</file>