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8525B18-AC1E-4B9C-8E2B-1F496A869A41}">
  <a:tblStyle styleId="{E8525B18-AC1E-4B9C-8E2B-1F496A869A4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7ea02de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7ea02de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7ea02de9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7ea02de9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7ea02de9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7ea02de9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77ea02de9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77ea02de9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7ea02de9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77ea02de9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6B8A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esearchmethod.net/research-problem/#:~:text=Types%20of%20Research%20Problems,-Types%20of%20Research&amp;text=These%20problems%20involve%20describing%20or,gender%2C%20income%2C%20and%20educ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76">
                <a:solidFill>
                  <a:schemeClr val="dk1"/>
                </a:solidFill>
              </a:rPr>
              <a:t>Name: Ms. Sujata Rahul Kotian	</a:t>
            </a:r>
            <a:endParaRPr b="1" sz="2576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76">
                <a:solidFill>
                  <a:schemeClr val="dk1"/>
                </a:solidFill>
              </a:rPr>
              <a:t>Qualification: BSc.IT, MSC.IT, Pursuing Ph.D in Information Technology</a:t>
            </a:r>
            <a:endParaRPr b="1" sz="2576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76">
                <a:solidFill>
                  <a:schemeClr val="dk1"/>
                </a:solidFill>
              </a:rPr>
              <a:t>Subject: Research Methodology</a:t>
            </a:r>
            <a:endParaRPr b="1" sz="2576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107">
                <a:solidFill>
                  <a:schemeClr val="dk1"/>
                </a:solidFill>
              </a:rPr>
              <a:t>“Intellectual growth should commence at birth and cease only at death.”</a:t>
            </a:r>
            <a:endParaRPr b="1" sz="3107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107">
                <a:solidFill>
                  <a:schemeClr val="dk1"/>
                </a:solidFill>
              </a:rPr>
              <a:t>― Albert Einstein</a:t>
            </a:r>
            <a:endParaRPr b="1" sz="31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8501" y="151751"/>
            <a:ext cx="1419500" cy="153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{E8525B18-AC1E-4B9C-8E2B-1F496A869A41}</a:tableStyleId>
              </a:tblPr>
              <a:tblGrid>
                <a:gridCol w="2203225"/>
                <a:gridCol w="3297925"/>
                <a:gridCol w="3367200"/>
              </a:tblGrid>
              <a:tr h="695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22222"/>
                          </a:solidFill>
                        </a:rPr>
                        <a:t>BASIS FOR COMPARISON</a:t>
                      </a:r>
                      <a:endParaRPr b="1" sz="1200"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22222"/>
                          </a:solidFill>
                        </a:rPr>
                        <a:t>PRIMARY RESEARCH</a:t>
                      </a:r>
                      <a:endParaRPr b="1" sz="1200"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22222"/>
                          </a:solidFill>
                        </a:rPr>
                        <a:t>SECONDARY RESEARCH</a:t>
                      </a:r>
                      <a:endParaRPr b="1" sz="1200"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3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</a:rPr>
                        <a:t>Meaning</a:t>
                      </a:r>
                      <a:endParaRPr sz="1200"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>
                    <a:lnT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</a:rPr>
                        <a:t>Research conducted to gather first-hand information, for the current problem is called Primary Research.</a:t>
                      </a:r>
                      <a:endParaRPr sz="1200"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>
                    <a:lnT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</a:rPr>
                        <a:t>Secondary Research is one that involves use of information gathered originally by primary research.</a:t>
                      </a:r>
                      <a:endParaRPr sz="1200"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>
                    <a:lnT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</a:rPr>
                        <a:t>Based on</a:t>
                      </a:r>
                      <a:endParaRPr sz="1200"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>
                    <a:lnT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</a:rPr>
                        <a:t>Raw data</a:t>
                      </a:r>
                      <a:endParaRPr sz="1200"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>
                    <a:lnT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</a:rPr>
                        <a:t>Analysed and interpreted information</a:t>
                      </a:r>
                      <a:endParaRPr sz="1200"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>
                    <a:lnT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</a:rPr>
                        <a:t>Carried on by</a:t>
                      </a:r>
                      <a:endParaRPr sz="1200"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>
                    <a:lnT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</a:rPr>
                        <a:t>Researcher himself</a:t>
                      </a:r>
                      <a:endParaRPr sz="1200"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>
                    <a:lnT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</a:rPr>
                        <a:t>Someone else</a:t>
                      </a:r>
                      <a:endParaRPr sz="1200"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>
                    <a:lnT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</a:rPr>
                        <a:t>Data</a:t>
                      </a:r>
                      <a:endParaRPr sz="1200"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>
                    <a:lnT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</a:rPr>
                        <a:t>Specific to the needs of researcher.</a:t>
                      </a:r>
                      <a:endParaRPr sz="1200"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>
                    <a:lnT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</a:rPr>
                        <a:t>May or may not be specific to the needs of researcher.</a:t>
                      </a:r>
                      <a:endParaRPr sz="1200"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>
                    <a:lnT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</a:rPr>
                        <a:t>Process</a:t>
                      </a:r>
                      <a:endParaRPr sz="1200"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>
                    <a:lnT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</a:rPr>
                        <a:t>Very Involved</a:t>
                      </a:r>
                      <a:endParaRPr sz="1200"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>
                    <a:lnT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</a:rPr>
                        <a:t>Rapid and Easy</a:t>
                      </a:r>
                      <a:endParaRPr sz="1200"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>
                    <a:lnT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</a:rPr>
                        <a:t>Cost</a:t>
                      </a:r>
                      <a:endParaRPr sz="1200"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>
                    <a:lnT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</a:rPr>
                        <a:t>High</a:t>
                      </a:r>
                      <a:endParaRPr sz="1200"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>
                    <a:lnT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</a:rPr>
                        <a:t>Low</a:t>
                      </a:r>
                      <a:endParaRPr sz="1200"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>
                    <a:lnT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</a:rPr>
                        <a:t>Time</a:t>
                      </a:r>
                      <a:endParaRPr sz="1200"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>
                    <a:lnT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</a:rPr>
                        <a:t>Long</a:t>
                      </a:r>
                      <a:endParaRPr sz="1200"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>
                    <a:lnT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</a:rPr>
                        <a:t>Short</a:t>
                      </a:r>
                      <a:endParaRPr sz="1200"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>
                    <a:lnT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https://researchmethod.net/research-problem/#:~:text=Types%20of%20Research%20Problems,-Types%20of%20Research&amp;text=These%20problems%20involve%20describing%20or,gender%2C%20income%2C%20and%20education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