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Cambria Math"/>
      <p:regular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iMcrtKryAPEUDcdqKDyS00ZSHU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38007E3-10C5-4677-AC6F-938F08E572C3}">
  <a:tblStyle styleId="{C38007E3-10C5-4677-AC6F-938F08E572C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CambriaMath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0c670b1d65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10c670b1d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5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6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5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5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5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5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5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5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3.png"/><Relationship Id="rId4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medium.com/theleanprogrammer/2-dimensional-convolution-189abb174d9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Unit -1 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 sz="4000"/>
              <a:t>Spatial Correlation and Convolution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Spatial Correlation on Image</a:t>
            </a:r>
            <a:endParaRPr/>
          </a:p>
        </p:txBody>
      </p:sp>
      <p:pic>
        <p:nvPicPr>
          <p:cNvPr id="144" name="Google Shape;144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225382"/>
            <a:ext cx="8415533" cy="3027333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0"/>
          <p:cNvSpPr txBox="1"/>
          <p:nvPr/>
        </p:nvSpPr>
        <p:spPr>
          <a:xfrm>
            <a:off x="1052804" y="5787409"/>
            <a:ext cx="609755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again that the result is rotated by 180°.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Spatial 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onvolution</a:t>
            </a: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 on Image</a:t>
            </a:r>
            <a:endParaRPr/>
          </a:p>
        </p:txBody>
      </p:sp>
      <p:pic>
        <p:nvPicPr>
          <p:cNvPr id="151" name="Google Shape;151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2059" y="1976746"/>
            <a:ext cx="7782023" cy="2947892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1"/>
          <p:cNvSpPr txBox="1"/>
          <p:nvPr/>
        </p:nvSpPr>
        <p:spPr>
          <a:xfrm>
            <a:off x="2388344" y="5093254"/>
            <a:ext cx="46002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For convolution, we pre-rotate the mask.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Spatial Correlation</a:t>
            </a:r>
            <a:endParaRPr/>
          </a:p>
        </p:txBody>
      </p:sp>
      <p:sp>
        <p:nvSpPr>
          <p:cNvPr id="158" name="Google Shape;158;p12"/>
          <p:cNvSpPr txBox="1"/>
          <p:nvPr>
            <p:ph idx="1" type="body"/>
          </p:nvPr>
        </p:nvSpPr>
        <p:spPr>
          <a:xfrm>
            <a:off x="838200" y="1825624"/>
            <a:ext cx="10515600" cy="47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Summarizing the preceding discussion in equation form, we have that the correlation of a filter w(x, y) of size m </a:t>
            </a:r>
            <a:r>
              <a:rPr lang="en-US"/>
              <a:t>x</a:t>
            </a:r>
            <a:r>
              <a:rPr b="0" i="0" lang="en-US" u="none" strike="noStrike"/>
              <a:t> n with an image f(x, y), denoted as -           		       	    is given by the equation-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strike="noStrike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This equation is evaluated for all values of the displacement variables </a:t>
            </a:r>
            <a:r>
              <a:rPr b="0" i="1" lang="en-US" u="none" strike="noStrike"/>
              <a:t>x </a:t>
            </a:r>
            <a:r>
              <a:rPr b="0" i="0" lang="en-US" u="none" strike="noStrike"/>
              <a:t>and </a:t>
            </a:r>
            <a:r>
              <a:rPr b="0" i="1" lang="en-US" u="none" strike="noStrike"/>
              <a:t>y </a:t>
            </a:r>
            <a:r>
              <a:rPr b="0" i="0" lang="en-US" u="none" strike="noStrike"/>
              <a:t>so that all elements of </a:t>
            </a:r>
            <a:r>
              <a:rPr b="1" i="1" lang="en-US" u="none" strike="noStrike"/>
              <a:t>w</a:t>
            </a:r>
            <a:r>
              <a:rPr b="0" i="0" lang="en-US" u="none" strike="noStrike"/>
              <a:t> visit every pixel in </a:t>
            </a:r>
            <a:r>
              <a:rPr b="1" i="1" lang="en-US" u="none" strike="noStrike"/>
              <a:t>f</a:t>
            </a:r>
            <a:r>
              <a:rPr b="0" i="0" lang="en-US" u="none" strike="noStrike"/>
              <a:t>, where we assume that </a:t>
            </a:r>
            <a:r>
              <a:rPr b="1" i="1" lang="en-US" u="none" strike="noStrike"/>
              <a:t>f</a:t>
            </a:r>
            <a:r>
              <a:rPr b="0" i="1" lang="en-US" u="none" strike="noStrike"/>
              <a:t> </a:t>
            </a:r>
            <a:r>
              <a:rPr b="0" i="0" lang="en-US" u="none" strike="noStrike"/>
              <a:t>has been padded appropriately. As explained earlier 	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u="none" strike="noStrike"/>
              <a:t>a = (m - 1)</a:t>
            </a:r>
            <a:r>
              <a:rPr lang="en-US"/>
              <a:t>/</a:t>
            </a:r>
            <a:r>
              <a:rPr b="0" i="0" lang="en-US" u="none" strike="noStrike"/>
              <a:t>2, b = (n - 1)</a:t>
            </a:r>
            <a:r>
              <a:rPr lang="en-US"/>
              <a:t>/</a:t>
            </a:r>
            <a:r>
              <a:rPr b="0" i="0" lang="en-US" u="none" strike="noStrike"/>
              <a:t>2, and we assume for notational convenience that </a:t>
            </a:r>
            <a:r>
              <a:rPr b="0" i="1" lang="en-US" u="none" strike="noStrike"/>
              <a:t>m </a:t>
            </a:r>
            <a:r>
              <a:rPr b="0" i="0" lang="en-US" u="none" strike="noStrike"/>
              <a:t>and </a:t>
            </a:r>
            <a:r>
              <a:rPr b="0" i="1" lang="en-US" u="none" strike="noStrike"/>
              <a:t>n </a:t>
            </a:r>
            <a:r>
              <a:rPr b="0" i="0" lang="en-US" u="none" strike="noStrike"/>
              <a:t>are odd integers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strike="noStrike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0" i="0" u="none" strike="noStrike"/>
          </a:p>
          <a:p>
            <a:pPr indent="-1143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800">
              <a:latin typeface="Times"/>
              <a:ea typeface="Times"/>
              <a:cs typeface="Times"/>
              <a:sym typeface="Times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59" name="Google Shape;15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2610" y="2665929"/>
            <a:ext cx="2258494" cy="37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58535" y="3221567"/>
            <a:ext cx="50863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Spatial Correlation</a:t>
            </a:r>
            <a:endParaRPr/>
          </a:p>
        </p:txBody>
      </p:sp>
      <p:pic>
        <p:nvPicPr>
          <p:cNvPr id="166" name="Google Shape;166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2532" y="1877300"/>
            <a:ext cx="4031403" cy="453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8519" y="1690688"/>
            <a:ext cx="50863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3"/>
          <p:cNvSpPr txBox="1"/>
          <p:nvPr/>
        </p:nvSpPr>
        <p:spPr>
          <a:xfrm>
            <a:off x="1024296" y="2467753"/>
            <a:ext cx="2143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3x3, a=1 and b=1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9" name="Google Shape;169;p13"/>
          <p:cNvGraphicFramePr/>
          <p:nvPr/>
        </p:nvGraphicFramePr>
        <p:xfrm>
          <a:off x="1110343" y="29188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{C38007E3-10C5-4677-AC6F-938F08E572C3}</a:tableStyleId>
              </a:tblPr>
              <a:tblGrid>
                <a:gridCol w="2706650"/>
                <a:gridCol w="2935250"/>
              </a:tblGrid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w(s,t), (s=-1 to 1, t=-1 to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f(x,y)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(-1, 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(x-1,y-1)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(-1,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(x-1,y)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(-1,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(x-1,y+1)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(0, 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(x,y-1)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(0, 0)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(x,y)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(0, 1)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(x,y+1)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(1, 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(x+1,y-1)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(1, 0)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(x+1,y)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7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(1, 1)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 u="none" cap="none" strike="noStrike"/>
                        <a:t>(x+1,y+1)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type="title"/>
          </p:nvPr>
        </p:nvSpPr>
        <p:spPr>
          <a:xfrm>
            <a:off x="838200" y="365126"/>
            <a:ext cx="10515600" cy="745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Spatial C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onvolution</a:t>
            </a:r>
            <a:endParaRPr/>
          </a:p>
        </p:txBody>
      </p:sp>
      <p:sp>
        <p:nvSpPr>
          <p:cNvPr id="175" name="Google Shape;175;p14"/>
          <p:cNvSpPr txBox="1"/>
          <p:nvPr>
            <p:ph idx="1" type="body"/>
          </p:nvPr>
        </p:nvSpPr>
        <p:spPr>
          <a:xfrm>
            <a:off x="309663" y="1110344"/>
            <a:ext cx="6249758" cy="5382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/>
              <a:t>In a similar manner, the convolution of w(x, y) and f(x, y), denoted by </a:t>
            </a:r>
            <a:r>
              <a:rPr b="0" i="0" lang="en-US" sz="2400" u="none" strike="noStrike">
                <a:solidFill>
                  <a:srgbClr val="FF0000"/>
                </a:solidFill>
              </a:rPr>
              <a:t>w(x, y)</a:t>
            </a:r>
            <a:r>
              <a:rPr b="0" i="0" lang="en-US" sz="3200" u="none" strike="noStrike">
                <a:solidFill>
                  <a:srgbClr val="FF0000"/>
                </a:solidFill>
                <a:latin typeface="Cambria Math"/>
                <a:ea typeface="Cambria Math"/>
                <a:cs typeface="Cambria Math"/>
                <a:sym typeface="Cambria Math"/>
              </a:rPr>
              <a:t>⋆</a:t>
            </a:r>
            <a:r>
              <a:rPr b="0" i="0" lang="en-US" sz="2400" u="none" strike="noStrike">
                <a:solidFill>
                  <a:srgbClr val="FF0000"/>
                </a:solidFill>
              </a:rPr>
              <a:t> f(x, y), </a:t>
            </a:r>
            <a:r>
              <a:rPr b="0" i="0" lang="en-US" sz="2400" u="none" strike="noStrike"/>
              <a:t>is given by the expression –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t/>
            </a:r>
            <a:endParaRPr sz="4000"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6831" y="2247348"/>
            <a:ext cx="5331764" cy="7049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01369" y="2250525"/>
            <a:ext cx="4880968" cy="46074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8" name="Google Shape;178;p14"/>
          <p:cNvGraphicFramePr/>
          <p:nvPr/>
        </p:nvGraphicFramePr>
        <p:xfrm>
          <a:off x="1215032" y="30531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{C38007E3-10C5-4677-AC6F-938F08E572C3}</a:tableStyleId>
              </a:tblPr>
              <a:tblGrid>
                <a:gridCol w="2815800"/>
                <a:gridCol w="2065175"/>
              </a:tblGrid>
              <a:tr h="354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w(s,t), (s=-1 to 1, t=-1 to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f(x,y)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(-1, 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(x+1,y+1)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(-1,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(x+1,y)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(-1,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(x+1,y-1)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(0, 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(x,y+1)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509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(0, 0)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(x,y)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(0, 1)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(x,y-1)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(1, 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(x-1,y+1)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(1, 0)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(x-1,y)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808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/>
                        <a:t>(1, 1)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u="none" cap="none" strike="noStrike"/>
                        <a:t>(x-1,y-1)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79" name="Google Shape;179;p14"/>
          <p:cNvSpPr txBox="1"/>
          <p:nvPr/>
        </p:nvSpPr>
        <p:spPr>
          <a:xfrm>
            <a:off x="7243963" y="1130545"/>
            <a:ext cx="4638373" cy="707886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cap="flat" cmpd="sng" w="9525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where the minus signs on the right flip </a:t>
            </a:r>
            <a:r>
              <a:rPr b="0" i="1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000" u="none" cap="none" strike="noStrike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(i.e., rotate it by 180°).</a:t>
            </a:r>
            <a:endParaRPr b="0" i="0" sz="2000" u="none" cap="none" strike="noStrike">
              <a:solidFill>
                <a:srgbClr val="7030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0c670b1d65_0_0"/>
          <p:cNvSpPr txBox="1"/>
          <p:nvPr>
            <p:ph type="title"/>
          </p:nvPr>
        </p:nvSpPr>
        <p:spPr>
          <a:xfrm>
            <a:off x="534025" y="245300"/>
            <a:ext cx="5013000" cy="54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Exercise- convolution</a:t>
            </a:r>
            <a:endParaRPr/>
          </a:p>
        </p:txBody>
      </p:sp>
      <p:sp>
        <p:nvSpPr>
          <p:cNvPr id="185" name="Google Shape;185;g10c670b1d65_0_0"/>
          <p:cNvSpPr txBox="1"/>
          <p:nvPr>
            <p:ph idx="1" type="body"/>
          </p:nvPr>
        </p:nvSpPr>
        <p:spPr>
          <a:xfrm>
            <a:off x="534025" y="848525"/>
            <a:ext cx="5363400" cy="509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Question: Find the 2D convolution of the given matrices.(Discard padded position so that final answer will be 3X3 matrix)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86" name="Google Shape;186;g10c670b1d65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78" y="3078553"/>
            <a:ext cx="5116700" cy="16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0c670b1d65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78401" y="1148676"/>
            <a:ext cx="3529675" cy="515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0c670b1d65_0_0"/>
          <p:cNvSpPr txBox="1"/>
          <p:nvPr/>
        </p:nvSpPr>
        <p:spPr>
          <a:xfrm>
            <a:off x="7915950" y="625175"/>
            <a:ext cx="1290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Ans - B </a:t>
            </a:r>
            <a:endParaRPr b="0" i="0" sz="2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6"/>
            <a:ext cx="10515600" cy="9971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u="none" strike="noStrike">
                <a:latin typeface="Calibri"/>
                <a:ea typeface="Calibri"/>
                <a:cs typeface="Calibri"/>
                <a:sym typeface="Calibri"/>
              </a:rPr>
              <a:t>Fundamentals of Spatial Filtering</a:t>
            </a:r>
            <a:endParaRPr sz="8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576872"/>
            <a:ext cx="10515600" cy="49160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Spatial filtering is one of the principal tools used in this field for a broad spectrum of applications,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This topic deal mostly with the use of spatial filters for image enhancement.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0" i="1" lang="en-US" u="none" strike="noStrike">
                <a:solidFill>
                  <a:srgbClr val="FF0000"/>
                </a:solidFill>
              </a:rPr>
              <a:t>“filtering” </a:t>
            </a:r>
            <a:r>
              <a:rPr b="0" i="0" lang="en-US" u="none" strike="noStrike"/>
              <a:t>refers to </a:t>
            </a:r>
            <a:r>
              <a:rPr b="0" i="1" lang="en-US" u="none" strike="noStrike">
                <a:solidFill>
                  <a:srgbClr val="FF0000"/>
                </a:solidFill>
              </a:rPr>
              <a:t>accepting</a:t>
            </a:r>
            <a:r>
              <a:rPr b="0" i="0" lang="en-US" u="none" strike="noStrike"/>
              <a:t> (passing) or </a:t>
            </a:r>
            <a:r>
              <a:rPr b="0" i="1" lang="en-US" u="none" strike="noStrike">
                <a:solidFill>
                  <a:srgbClr val="FF0000"/>
                </a:solidFill>
              </a:rPr>
              <a:t>rejecting</a:t>
            </a:r>
            <a:r>
              <a:rPr b="0" i="0" lang="en-US" u="none" strike="noStrike"/>
              <a:t> certain frequency components. For example, a filter that passes low frequencies is called a </a:t>
            </a:r>
            <a:r>
              <a:rPr b="0" i="1" lang="en-US" u="none" strike="noStrike"/>
              <a:t>lowpass </a:t>
            </a:r>
            <a:r>
              <a:rPr b="0" i="0" lang="en-US" u="none" strike="noStrike"/>
              <a:t>filter.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The net effect produced by a lowpass filter is to blur (smooth) an image.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We can accomplish a similar smoothing directly on the image itself by using spatial filters (also called spatial </a:t>
            </a:r>
            <a:r>
              <a:rPr b="0" i="1" lang="en-US" u="none" strike="noStrike"/>
              <a:t>masks</a:t>
            </a:r>
            <a:r>
              <a:rPr b="0" i="0" lang="en-US" u="none" strike="noStrike"/>
              <a:t>, </a:t>
            </a:r>
            <a:r>
              <a:rPr b="0" i="1" lang="en-US" u="none" strike="noStrike"/>
              <a:t>kernels</a:t>
            </a:r>
            <a:r>
              <a:rPr b="0" i="0" lang="en-US" u="none" strike="noStrike"/>
              <a:t>, </a:t>
            </a:r>
            <a:r>
              <a:rPr b="0" i="1" lang="en-US" u="none" strike="noStrike"/>
              <a:t>templates</a:t>
            </a:r>
            <a:r>
              <a:rPr b="0" i="0" lang="en-US" u="none" strike="noStrike"/>
              <a:t>, and </a:t>
            </a:r>
            <a:r>
              <a:rPr b="0" i="1" lang="en-US" u="none" strike="noStrike"/>
              <a:t>windows</a:t>
            </a:r>
            <a:r>
              <a:rPr b="0" i="0" lang="en-US" u="none" strike="noStrike"/>
              <a:t>).</a:t>
            </a:r>
            <a:endParaRPr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531068" y="365126"/>
            <a:ext cx="5132614" cy="9318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strike="noStrike">
                <a:latin typeface="Calibri"/>
                <a:ea typeface="Calibri"/>
                <a:cs typeface="Calibri"/>
                <a:sym typeface="Calibri"/>
              </a:rPr>
              <a:t>The Mechanics of Spatial Filtering</a:t>
            </a:r>
            <a:endParaRPr b="1" sz="6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7" name="Google Shape;97;p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139959"/>
            <a:ext cx="5847184" cy="657808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3"/>
          <p:cNvSpPr txBox="1"/>
          <p:nvPr/>
        </p:nvSpPr>
        <p:spPr>
          <a:xfrm>
            <a:off x="664028" y="1392108"/>
            <a:ext cx="5431971" cy="52629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spatial filter consists of two things-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neighborhood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(typically a small rectangle)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predefined operation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that is performed on the image pixels encompassed by the neighborhood</a:t>
            </a:r>
            <a:r>
              <a:rPr b="0" i="0" lang="en-US" sz="1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Filtering creates a new pixel with coordinates equal to the coordinates of the center of the neighborhood, and whose value is the result of the filtering operation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processed (filtered) image is generated as the center of the filter visits each pixel in the input image.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576165" y="365125"/>
            <a:ext cx="5376765" cy="85718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1" i="0" lang="en-US" sz="2800" u="none" strike="noStrike">
                <a:latin typeface="Calibri"/>
                <a:ea typeface="Calibri"/>
                <a:cs typeface="Calibri"/>
                <a:sym typeface="Calibri"/>
              </a:rPr>
              <a:t>The Mechanics of Spatial Filtering</a:t>
            </a:r>
            <a:endParaRPr sz="2800"/>
          </a:p>
        </p:txBody>
      </p:sp>
      <p:pic>
        <p:nvPicPr>
          <p:cNvPr id="104" name="Google Shape;10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99462"/>
            <a:ext cx="5791948" cy="651594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4"/>
          <p:cNvSpPr txBox="1"/>
          <p:nvPr/>
        </p:nvSpPr>
        <p:spPr>
          <a:xfrm>
            <a:off x="431539" y="1102859"/>
            <a:ext cx="5666015" cy="53245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 any point (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in the image, the response, g(x,y) , of the filter is the sum of products of the filter coefficients and the image pixels encompassed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the filter: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g(x, y) = w(-1, -1)f(x - 1, y - 1) + w(-1, 0)f(x - 1, y) + ……+ w(0, 0)f(x, y) + A + w(1, 1)f(x + 1, y + 1)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Observe that the center coefficient of the filter,</a:t>
            </a:r>
            <a:r>
              <a:rPr b="0" i="0" lang="en-US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w(0,0),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aligns with the pixel at location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a mask of size m x n we assume that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m=2a+1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n=2b+1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are positive integers.</a:t>
            </a:r>
            <a:endParaRPr b="0" i="0" sz="28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"/>
          <p:cNvSpPr txBox="1"/>
          <p:nvPr>
            <p:ph type="title"/>
          </p:nvPr>
        </p:nvSpPr>
        <p:spPr>
          <a:xfrm>
            <a:off x="838200" y="365126"/>
            <a:ext cx="10515600" cy="9878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i="0" lang="en-US" sz="4000" u="none" strike="noStrike">
                <a:latin typeface="Calibri"/>
                <a:ea typeface="Calibri"/>
                <a:cs typeface="Calibri"/>
                <a:sym typeface="Calibri"/>
              </a:rPr>
              <a:t>Spatial Correlation and Convolution</a:t>
            </a:r>
            <a:endParaRPr sz="8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5"/>
          <p:cNvSpPr txBox="1"/>
          <p:nvPr>
            <p:ph idx="1" type="body"/>
          </p:nvPr>
        </p:nvSpPr>
        <p:spPr>
          <a:xfrm>
            <a:off x="680025" y="1511549"/>
            <a:ext cx="10673700" cy="50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i="0" lang="en-US" sz="3200" u="none" strike="noStrike"/>
              <a:t>There are two closely related concepts that must be understood clearly when performing linear spatial filtering. One is </a:t>
            </a:r>
            <a:r>
              <a:rPr b="0" i="1" lang="en-US" sz="3200" u="none" strike="noStrike"/>
              <a:t>correlation </a:t>
            </a:r>
            <a:r>
              <a:rPr b="0" i="0" lang="en-US" sz="3200" u="none" strike="noStrike"/>
              <a:t>and the other is </a:t>
            </a:r>
            <a:r>
              <a:rPr b="0" i="1" lang="en-US" sz="3200" u="none" strike="noStrike"/>
              <a:t>convolution</a:t>
            </a:r>
            <a:r>
              <a:rPr b="0" i="0" lang="en-US" sz="3200" u="none" strike="noStrike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i="0" lang="en-US" sz="3200" u="none" strike="noStrike"/>
              <a:t>Correlation is the process of moving a filter mask over the image and computing the sum of products at each location, exactly as explained in the previous section.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0" i="0" lang="en-US" sz="3200" u="none" strike="noStrike"/>
              <a:t>The mechanics of convolution are the same, except that the filter is first rotated by 180°.</a:t>
            </a:r>
            <a:endParaRPr b="0" i="0" sz="3200" u="none" strike="noStrike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3200" u="sng">
                <a:solidFill>
                  <a:schemeClr val="hlink"/>
                </a:solidFill>
                <a:hlinkClick r:id="rId3"/>
              </a:rPr>
              <a:t>https://medium.com/theleanprogrammer/2-dimensional-convolution-189abb174d92</a:t>
            </a:r>
            <a:r>
              <a:rPr lang="en-US" sz="3200"/>
              <a:t> </a:t>
            </a:r>
            <a:endParaRPr sz="3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u="none" strike="noStrike">
                <a:latin typeface="Calibri"/>
                <a:ea typeface="Calibri"/>
                <a:cs typeface="Calibri"/>
                <a:sym typeface="Calibri"/>
              </a:rPr>
              <a:t>Spatial Correlation and Convolution</a:t>
            </a:r>
            <a:endParaRPr/>
          </a:p>
        </p:txBody>
      </p:sp>
      <p:pic>
        <p:nvPicPr>
          <p:cNvPr id="117" name="Google Shape;117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590091"/>
            <a:ext cx="10115550" cy="2515378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 txBox="1"/>
          <p:nvPr/>
        </p:nvSpPr>
        <p:spPr>
          <a:xfrm>
            <a:off x="487525" y="4184551"/>
            <a:ext cx="11216950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Figure (a) shows a 1-D function,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and a filter,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figure (b) shows the starting position to perform correlation.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 that there are parts of the functions that do not overlap.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solution to this problem is to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pad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with enough 0s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either side to allow each pixel in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visit every pixel in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1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filter is of size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we need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m-1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0s on either side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4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250371" y="337135"/>
            <a:ext cx="2828731" cy="9784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Calibri"/>
              <a:buNone/>
            </a:pPr>
            <a:r>
              <a:rPr i="0" lang="en-US" sz="2000" u="sng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Spatial Correlation and Convolution</a:t>
            </a:r>
            <a:endParaRPr sz="2000" u="sng">
              <a:solidFill>
                <a:srgbClr val="FF0000"/>
              </a:solidFill>
            </a:endParaRPr>
          </a:p>
        </p:txBody>
      </p:sp>
      <p:pic>
        <p:nvPicPr>
          <p:cNvPr id="124" name="Google Shape;124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1235" y="337135"/>
            <a:ext cx="8665716" cy="6186195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7"/>
          <p:cNvSpPr txBox="1"/>
          <p:nvPr/>
        </p:nvSpPr>
        <p:spPr>
          <a:xfrm>
            <a:off x="399657" y="1426326"/>
            <a:ext cx="2828731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first value of correlation is the sum of products of </a:t>
            </a:r>
            <a:r>
              <a:rPr b="0" i="1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w for the initial position shown in figure ( c ). (the sum of products is 0). This corresponds to a displacement x=0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obtain the second value of correlation, we shift w one pixel location to the right (a displacement of  x=1) and compute the sum of products.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Spatial Correlation and Convolution</a:t>
            </a:r>
            <a:endParaRPr/>
          </a:p>
        </p:txBody>
      </p:sp>
      <p:sp>
        <p:nvSpPr>
          <p:cNvPr id="131" name="Google Shape;131;p8"/>
          <p:cNvSpPr txBox="1"/>
          <p:nvPr>
            <p:ph idx="1" type="body"/>
          </p:nvPr>
        </p:nvSpPr>
        <p:spPr>
          <a:xfrm>
            <a:off x="838200" y="1825624"/>
            <a:ext cx="10834396" cy="47337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0" i="0" lang="en-US" sz="2400" u="none" strike="noStrike"/>
              <a:t>There are two important points to note from the discussion in the preceding paragraph-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strike="noStrike"/>
              <a:t>First, correlation is a function of </a:t>
            </a:r>
            <a:r>
              <a:rPr b="0" i="1" lang="en-US" sz="2400" u="none" strike="noStrike"/>
              <a:t>displacement </a:t>
            </a:r>
            <a:r>
              <a:rPr b="0" i="0" lang="en-US" sz="2400" u="none" strike="noStrike"/>
              <a:t>of the filter.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b="0" i="0" lang="en-US" sz="2400" u="none" strike="noStrike"/>
              <a:t>The second thing to notice is that correlating a filter </a:t>
            </a:r>
            <a:r>
              <a:rPr b="0" i="1" lang="en-US" sz="2400" u="none" strike="noStrike"/>
              <a:t>w</a:t>
            </a:r>
            <a:r>
              <a:rPr b="0" i="0" lang="en-US" sz="2400" u="none" strike="noStrike"/>
              <a:t> with a function that contains all 0’s and a single 1 yields a result that is a </a:t>
            </a:r>
            <a:r>
              <a:rPr b="0" i="1" lang="en-US" sz="2400" u="none" strike="noStrike"/>
              <a:t>copy </a:t>
            </a:r>
            <a:r>
              <a:rPr b="0" i="0" lang="en-US" sz="2400" u="none" strike="noStrike"/>
              <a:t>of </a:t>
            </a:r>
            <a:r>
              <a:rPr b="0" i="1" lang="en-US" sz="2400" u="none" strike="noStrike"/>
              <a:t>w</a:t>
            </a:r>
            <a:r>
              <a:rPr b="0" i="0" lang="en-US" sz="2400" u="none" strike="noStrike"/>
              <a:t> , but </a:t>
            </a:r>
            <a:r>
              <a:rPr b="0" i="1" lang="en-US" sz="2400" u="none" strike="noStrike"/>
              <a:t>rotated </a:t>
            </a:r>
            <a:r>
              <a:rPr b="0" i="0" lang="en-US" sz="2400" u="none" strike="noStrike"/>
              <a:t>by 180</a:t>
            </a:r>
            <a:r>
              <a:rPr b="0" baseline="30000" i="0" lang="en-US" sz="2400" u="none" strike="noStrike"/>
              <a:t>0</a:t>
            </a:r>
            <a:r>
              <a:rPr b="0" baseline="-25000" i="0" lang="en-US" sz="2400" u="none" strike="noStrike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/>
              <a:t>We call a function that contains a single 1 with the rest being 0s a </a:t>
            </a:r>
            <a:r>
              <a:rPr b="0" i="1" lang="en-US" sz="2400" u="none" strike="noStrike">
                <a:solidFill>
                  <a:srgbClr val="FF0000"/>
                </a:solidFill>
              </a:rPr>
              <a:t>discrete unit impulse</a:t>
            </a:r>
            <a:r>
              <a:rPr b="0" i="0" lang="en-US" sz="2400" u="none" strike="noStrike">
                <a:solidFill>
                  <a:srgbClr val="FF0000"/>
                </a:solidFill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0" i="0" lang="en-US" sz="2400" u="none" strike="noStrike"/>
              <a:t>So we conclude that </a:t>
            </a:r>
            <a:r>
              <a:rPr b="0" i="0" lang="en-US" sz="2400" u="none" strike="noStrike">
                <a:solidFill>
                  <a:srgbClr val="FF0000"/>
                </a:solidFill>
              </a:rPr>
              <a:t>correlation</a:t>
            </a:r>
            <a:r>
              <a:rPr b="0" i="0" lang="en-US" sz="2400" u="none" strike="noStrike"/>
              <a:t> of a function with a discrete unit impulse </a:t>
            </a:r>
            <a:r>
              <a:rPr b="0" i="0" lang="en-US" sz="2400" u="none" strike="noStrike">
                <a:solidFill>
                  <a:srgbClr val="FF0000"/>
                </a:solidFill>
              </a:rPr>
              <a:t>yields</a:t>
            </a:r>
            <a:r>
              <a:rPr b="0" i="0" lang="en-US" sz="2400" u="none" strike="noStrike"/>
              <a:t> a </a:t>
            </a:r>
            <a:r>
              <a:rPr b="0" i="0" lang="en-US" sz="2400" u="none" strike="noStrike">
                <a:solidFill>
                  <a:srgbClr val="FF0000"/>
                </a:solidFill>
              </a:rPr>
              <a:t>rotated version of the function </a:t>
            </a:r>
            <a:r>
              <a:rPr b="0" i="0" lang="en-US" sz="2400" u="none" strike="noStrike"/>
              <a:t>at the location of the impulse.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Convolving</a:t>
            </a:r>
            <a:r>
              <a:rPr lang="en-US" sz="2400"/>
              <a:t> a function with a unit impulse </a:t>
            </a:r>
            <a:r>
              <a:rPr lang="en-US" sz="2400">
                <a:solidFill>
                  <a:srgbClr val="FF0000"/>
                </a:solidFill>
              </a:rPr>
              <a:t>yields</a:t>
            </a:r>
            <a:r>
              <a:rPr lang="en-US" sz="2400"/>
              <a:t> </a:t>
            </a:r>
            <a:r>
              <a:rPr lang="en-US" sz="2400">
                <a:solidFill>
                  <a:srgbClr val="FF0000"/>
                </a:solidFill>
              </a:rPr>
              <a:t>a copy of the function </a:t>
            </a:r>
            <a:r>
              <a:rPr lang="en-US" sz="2400"/>
              <a:t>at the location of the impulse.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0" lang="en-US" sz="4400" strike="noStrike">
                <a:latin typeface="Calibri"/>
                <a:ea typeface="Calibri"/>
                <a:cs typeface="Calibri"/>
                <a:sym typeface="Calibri"/>
              </a:rPr>
              <a:t>Spatial Correlation and Convolution</a:t>
            </a:r>
            <a:endParaRPr/>
          </a:p>
        </p:txBody>
      </p:sp>
      <p:sp>
        <p:nvSpPr>
          <p:cNvPr id="137" name="Google Shape;137;p9"/>
          <p:cNvSpPr txBox="1"/>
          <p:nvPr>
            <p:ph idx="1" type="body"/>
          </p:nvPr>
        </p:nvSpPr>
        <p:spPr>
          <a:xfrm>
            <a:off x="838200" y="1825625"/>
            <a:ext cx="5842518" cy="37820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The preceding concepts extend easily to images-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0" i="0" lang="en-US" u="none" strike="noStrike"/>
              <a:t>For a filter of size </a:t>
            </a:r>
            <a:r>
              <a:rPr b="0" i="1" lang="en-US" u="none" strike="noStrike">
                <a:solidFill>
                  <a:srgbClr val="FF0000"/>
                </a:solidFill>
              </a:rPr>
              <a:t>m x n</a:t>
            </a:r>
            <a:r>
              <a:rPr b="0" i="0" lang="en-US" u="none" strike="noStrike">
                <a:solidFill>
                  <a:srgbClr val="FF0000"/>
                </a:solidFill>
              </a:rPr>
              <a:t> </a:t>
            </a:r>
            <a:r>
              <a:rPr b="0" i="0" lang="en-US" u="none" strike="noStrike"/>
              <a:t>we pad the image with a minimum of </a:t>
            </a:r>
            <a:r>
              <a:rPr b="0" i="1" lang="en-US" u="none" strike="noStrike">
                <a:solidFill>
                  <a:srgbClr val="FF0000"/>
                </a:solidFill>
              </a:rPr>
              <a:t>m-1</a:t>
            </a:r>
            <a:r>
              <a:rPr b="0" i="0" lang="en-US" u="none" strike="noStrike"/>
              <a:t> </a:t>
            </a:r>
            <a:r>
              <a:rPr b="0" i="0" lang="en-US" u="none" strike="noStrike">
                <a:solidFill>
                  <a:srgbClr val="FF0000"/>
                </a:solidFill>
              </a:rPr>
              <a:t>rows</a:t>
            </a:r>
            <a:r>
              <a:rPr b="0" i="0" lang="en-US" u="none" strike="noStrike"/>
              <a:t> of 0</a:t>
            </a:r>
            <a:r>
              <a:rPr lang="en-US"/>
              <a:t>’</a:t>
            </a:r>
            <a:r>
              <a:rPr b="0" i="0" lang="en-US" u="none" strike="noStrike"/>
              <a:t>s at the top and bottom and </a:t>
            </a:r>
            <a:r>
              <a:rPr b="0" i="1" lang="en-US" u="none" strike="noStrike">
                <a:solidFill>
                  <a:srgbClr val="FF0000"/>
                </a:solidFill>
              </a:rPr>
              <a:t>n-1</a:t>
            </a:r>
            <a:r>
              <a:rPr b="0" i="0" lang="en-US" u="none" strike="noStrike">
                <a:solidFill>
                  <a:srgbClr val="FF0000"/>
                </a:solidFill>
              </a:rPr>
              <a:t> columns </a:t>
            </a:r>
            <a:r>
              <a:rPr b="0" i="0" lang="en-US" u="none" strike="noStrike"/>
              <a:t>of 0</a:t>
            </a:r>
            <a:r>
              <a:rPr lang="en-US"/>
              <a:t>’</a:t>
            </a:r>
            <a:r>
              <a:rPr b="0" i="0" lang="en-US" u="none" strike="noStrike"/>
              <a:t>s on the left and right.</a:t>
            </a:r>
            <a:endParaRPr/>
          </a:p>
          <a:p>
            <a:pPr indent="-228600" lvl="0" marL="2286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 and n are equal to 3, so we pad f with two rows of 0s above and below and two columns of 0s to the left and right,</a:t>
            </a:r>
            <a:endParaRPr/>
          </a:p>
        </p:txBody>
      </p:sp>
      <p:pic>
        <p:nvPicPr>
          <p:cNvPr id="138" name="Google Shape;13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57998" y="1825625"/>
            <a:ext cx="5056609" cy="2556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2020-12-08T01:42:29Z</dcterms:created>
  <dc:creator>Ashok Sindhu</dc:creator>
</cp:coreProperties>
</file>