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aab4e86c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aab4e86c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aab4e86c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aab4e86c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aab4e86c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aab4e86c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aab4e86c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aab4e86c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aab4e86c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aab4e86c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aab4e86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aab4e86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aab4e86c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aab4e86c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a1d98614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a1d98614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a1d98614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a1d9861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a1d9861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a1d9861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aab4e86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aab4e86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a1d9861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a1d9861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aab4e86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aab4e86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aab4e86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aab4e86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aab4e86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aab4e86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aab4e86c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aab4e86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aab4e86c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aab4e86c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aab4e86c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aab4e86c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aab4e86c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aab4e86c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PvefA3zHoEQ" TargetMode="External"/><Relationship Id="rId4" Type="http://schemas.openxmlformats.org/officeDocument/2006/relationships/hyperlink" Target="https://cedar.buffalo.edu/~srihari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04: Deep Learning Research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Factor Models, Autoencoders, representation learning, Deep Generative Models.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Component Analysis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Component Analysis (ICA) is a computational method for separating a multivariate signal into additive, independent components — often used in signal processing, neuroscience (EEG/MEG), and financial time series.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Example: The Cocktail Party Problem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You're at a party with several people speaking simultaneously (different sources). You have multiple microphones (observed signals), each capturing a mixture of all the voices. ICA tries to recover each individual speaker’s voice — without knowing what they said or how the microphones were positioned.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461963"/>
            <a:ext cx="63436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125" y="445025"/>
            <a:ext cx="7044475" cy="40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 Feature Analysis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a Linear factor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Uses information from time signals to learn invariant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Motivation: Slowness principle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Important characteristics change slowly compared to individual measurements that make up a scene.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Computer vision example shown next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SFA in computer vision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pixels can change very rapidly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Ex: zebra moves from right to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 Pixels change rapidly from black to white to black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 Feature indicating whether zebra is in image changes slowly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Regularize model to learn features that change slowly with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025" y="3203050"/>
            <a:ext cx="24384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Slowness Principle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Can apply slowness principle to any model trained with gradient descent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Slowness principle is introduced by adding a term to the cost function of the 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where f is feature extractor to be regularized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λ is the strength of the slowness regularization term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L is a loss function measuring the distance between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 (x(t)) and f (x(t+1))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Common choice of L is the mean squared difference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538" y="2002988"/>
            <a:ext cx="25050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Coding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A linear factor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Studied as unsupervised feature learning and extraction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Terminology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 Sparse Coding refers to inferring the values of h in the model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 Sparse modeling refers to process of designing and learning the model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But sparse coding often refers to both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uses linear decoder plus noise to obtain reconstruction of x as specified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coding models typically assume that the linear factors have </a:t>
            </a:r>
            <a:r>
              <a:rPr lang="en"/>
              <a:t>Gaussian</a:t>
            </a:r>
            <a:r>
              <a:rPr lang="en"/>
              <a:t> noise with isotropic precision </a:t>
            </a:r>
            <a:r>
              <a:rPr i="1" lang="en"/>
              <a:t>beta.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75" y="3574950"/>
            <a:ext cx="171581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Factor Models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Deep Learning Lecture on Linear Factor Models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https://cedar.buffalo.edu/~srihari/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Reference Questions: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is linear factor analysis? Explain its graphical representation and special cases.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is PCA?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Explain the two types of factor analysis- Confirmatory Factor Analysis and Exploratory Factor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Discuss ICA </a:t>
            </a:r>
            <a:r>
              <a:rPr lang="en" sz="1600"/>
              <a:t>with</a:t>
            </a:r>
            <a:r>
              <a:rPr lang="en" sz="1600"/>
              <a:t> an example.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COmpare PCA with ICA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Compare PCA with linear factor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do you mean by slow factor analysis? Explain its significance in </a:t>
            </a:r>
            <a:r>
              <a:rPr lang="en" sz="1600"/>
              <a:t>computer</a:t>
            </a:r>
            <a:r>
              <a:rPr lang="en" sz="1600"/>
              <a:t> vision.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Write a short note on: </a:t>
            </a:r>
            <a:r>
              <a:rPr lang="en" sz="1600"/>
              <a:t>Sparse</a:t>
            </a:r>
            <a:r>
              <a:rPr lang="en" sz="1600"/>
              <a:t> coding  and Manifold Interpretation of PCA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autoencoders? Explain with an example.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application of autoencoder?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</a:t>
            </a:r>
            <a:r>
              <a:rPr lang="en"/>
              <a:t>Autoencoders differ from General Data Compression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Explain autoencoders with a sample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does an autoencoder learn? </a:t>
            </a:r>
            <a:r>
              <a:rPr lang="en"/>
              <a:t>Explain with</a:t>
            </a:r>
            <a:r>
              <a:rPr lang="en"/>
              <a:t> the help of autoencoder architecture.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 and explain the Two Autoencoder Training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</a:t>
            </a:r>
            <a:r>
              <a:rPr lang="en"/>
              <a:t>Variational</a:t>
            </a:r>
            <a:r>
              <a:rPr lang="en"/>
              <a:t> Autoencoder? Explain with an example.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Explain in depth about sparse autoencoder.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short note on denoising autoencoders.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epresentation learning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representation learning? Explain with the help of suitable examples (XOR and 2-spiral)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Supervised Feedforward Learning?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</a:t>
            </a:r>
            <a:r>
              <a:rPr lang="en"/>
              <a:t>Semi-supervised and multi-task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unsupervised learning? Give a suitable Deep Learning based example.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transfer learning? Explain how it relates to representation learning in the context of DL.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domain </a:t>
            </a:r>
            <a:r>
              <a:rPr lang="en"/>
              <a:t>adaptation</a:t>
            </a:r>
            <a:r>
              <a:rPr lang="en"/>
              <a:t>? Explain </a:t>
            </a:r>
            <a:r>
              <a:rPr lang="en"/>
              <a:t>how it relates to transfer learning in the context of DL.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Explain in detail one-shot learning and zero-shot learning.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Factor Model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the context of deep learning, a linear factor model can be understood as a simpler version of a model that tries to predict outcomes (such as an output layer in a neural network) based on various factors (features).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deep learning models are generally much more complex and </a:t>
            </a:r>
            <a:r>
              <a:rPr lang="en"/>
              <a:t>nonlinear</a:t>
            </a:r>
            <a:r>
              <a:rPr lang="en"/>
              <a:t>, linear models can still be a foundational concept that helps us understand certain layers, particularly in the early stages or in simpler models like a linear regression layer in a neural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example, You are training a neural network to predict the price of a house based on several features like square footage, number of bedrooms, neighborhood,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Deep Generative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geep generative models? What is the sign</a:t>
            </a:r>
            <a:r>
              <a:rPr lang="en"/>
              <a:t>ificance of deep gen models? Or why deep gen models is used?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types of deep gen models?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578150"/>
            <a:ext cx="8520600" cy="3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dk1"/>
                </a:solidFill>
              </a:rPr>
              <a:t>Input Layer:</a:t>
            </a:r>
            <a:br>
              <a:rPr b="1" lang="en" sz="2450">
                <a:solidFill>
                  <a:schemeClr val="dk1"/>
                </a:solidFill>
              </a:rPr>
            </a:br>
            <a:r>
              <a:rPr lang="en" sz="2450">
                <a:solidFill>
                  <a:schemeClr val="dk1"/>
                </a:solidFill>
              </a:rPr>
              <a:t>You have multiple input features (factors) like </a:t>
            </a:r>
            <a:r>
              <a:rPr b="1" lang="en" sz="2450">
                <a:solidFill>
                  <a:schemeClr val="dk1"/>
                </a:solidFill>
              </a:rPr>
              <a:t>square footage</a:t>
            </a:r>
            <a:r>
              <a:rPr lang="en" sz="2450">
                <a:solidFill>
                  <a:schemeClr val="dk1"/>
                </a:solidFill>
              </a:rPr>
              <a:t> (F1​), </a:t>
            </a:r>
            <a:r>
              <a:rPr b="1" lang="en" sz="2450">
                <a:solidFill>
                  <a:schemeClr val="dk1"/>
                </a:solidFill>
              </a:rPr>
              <a:t>number of bedrooms</a:t>
            </a:r>
            <a:r>
              <a:rPr lang="en" sz="2450">
                <a:solidFill>
                  <a:schemeClr val="dk1"/>
                </a:solidFill>
              </a:rPr>
              <a:t> (F2), and </a:t>
            </a:r>
            <a:r>
              <a:rPr b="1" lang="en" sz="2450">
                <a:solidFill>
                  <a:schemeClr val="dk1"/>
                </a:solidFill>
              </a:rPr>
              <a:t>neighborhood type</a:t>
            </a:r>
            <a:r>
              <a:rPr lang="en" sz="2450">
                <a:solidFill>
                  <a:schemeClr val="dk1"/>
                </a:solidFill>
              </a:rPr>
              <a:t> (F3​).</a:t>
            </a:r>
            <a:br>
              <a:rPr lang="en" sz="2450">
                <a:solidFill>
                  <a:schemeClr val="dk1"/>
                </a:solidFill>
              </a:rPr>
            </a:br>
            <a:endParaRPr sz="2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dk1"/>
                </a:solidFill>
              </a:rPr>
              <a:t>Model Structure (One Layer):</a:t>
            </a:r>
            <a:endParaRPr b="1" sz="2450">
              <a:solidFill>
                <a:schemeClr val="dk1"/>
              </a:solidFill>
            </a:endParaRPr>
          </a:p>
          <a:p>
            <a:pPr indent="-32583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50">
                <a:solidFill>
                  <a:schemeClr val="dk1"/>
                </a:solidFill>
              </a:rPr>
              <a:t>The neural network tries to predict the </a:t>
            </a:r>
            <a:r>
              <a:rPr b="1" lang="en" sz="2450">
                <a:solidFill>
                  <a:schemeClr val="dk1"/>
                </a:solidFill>
              </a:rPr>
              <a:t>price</a:t>
            </a:r>
            <a:r>
              <a:rPr lang="en" sz="2450">
                <a:solidFill>
                  <a:schemeClr val="dk1"/>
                </a:solidFill>
              </a:rPr>
              <a:t> of the house RpriceR_{\text{price}}Rprice​ using these factors. In a </a:t>
            </a:r>
            <a:r>
              <a:rPr b="1" lang="en" sz="2450">
                <a:solidFill>
                  <a:schemeClr val="dk1"/>
                </a:solidFill>
              </a:rPr>
              <a:t>simple linear layer</a:t>
            </a:r>
            <a:r>
              <a:rPr lang="en" sz="2450">
                <a:solidFill>
                  <a:schemeClr val="dk1"/>
                </a:solidFill>
              </a:rPr>
              <a:t>, the output can be modeled as:</a:t>
            </a:r>
            <a:endParaRPr sz="24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1"/>
                </a:solidFill>
              </a:rPr>
              <a:t>Here:</a:t>
            </a:r>
            <a:endParaRPr sz="2450">
              <a:solidFill>
                <a:schemeClr val="dk1"/>
              </a:solidFill>
            </a:endParaRPr>
          </a:p>
          <a:p>
            <a:pPr indent="-32583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50">
                <a:solidFill>
                  <a:schemeClr val="dk1"/>
                </a:solidFill>
              </a:rPr>
              <a:t>R</a:t>
            </a:r>
            <a:r>
              <a:rPr baseline="-25000" lang="en" sz="2450">
                <a:solidFill>
                  <a:schemeClr val="dk1"/>
                </a:solidFill>
              </a:rPr>
              <a:t>price</a:t>
            </a:r>
            <a:r>
              <a:rPr lang="en" sz="2450">
                <a:solidFill>
                  <a:schemeClr val="dk1"/>
                </a:solidFill>
              </a:rPr>
              <a:t>  the predicted house price.</a:t>
            </a:r>
            <a:br>
              <a:rPr lang="en" sz="2450">
                <a:solidFill>
                  <a:schemeClr val="dk1"/>
                </a:solidFill>
              </a:rPr>
            </a:br>
            <a:r>
              <a:rPr lang="en" sz="2450">
                <a:solidFill>
                  <a:schemeClr val="dk1"/>
                </a:solidFill>
              </a:rPr>
              <a:t>α  is the bias term (intercept).</a:t>
            </a:r>
            <a:endParaRPr sz="2450">
              <a:solidFill>
                <a:schemeClr val="dk1"/>
              </a:solidFill>
            </a:endParaRPr>
          </a:p>
          <a:p>
            <a:pPr indent="-32583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50">
                <a:solidFill>
                  <a:schemeClr val="dk1"/>
                </a:solidFill>
              </a:rPr>
              <a:t>β1,β2,β3​ are the weights corresponding to the features square footage, bedrooms, and neighborhood type.</a:t>
            </a:r>
            <a:endParaRPr sz="2450">
              <a:solidFill>
                <a:schemeClr val="dk1"/>
              </a:solidFill>
            </a:endParaRPr>
          </a:p>
          <a:p>
            <a:pPr indent="-32583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50">
                <a:solidFill>
                  <a:schemeClr val="dk1"/>
                </a:solidFill>
              </a:rPr>
              <a:t>F1, F2, F3  are the input features.</a:t>
            </a:r>
            <a:endParaRPr sz="2450">
              <a:solidFill>
                <a:schemeClr val="dk1"/>
              </a:solidFill>
            </a:endParaRPr>
          </a:p>
          <a:p>
            <a:pPr indent="-32583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50">
                <a:solidFill>
                  <a:schemeClr val="dk1"/>
                </a:solidFill>
              </a:rPr>
              <a:t>ϵ represents the noise or error (like the residuals in regression)</a:t>
            </a:r>
            <a:endParaRPr sz="245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50">
                <a:solidFill>
                  <a:schemeClr val="dk1"/>
                </a:solidFill>
              </a:rPr>
              <a:t>Training:</a:t>
            </a:r>
            <a:br>
              <a:rPr b="1" lang="en" sz="2450">
                <a:solidFill>
                  <a:schemeClr val="dk1"/>
                </a:solidFill>
              </a:rPr>
            </a:br>
            <a:r>
              <a:rPr lang="en" sz="2450">
                <a:solidFill>
                  <a:schemeClr val="dk1"/>
                </a:solidFill>
              </a:rPr>
              <a:t>The neural network will adjust the weights (β1,β2,β3) during training to minimize the error between the predicted house prices and the actual prices from the training.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549" y="2195725"/>
            <a:ext cx="3448924" cy="3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robabilistic PCA (PPCA)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Principal components capture the most variation in a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PCA deals with the curse of dimensionality by capturing the essence of data into a few principal components.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125" y="2741197"/>
            <a:ext cx="7172325" cy="22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0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and Formula for PCA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25" y="198400"/>
            <a:ext cx="6257926" cy="290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150" y="2973575"/>
            <a:ext cx="62579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Confirmatory Factor Analysis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Factor analysis is a technique for identifying which underlying factors are measured by a (much larger) number of observed variables. Such “underlying factors” are difficult to measure , e.g., IQ, depression or extraversion.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More flexible, often used in psychology and social sciences. Useful when modeling correlated noise or measurement errors specific to each feature.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775" y="2734775"/>
            <a:ext cx="5778399" cy="19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15909" l="0" r="0" t="0"/>
          <a:stretch/>
        </p:blipFill>
        <p:spPr>
          <a:xfrm>
            <a:off x="123563" y="598100"/>
            <a:ext cx="8896876" cy="36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vs. Factor Analysis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lang="en"/>
              <a:t>Both are data reduction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Both involve choosing components or factors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Fundamental difference between them: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 PCA is a linear combination of variables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 Factor Analysis is a measurement model of a latent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PCA is a more basic version of Factor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76" y="254051"/>
            <a:ext cx="7590201" cy="466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