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6858000" cx="12192000"/>
  <p:notesSz cx="6858000" cy="9144000"/>
  <p:embeddedFontLst>
    <p:embeddedFont>
      <p:font typeface="Book Antiqu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font" Target="fonts/BookAntiqua-regular.fntdata"/><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BookAntiqua-italic.fntdata"/><Relationship Id="rId21" Type="http://schemas.openxmlformats.org/officeDocument/2006/relationships/slide" Target="slides/slide17.xml"/><Relationship Id="rId43" Type="http://schemas.openxmlformats.org/officeDocument/2006/relationships/font" Target="fonts/BookAntiqua-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BookAntiqua-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9" name="Google Shape;15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2" name="Google Shape;1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9" name="Google Shape;19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3" name="Google Shape;21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9" name="Google Shape;239;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1" name="Google Shape;261;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8" name="Google Shape;26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5" name="Google Shape;275;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1" name="Google Shape;29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7" name="Google Shape;29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6" name="Google Shape;316;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2" name="Google Shape;322;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8.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youtu.be/2FjOJMelZe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Unit-3</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00"/>
              </a:buClr>
              <a:buSzPts val="2800"/>
              <a:buNone/>
            </a:pPr>
            <a:r>
              <a:rPr b="0" i="0" lang="en-US" sz="2800" u="none" strike="noStrike">
                <a:solidFill>
                  <a:srgbClr val="000000"/>
                </a:solidFill>
                <a:latin typeface="Times New Roman"/>
                <a:ea typeface="Times New Roman"/>
                <a:cs typeface="Times New Roman"/>
                <a:sym typeface="Times New Roman"/>
              </a:rPr>
              <a:t>Image compression –Chapter 8</a:t>
            </a:r>
            <a:endParaRPr/>
          </a:p>
          <a:p>
            <a:pPr indent="0" lvl="0" marL="0" rtl="0" algn="ctr">
              <a:lnSpc>
                <a:spcPct val="90000"/>
              </a:lnSpc>
              <a:spcBef>
                <a:spcPts val="1000"/>
              </a:spcBef>
              <a:spcAft>
                <a:spcPts val="0"/>
              </a:spcAft>
              <a:buClr>
                <a:srgbClr val="000000"/>
              </a:buClr>
              <a:buSzPts val="1800"/>
              <a:buNone/>
            </a:pPr>
            <a:r>
              <a:rPr b="0" i="0" lang="en-US" sz="1800" u="none" strike="noStrike">
                <a:solidFill>
                  <a:srgbClr val="000000"/>
                </a:solidFill>
                <a:latin typeface="Times New Roman"/>
                <a:ea typeface="Times New Roman"/>
                <a:cs typeface="Times New Roman"/>
                <a:sym typeface="Times New Roman"/>
              </a:rPr>
              <a:t>Fundamentals, Basic methods, Digital image watermarking, Full motion video compression. 	</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descr="Digital Image Processing Lecture 20: Image Compression May 16, ppt download" id="141" name="Google Shape;141;p22"/>
          <p:cNvPicPr preferRelativeResize="0"/>
          <p:nvPr>
            <p:ph idx="1" type="body"/>
          </p:nvPr>
        </p:nvPicPr>
        <p:blipFill rotWithShape="1">
          <a:blip r:embed="rId3">
            <a:alphaModFix/>
          </a:blip>
          <a:srcRect b="0" l="0" r="0" t="0"/>
          <a:stretch/>
        </p:blipFill>
        <p:spPr>
          <a:xfrm>
            <a:off x="1410508" y="189689"/>
            <a:ext cx="8638163" cy="64786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Interpixel - Spatial and temporal redundancy</a:t>
            </a:r>
            <a:endParaRPr/>
          </a:p>
        </p:txBody>
      </p:sp>
      <p:pic>
        <p:nvPicPr>
          <p:cNvPr id="147" name="Google Shape;147;p23"/>
          <p:cNvPicPr preferRelativeResize="0"/>
          <p:nvPr>
            <p:ph idx="1" type="body"/>
          </p:nvPr>
        </p:nvPicPr>
        <p:blipFill rotWithShape="1">
          <a:blip r:embed="rId3">
            <a:alphaModFix/>
          </a:blip>
          <a:srcRect b="0" l="0" r="0" t="0"/>
          <a:stretch/>
        </p:blipFill>
        <p:spPr>
          <a:xfrm>
            <a:off x="2103391" y="1825625"/>
            <a:ext cx="7985217" cy="43513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838200" y="365126"/>
            <a:ext cx="10515600" cy="8138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Interpixel - Spatial and temporal redundancy</a:t>
            </a:r>
            <a:endParaRPr/>
          </a:p>
        </p:txBody>
      </p:sp>
      <p:pic>
        <p:nvPicPr>
          <p:cNvPr id="153" name="Google Shape;153;p24"/>
          <p:cNvPicPr preferRelativeResize="0"/>
          <p:nvPr>
            <p:ph idx="1" type="body"/>
          </p:nvPr>
        </p:nvPicPr>
        <p:blipFill rotWithShape="1">
          <a:blip r:embed="rId3">
            <a:alphaModFix/>
          </a:blip>
          <a:srcRect b="0" l="0" r="0" t="0"/>
          <a:stretch/>
        </p:blipFill>
        <p:spPr>
          <a:xfrm>
            <a:off x="5204052" y="1488621"/>
            <a:ext cx="6352532" cy="3059663"/>
          </a:xfrm>
          <a:prstGeom prst="rect">
            <a:avLst/>
          </a:prstGeom>
          <a:noFill/>
          <a:ln>
            <a:noFill/>
          </a:ln>
        </p:spPr>
      </p:pic>
      <p:sp>
        <p:nvSpPr>
          <p:cNvPr id="154" name="Google Shape;154;p24"/>
          <p:cNvSpPr txBox="1"/>
          <p:nvPr/>
        </p:nvSpPr>
        <p:spPr>
          <a:xfrm>
            <a:off x="744894" y="1345456"/>
            <a:ext cx="4459158" cy="48936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In fig 8.1b(b)-</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All 256 intensities are equally probable as the histogram of the image is uniform.</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pixels along each line are identical, they are maximally correlated (depend on each other) in horizontal direction</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We can observe a significant spatial redundancy that can be eliminated by representing the image as  a sequence of </a:t>
            </a:r>
            <a:r>
              <a:rPr b="1" i="1" lang="en-US" sz="2400" u="none" cap="none" strike="noStrike">
                <a:solidFill>
                  <a:srgbClr val="FF0000"/>
                </a:solidFill>
                <a:latin typeface="Calibri"/>
                <a:ea typeface="Calibri"/>
                <a:cs typeface="Calibri"/>
                <a:sym typeface="Calibri"/>
              </a:rPr>
              <a:t>run length pair.</a:t>
            </a:r>
            <a:endParaRPr b="0" i="0" sz="1400" u="none" cap="none" strike="noStrike">
              <a:solidFill>
                <a:srgbClr val="000000"/>
              </a:solidFill>
              <a:latin typeface="Arial"/>
              <a:ea typeface="Arial"/>
              <a:cs typeface="Arial"/>
              <a:sym typeface="Arial"/>
            </a:endParaRPr>
          </a:p>
        </p:txBody>
      </p:sp>
      <p:pic>
        <p:nvPicPr>
          <p:cNvPr id="155" name="Google Shape;155;p24"/>
          <p:cNvPicPr preferRelativeResize="0"/>
          <p:nvPr/>
        </p:nvPicPr>
        <p:blipFill rotWithShape="1">
          <a:blip r:embed="rId4">
            <a:alphaModFix/>
          </a:blip>
          <a:srcRect b="0" l="0" r="0" t="0"/>
          <a:stretch/>
        </p:blipFill>
        <p:spPr>
          <a:xfrm>
            <a:off x="6030686" y="4722195"/>
            <a:ext cx="3826854" cy="1899169"/>
          </a:xfrm>
          <a:prstGeom prst="rect">
            <a:avLst/>
          </a:prstGeom>
          <a:noFill/>
          <a:ln>
            <a:noFill/>
          </a:ln>
        </p:spPr>
      </p:pic>
      <p:sp>
        <p:nvSpPr>
          <p:cNvPr id="156" name="Google Shape;156;p24"/>
          <p:cNvSpPr txBox="1"/>
          <p:nvPr/>
        </p:nvSpPr>
        <p:spPr>
          <a:xfrm>
            <a:off x="9857540" y="5942367"/>
            <a:ext cx="114492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Histogram</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Run length coding</a:t>
            </a:r>
            <a:endParaRPr/>
          </a:p>
        </p:txBody>
      </p:sp>
      <p:sp>
        <p:nvSpPr>
          <p:cNvPr id="162" name="Google Shape;162;p25"/>
          <p:cNvSpPr txBox="1"/>
          <p:nvPr>
            <p:ph idx="1" type="body"/>
          </p:nvPr>
        </p:nvSpPr>
        <p:spPr>
          <a:xfrm>
            <a:off x="838200" y="1690688"/>
            <a:ext cx="10515600" cy="448627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run length coding? </a:t>
            </a:r>
            <a:endParaRPr/>
          </a:p>
          <a:p>
            <a:pPr indent="-228600" lvl="1" marL="685800" rtl="0" algn="l">
              <a:lnSpc>
                <a:spcPct val="90000"/>
              </a:lnSpc>
              <a:spcBef>
                <a:spcPts val="500"/>
              </a:spcBef>
              <a:spcAft>
                <a:spcPts val="0"/>
              </a:spcAft>
              <a:buClr>
                <a:schemeClr val="dk1"/>
              </a:buClr>
              <a:buSzPts val="2400"/>
              <a:buChar char="•"/>
            </a:pPr>
            <a:r>
              <a:rPr lang="en-US"/>
              <a:t> Run-length Encoding, or RLE is a technique used to reduce the size of a repeating string of characters. This repeating string is called a run; typically RLE encodes a run of symbols into two bytes, a count and a symbol. </a:t>
            </a:r>
            <a:endParaRPr/>
          </a:p>
          <a:p>
            <a:pPr indent="-228600" lvl="0" marL="228600" rtl="0" algn="l">
              <a:lnSpc>
                <a:spcPct val="90000"/>
              </a:lnSpc>
              <a:spcBef>
                <a:spcPts val="1000"/>
              </a:spcBef>
              <a:spcAft>
                <a:spcPts val="0"/>
              </a:spcAft>
              <a:buClr>
                <a:schemeClr val="dk1"/>
              </a:buClr>
              <a:buSzPts val="2800"/>
              <a:buChar char="•"/>
            </a:pPr>
            <a:r>
              <a:rPr lang="en-US"/>
              <a:t>Where each Run Length Pairs specifies the start of new intensity and the number of consecutive pixels that have that intensity.</a:t>
            </a:r>
            <a:endParaRPr/>
          </a:p>
          <a:p>
            <a:pPr indent="-228600" lvl="0" marL="228600" rtl="0" algn="l">
              <a:lnSpc>
                <a:spcPct val="90000"/>
              </a:lnSpc>
              <a:spcBef>
                <a:spcPts val="1000"/>
              </a:spcBef>
              <a:spcAft>
                <a:spcPts val="0"/>
              </a:spcAft>
              <a:buClr>
                <a:schemeClr val="dk1"/>
              </a:buClr>
              <a:buSzPts val="2800"/>
              <a:buChar char="•"/>
            </a:pPr>
            <a:r>
              <a:rPr lang="en-US"/>
              <a:t>Each pair consists of:</a:t>
            </a:r>
            <a:endParaRPr/>
          </a:p>
          <a:p>
            <a:pPr indent="-228600" lvl="1" marL="685800" rtl="0" algn="l">
              <a:lnSpc>
                <a:spcPct val="90000"/>
              </a:lnSpc>
              <a:spcBef>
                <a:spcPts val="500"/>
              </a:spcBef>
              <a:spcAft>
                <a:spcPts val="0"/>
              </a:spcAft>
              <a:buClr>
                <a:schemeClr val="dk1"/>
              </a:buClr>
              <a:buSzPts val="2400"/>
              <a:buChar char="•"/>
            </a:pPr>
            <a:r>
              <a:rPr lang="en-US"/>
              <a:t>Intensity values</a:t>
            </a:r>
            <a:endParaRPr/>
          </a:p>
          <a:p>
            <a:pPr indent="-228600" lvl="1" marL="685800" rtl="0" algn="l">
              <a:lnSpc>
                <a:spcPct val="90000"/>
              </a:lnSpc>
              <a:spcBef>
                <a:spcPts val="500"/>
              </a:spcBef>
              <a:spcAft>
                <a:spcPts val="0"/>
              </a:spcAft>
              <a:buClr>
                <a:schemeClr val="dk1"/>
              </a:buClr>
              <a:buSzPts val="2400"/>
              <a:buChar char="•"/>
            </a:pPr>
            <a:r>
              <a:rPr lang="en-US"/>
              <a:t>Number of pixels that have this intensity value</a:t>
            </a:r>
            <a:endParaRPr/>
          </a:p>
          <a:p>
            <a:pPr indent="-228600" lvl="0" marL="228600" rtl="0" algn="l">
              <a:lnSpc>
                <a:spcPct val="90000"/>
              </a:lnSpc>
              <a:spcBef>
                <a:spcPts val="1000"/>
              </a:spcBef>
              <a:spcAft>
                <a:spcPts val="0"/>
              </a:spcAft>
              <a:buClr>
                <a:schemeClr val="dk1"/>
              </a:buClr>
              <a:buSzPts val="2800"/>
              <a:buChar char="•"/>
            </a:pPr>
            <a:r>
              <a:rPr lang="en-US"/>
              <a:t>Transformation of this type are called </a:t>
            </a:r>
            <a:r>
              <a:rPr i="1" lang="en-US" u="sng">
                <a:solidFill>
                  <a:srgbClr val="FF0000"/>
                </a:solidFill>
              </a:rPr>
              <a:t>mapping.</a:t>
            </a:r>
            <a:endParaRPr i="1" u="sng">
              <a:solidFill>
                <a:srgbClr val="FF0000"/>
              </a:solidFill>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838200" y="365125"/>
            <a:ext cx="10515600" cy="94116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Irrelevant information- </a:t>
            </a:r>
            <a:r>
              <a:rPr lang="en-US" sz="4400">
                <a:solidFill>
                  <a:srgbClr val="FF0000"/>
                </a:solidFill>
              </a:rPr>
              <a:t>psychovisual redundancy </a:t>
            </a:r>
            <a:endParaRPr/>
          </a:p>
        </p:txBody>
      </p:sp>
      <p:sp>
        <p:nvSpPr>
          <p:cNvPr id="168" name="Google Shape;168;p26"/>
          <p:cNvSpPr txBox="1"/>
          <p:nvPr>
            <p:ph idx="1" type="body"/>
          </p:nvPr>
        </p:nvSpPr>
        <p:spPr>
          <a:xfrm>
            <a:off x="838200" y="1825625"/>
            <a:ext cx="3743131"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Informations that are ignored by human visual system or is extraneous to the intended use of an image are obvious candidates for omission.</a:t>
            </a:r>
            <a:endParaRPr/>
          </a:p>
        </p:txBody>
      </p:sp>
      <p:pic>
        <p:nvPicPr>
          <p:cNvPr id="169" name="Google Shape;169;p26"/>
          <p:cNvPicPr preferRelativeResize="0"/>
          <p:nvPr/>
        </p:nvPicPr>
        <p:blipFill rotWithShape="1">
          <a:blip r:embed="rId3">
            <a:alphaModFix/>
          </a:blip>
          <a:srcRect b="0" l="0" r="0" t="0"/>
          <a:stretch/>
        </p:blipFill>
        <p:spPr>
          <a:xfrm>
            <a:off x="4581331" y="1424668"/>
            <a:ext cx="7515080" cy="49044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Fidelity Criteria</a:t>
            </a:r>
            <a:endParaRPr/>
          </a:p>
        </p:txBody>
      </p:sp>
      <p:sp>
        <p:nvSpPr>
          <p:cNvPr id="175" name="Google Shape;175;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The removal of psychovisually redundant data results in a loss of real or quantitative visual information.</a:t>
            </a:r>
            <a:endParaRPr/>
          </a:p>
          <a:p>
            <a:pPr indent="-228600" lvl="0" marL="228600" rtl="0" algn="l">
              <a:lnSpc>
                <a:spcPct val="90000"/>
              </a:lnSpc>
              <a:spcBef>
                <a:spcPts val="1000"/>
              </a:spcBef>
              <a:spcAft>
                <a:spcPts val="0"/>
              </a:spcAft>
              <a:buClr>
                <a:schemeClr val="dk1"/>
              </a:buClr>
              <a:buSzPts val="2800"/>
              <a:buChar char="•"/>
            </a:pPr>
            <a:r>
              <a:rPr b="0" i="0" lang="en-US" u="none" strike="noStrike"/>
              <a:t>Because information of interest may be lost, a repeatable or reproducible means of quantifying the nature and extent of information loss is highly needed.</a:t>
            </a:r>
            <a:endParaRPr/>
          </a:p>
          <a:p>
            <a:pPr indent="-228600" lvl="0" marL="228600" rtl="0" algn="l">
              <a:lnSpc>
                <a:spcPct val="90000"/>
              </a:lnSpc>
              <a:spcBef>
                <a:spcPts val="1000"/>
              </a:spcBef>
              <a:spcAft>
                <a:spcPts val="0"/>
              </a:spcAft>
              <a:buClr>
                <a:schemeClr val="dk1"/>
              </a:buClr>
              <a:buSzPts val="2800"/>
              <a:buChar char="•"/>
            </a:pPr>
            <a:r>
              <a:rPr b="0" i="0" lang="en-US" u="none" strike="noStrike"/>
              <a:t>Two general classes of criteria are used as the basis for such an assessment:</a:t>
            </a:r>
            <a:endParaRPr/>
          </a:p>
          <a:p>
            <a:pPr indent="-342900" lvl="0" marL="342900" rtl="0" algn="l">
              <a:lnSpc>
                <a:spcPct val="90000"/>
              </a:lnSpc>
              <a:spcBef>
                <a:spcPts val="1000"/>
              </a:spcBef>
              <a:spcAft>
                <a:spcPts val="0"/>
              </a:spcAft>
              <a:buClr>
                <a:schemeClr val="dk1"/>
              </a:buClr>
              <a:buSzPts val="2800"/>
              <a:buFont typeface="Calibri"/>
              <a:buAutoNum type="arabicPeriod"/>
            </a:pPr>
            <a:r>
              <a:rPr b="0" i="0" lang="en-US" u="none" strike="noStrike"/>
              <a:t>Objective fidelity criteria</a:t>
            </a:r>
            <a:endParaRPr/>
          </a:p>
          <a:p>
            <a:pPr indent="-342900" lvl="0" marL="342900" rtl="0" algn="l">
              <a:lnSpc>
                <a:spcPct val="90000"/>
              </a:lnSpc>
              <a:spcBef>
                <a:spcPts val="1000"/>
              </a:spcBef>
              <a:spcAft>
                <a:spcPts val="0"/>
              </a:spcAft>
              <a:buClr>
                <a:schemeClr val="dk1"/>
              </a:buClr>
              <a:buSzPts val="2800"/>
              <a:buFont typeface="Calibri"/>
              <a:buAutoNum type="arabicPeriod"/>
            </a:pPr>
            <a:r>
              <a:rPr b="0" i="0" lang="en-US" u="none" strike="noStrike"/>
              <a:t>Subjective fidelity criteria.</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838200" y="365126"/>
            <a:ext cx="10515600" cy="105312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Fidelity Criteria</a:t>
            </a:r>
            <a:endParaRPr/>
          </a:p>
        </p:txBody>
      </p:sp>
      <p:sp>
        <p:nvSpPr>
          <p:cNvPr id="181" name="Google Shape;181;p28"/>
          <p:cNvSpPr txBox="1"/>
          <p:nvPr>
            <p:ph idx="1" type="body"/>
          </p:nvPr>
        </p:nvSpPr>
        <p:spPr>
          <a:xfrm>
            <a:off x="838200" y="1511558"/>
            <a:ext cx="10890380" cy="518475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2400"/>
              <a:buChar char="•"/>
            </a:pPr>
            <a:r>
              <a:rPr b="0" i="0" lang="en-US" sz="2400" u="none" strike="noStrike">
                <a:solidFill>
                  <a:srgbClr val="000000"/>
                </a:solidFill>
              </a:rPr>
              <a:t>When lossy compression techniques are employed, the decompressed image will not be identical to the original image. In such cases, we can define </a:t>
            </a:r>
            <a:r>
              <a:rPr b="1" i="0" lang="en-US" sz="2400" u="none" strike="noStrike">
                <a:solidFill>
                  <a:srgbClr val="000000"/>
                </a:solidFill>
              </a:rPr>
              <a:t>fidelity criteria </a:t>
            </a:r>
            <a:r>
              <a:rPr b="0" i="0" lang="en-US" sz="2400" u="none" strike="noStrike">
                <a:solidFill>
                  <a:srgbClr val="000000"/>
                </a:solidFill>
              </a:rPr>
              <a:t>that measure the difference between this two images.</a:t>
            </a:r>
            <a:endParaRPr/>
          </a:p>
          <a:p>
            <a:pPr indent="-114300" lvl="0" marL="228600" rtl="0" algn="l">
              <a:lnSpc>
                <a:spcPct val="90000"/>
              </a:lnSpc>
              <a:spcBef>
                <a:spcPts val="1000"/>
              </a:spcBef>
              <a:spcAft>
                <a:spcPts val="0"/>
              </a:spcAft>
              <a:buClr>
                <a:schemeClr val="dk1"/>
              </a:buClr>
              <a:buSzPts val="1800"/>
              <a:buNone/>
            </a:pPr>
            <a:r>
              <a:t/>
            </a:r>
            <a:endParaRPr b="0" i="0" sz="1800" u="none" strike="noStrike">
              <a:solidFill>
                <a:srgbClr val="000000"/>
              </a:solidFill>
              <a:latin typeface="Book Antiqua"/>
              <a:ea typeface="Book Antiqua"/>
              <a:cs typeface="Book Antiqua"/>
              <a:sym typeface="Book Antiqua"/>
            </a:endParaRPr>
          </a:p>
          <a:p>
            <a:pPr indent="-50800" lvl="0" marL="228600" rtl="0" algn="l">
              <a:lnSpc>
                <a:spcPct val="90000"/>
              </a:lnSpc>
              <a:spcBef>
                <a:spcPts val="1000"/>
              </a:spcBef>
              <a:spcAft>
                <a:spcPts val="0"/>
              </a:spcAft>
              <a:buClr>
                <a:schemeClr val="dk1"/>
              </a:buClr>
              <a:buSzPts val="2800"/>
              <a:buNone/>
            </a:pPr>
            <a:r>
              <a:t/>
            </a:r>
            <a:endParaRPr b="0" i="0" u="none" strike="noStrike"/>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b="0" i="0" u="none" strike="noStrike"/>
          </a:p>
          <a:p>
            <a:pPr indent="-228600" lvl="0" marL="228600" rtl="0" algn="l">
              <a:lnSpc>
                <a:spcPct val="90000"/>
              </a:lnSpc>
              <a:spcBef>
                <a:spcPts val="1000"/>
              </a:spcBef>
              <a:spcAft>
                <a:spcPts val="0"/>
              </a:spcAft>
              <a:buClr>
                <a:schemeClr val="dk1"/>
              </a:buClr>
              <a:buSzPts val="2800"/>
              <a:buChar char="•"/>
            </a:pPr>
            <a:r>
              <a:rPr b="0" i="0" lang="en-US" u="none" strike="noStrike"/>
              <a:t>Objective fidelity criteria-</a:t>
            </a:r>
            <a:endParaRPr/>
          </a:p>
          <a:p>
            <a:pPr indent="-228600" lvl="1" marL="685800" rtl="0" algn="l">
              <a:lnSpc>
                <a:spcPct val="90000"/>
              </a:lnSpc>
              <a:spcBef>
                <a:spcPts val="500"/>
              </a:spcBef>
              <a:spcAft>
                <a:spcPts val="0"/>
              </a:spcAft>
              <a:buClr>
                <a:schemeClr val="dk1"/>
              </a:buClr>
              <a:buSzPts val="2000"/>
              <a:buChar char="•"/>
            </a:pPr>
            <a:r>
              <a:rPr b="0" i="0" lang="en-US" sz="2000" u="none" strike="noStrike"/>
              <a:t>When the level of information loss can be expressed as a</a:t>
            </a:r>
            <a:r>
              <a:rPr lang="en-US" sz="2000"/>
              <a:t> mathematical function </a:t>
            </a:r>
            <a:r>
              <a:rPr b="0" i="0" lang="en-US" sz="2000" u="none" strike="noStrike"/>
              <a:t>of the original or input image and the compressed and subsequently decompressed output image, it is said to be based on an objective fidelity criterion.</a:t>
            </a:r>
            <a:endParaRPr/>
          </a:p>
          <a:p>
            <a:pPr indent="-228600" lvl="1" marL="685800" rtl="0" algn="l">
              <a:lnSpc>
                <a:spcPct val="90000"/>
              </a:lnSpc>
              <a:spcBef>
                <a:spcPts val="500"/>
              </a:spcBef>
              <a:spcAft>
                <a:spcPts val="0"/>
              </a:spcAft>
              <a:buClr>
                <a:schemeClr val="dk1"/>
              </a:buClr>
              <a:buSzPts val="2000"/>
              <a:buChar char="•"/>
            </a:pPr>
            <a:r>
              <a:rPr b="0" i="0" lang="en-US" sz="2000" u="none" strike="noStrike"/>
              <a:t>A good example is the root-mean-square (rms) error between an input and output image.</a:t>
            </a:r>
            <a:endParaRPr/>
          </a:p>
          <a:p>
            <a:pPr indent="-50800" lvl="0" marL="228600" rtl="0" algn="l">
              <a:lnSpc>
                <a:spcPct val="90000"/>
              </a:lnSpc>
              <a:spcBef>
                <a:spcPts val="1000"/>
              </a:spcBef>
              <a:spcAft>
                <a:spcPts val="0"/>
              </a:spcAft>
              <a:buClr>
                <a:schemeClr val="dk1"/>
              </a:buClr>
              <a:buSzPts val="2800"/>
              <a:buNone/>
            </a:pPr>
            <a:r>
              <a:t/>
            </a:r>
            <a:endParaRPr b="0" i="0" u="none" strike="noStrike"/>
          </a:p>
          <a:p>
            <a:pPr indent="-50800" lvl="0" marL="228600" rtl="0" algn="l">
              <a:lnSpc>
                <a:spcPct val="90000"/>
              </a:lnSpc>
              <a:spcBef>
                <a:spcPts val="1000"/>
              </a:spcBef>
              <a:spcAft>
                <a:spcPts val="0"/>
              </a:spcAft>
              <a:buClr>
                <a:schemeClr val="dk1"/>
              </a:buClr>
              <a:buSzPts val="2800"/>
              <a:buNone/>
            </a:pPr>
            <a:r>
              <a:t/>
            </a:r>
            <a:endParaRPr/>
          </a:p>
        </p:txBody>
      </p:sp>
      <p:pic>
        <p:nvPicPr>
          <p:cNvPr id="182" name="Google Shape;182;p28"/>
          <p:cNvPicPr preferRelativeResize="0"/>
          <p:nvPr/>
        </p:nvPicPr>
        <p:blipFill rotWithShape="1">
          <a:blip r:embed="rId3">
            <a:alphaModFix/>
          </a:blip>
          <a:srcRect b="0" l="0" r="0" t="0"/>
          <a:stretch/>
        </p:blipFill>
        <p:spPr>
          <a:xfrm>
            <a:off x="2475432" y="2763661"/>
            <a:ext cx="7097778" cy="134027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b="0" i="0" lang="en-US" u="none" strike="noStrike"/>
            </a:br>
            <a:r>
              <a:rPr b="0" i="0" lang="en-US" u="none" strike="noStrike"/>
              <a:t>Objective fidelity criteria</a:t>
            </a:r>
            <a:br>
              <a:rPr b="0" i="0" lang="en-US" u="none" strike="noStrike"/>
            </a:br>
            <a:endParaRPr b="1"/>
          </a:p>
        </p:txBody>
      </p:sp>
      <p:pic>
        <p:nvPicPr>
          <p:cNvPr id="188" name="Google Shape;188;p29"/>
          <p:cNvPicPr preferRelativeResize="0"/>
          <p:nvPr>
            <p:ph idx="1" type="body"/>
          </p:nvPr>
        </p:nvPicPr>
        <p:blipFill rotWithShape="1">
          <a:blip r:embed="rId3">
            <a:alphaModFix/>
          </a:blip>
          <a:srcRect b="0" l="0" r="0" t="0"/>
          <a:stretch/>
        </p:blipFill>
        <p:spPr>
          <a:xfrm>
            <a:off x="4585991" y="1690688"/>
            <a:ext cx="6767809" cy="4351338"/>
          </a:xfrm>
          <a:prstGeom prst="rect">
            <a:avLst/>
          </a:prstGeom>
          <a:noFill/>
          <a:ln>
            <a:noFill/>
          </a:ln>
        </p:spPr>
      </p:pic>
      <p:sp>
        <p:nvSpPr>
          <p:cNvPr id="189" name="Google Shape;189;p29"/>
          <p:cNvSpPr txBox="1"/>
          <p:nvPr/>
        </p:nvSpPr>
        <p:spPr>
          <a:xfrm>
            <a:off x="494521" y="1838132"/>
            <a:ext cx="3589173" cy="3539430"/>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Images are of size M * N.</a:t>
            </a:r>
            <a:endParaRPr b="0" i="0" sz="1400" u="none" cap="none" strike="noStrike">
              <a:solidFill>
                <a:srgbClr val="000000"/>
              </a:solidFill>
              <a:latin typeface="Arial"/>
              <a:ea typeface="Arial"/>
              <a:cs typeface="Arial"/>
              <a:sym typeface="Arial"/>
            </a:endParaRPr>
          </a:p>
          <a:p>
            <a:pPr indent="-457200" lvl="0" marL="4572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e</a:t>
            </a:r>
            <a:r>
              <a:rPr b="0" baseline="-25000" i="0" lang="en-US" sz="2800" u="none" cap="none" strike="noStrike">
                <a:solidFill>
                  <a:schemeClr val="dk1"/>
                </a:solidFill>
                <a:latin typeface="Calibri"/>
                <a:ea typeface="Calibri"/>
                <a:cs typeface="Calibri"/>
                <a:sym typeface="Calibri"/>
              </a:rPr>
              <a:t>rms </a:t>
            </a:r>
            <a:r>
              <a:rPr b="0" i="0" lang="en-US" sz="2800" u="none" cap="none" strike="noStrike">
                <a:solidFill>
                  <a:schemeClr val="dk1"/>
                </a:solidFill>
                <a:latin typeface="Calibri"/>
                <a:ea typeface="Calibri"/>
                <a:cs typeface="Calibri"/>
                <a:sym typeface="Calibri"/>
              </a:rPr>
              <a:t> between two images is then the </a:t>
            </a:r>
            <a:r>
              <a:rPr b="0" i="1" lang="en-US" sz="2800" u="none" cap="none" strike="noStrike">
                <a:solidFill>
                  <a:srgbClr val="FF0000"/>
                </a:solidFill>
                <a:latin typeface="Calibri"/>
                <a:ea typeface="Calibri"/>
                <a:cs typeface="Calibri"/>
                <a:sym typeface="Calibri"/>
              </a:rPr>
              <a:t>square root of the squared error averaged </a:t>
            </a:r>
            <a:r>
              <a:rPr b="0" i="0" lang="en-US" sz="2800" u="none" cap="none" strike="noStrike">
                <a:solidFill>
                  <a:schemeClr val="dk1"/>
                </a:solidFill>
                <a:latin typeface="Calibri"/>
                <a:ea typeface="Calibri"/>
                <a:cs typeface="Calibri"/>
                <a:sym typeface="Calibri"/>
              </a:rPr>
              <a:t>over the M*N array.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br>
              <a:rPr b="0" i="0" lang="en-US" u="none" strike="noStrike"/>
            </a:br>
            <a:r>
              <a:rPr b="0" i="0" lang="en-US" u="none" strike="noStrike"/>
              <a:t>Objective fidelity criteria</a:t>
            </a:r>
            <a:br>
              <a:rPr b="0" i="0" lang="en-US" u="none" strike="noStrike"/>
            </a:br>
            <a:endParaRPr/>
          </a:p>
        </p:txBody>
      </p:sp>
      <p:pic>
        <p:nvPicPr>
          <p:cNvPr id="195" name="Google Shape;195;p30"/>
          <p:cNvPicPr preferRelativeResize="0"/>
          <p:nvPr>
            <p:ph idx="1" type="body"/>
          </p:nvPr>
        </p:nvPicPr>
        <p:blipFill rotWithShape="1">
          <a:blip r:embed="rId3">
            <a:alphaModFix/>
          </a:blip>
          <a:srcRect b="0" l="0" r="0" t="0"/>
          <a:stretch/>
        </p:blipFill>
        <p:spPr>
          <a:xfrm>
            <a:off x="6167535" y="2722611"/>
            <a:ext cx="4876800" cy="1866900"/>
          </a:xfrm>
          <a:prstGeom prst="rect">
            <a:avLst/>
          </a:prstGeom>
          <a:noFill/>
          <a:ln>
            <a:noFill/>
          </a:ln>
        </p:spPr>
      </p:pic>
      <p:sp>
        <p:nvSpPr>
          <p:cNvPr id="196" name="Google Shape;196;p30"/>
          <p:cNvSpPr txBox="1"/>
          <p:nvPr/>
        </p:nvSpPr>
        <p:spPr>
          <a:xfrm>
            <a:off x="1285292" y="2277806"/>
            <a:ext cx="4574332" cy="3132781"/>
          </a:xfrm>
          <a:prstGeom prst="rect">
            <a:avLst/>
          </a:prstGeom>
          <a:blipFill rotWithShape="1">
            <a:blip r:embed="rId4">
              <a:alphaModFix/>
            </a:blip>
            <a:stretch>
              <a:fillRect b="-4664" l="-2796" r="-2793" t="-1163"/>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838200" y="365126"/>
            <a:ext cx="10515600" cy="89450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Subjective </a:t>
            </a:r>
            <a:r>
              <a:rPr b="0" i="0" lang="en-US" u="none" strike="noStrike"/>
              <a:t>fidelity criteria</a:t>
            </a:r>
            <a:endParaRPr/>
          </a:p>
        </p:txBody>
      </p:sp>
      <p:sp>
        <p:nvSpPr>
          <p:cNvPr id="202" name="Google Shape;202;p31"/>
          <p:cNvSpPr txBox="1"/>
          <p:nvPr>
            <p:ph idx="1" type="body"/>
          </p:nvPr>
        </p:nvSpPr>
        <p:spPr>
          <a:xfrm>
            <a:off x="177283" y="1578234"/>
            <a:ext cx="4161452" cy="5141265"/>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0" i="0" lang="en-US" u="none" strike="noStrike"/>
              <a:t>Although objective fidelity criteria offer a simple and convenient mechanism for evaluating information loss, most decompressed images ultimately are viewed by humans.</a:t>
            </a:r>
            <a:endParaRPr/>
          </a:p>
          <a:p>
            <a:pPr indent="-228600" lvl="0" marL="228600" rtl="0" algn="l">
              <a:lnSpc>
                <a:spcPct val="90000"/>
              </a:lnSpc>
              <a:spcBef>
                <a:spcPts val="1000"/>
              </a:spcBef>
              <a:spcAft>
                <a:spcPts val="0"/>
              </a:spcAft>
              <a:buClr>
                <a:schemeClr val="dk1"/>
              </a:buClr>
              <a:buSzPts val="2800"/>
              <a:buChar char="•"/>
            </a:pPr>
            <a:r>
              <a:rPr b="0" i="0" lang="en-US" u="none" strike="noStrike"/>
              <a:t>Consequently, measuring image quality by the subjective evaluations of a human observer often is more appropriate.</a:t>
            </a:r>
            <a:endParaRPr sz="4000"/>
          </a:p>
        </p:txBody>
      </p:sp>
      <p:pic>
        <p:nvPicPr>
          <p:cNvPr id="203" name="Google Shape;203;p31"/>
          <p:cNvPicPr preferRelativeResize="0"/>
          <p:nvPr/>
        </p:nvPicPr>
        <p:blipFill rotWithShape="1">
          <a:blip r:embed="rId3">
            <a:alphaModFix/>
          </a:blip>
          <a:srcRect b="0" l="0" r="0" t="0"/>
          <a:stretch/>
        </p:blipFill>
        <p:spPr>
          <a:xfrm>
            <a:off x="4618654" y="1877494"/>
            <a:ext cx="7233595" cy="40847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Image Compression- Fundamental</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term data compression refers to the process of reducing the amount of data required to represent a given quantity of information.</a:t>
            </a:r>
            <a:endParaRPr/>
          </a:p>
          <a:p>
            <a:pPr indent="-228600" lvl="0" marL="228600" rtl="0" algn="l">
              <a:lnSpc>
                <a:spcPct val="90000"/>
              </a:lnSpc>
              <a:spcBef>
                <a:spcPts val="1000"/>
              </a:spcBef>
              <a:spcAft>
                <a:spcPts val="0"/>
              </a:spcAft>
              <a:buClr>
                <a:schemeClr val="dk1"/>
              </a:buClr>
              <a:buSzPts val="2800"/>
              <a:buChar char="•"/>
            </a:pPr>
            <a:r>
              <a:rPr lang="en-US"/>
              <a:t>Data and information are not synonymous- In fact, data are the means by which information is conveyed. Various amounts of data may be used to represent the same amount of information.</a:t>
            </a:r>
            <a:endParaRPr/>
          </a:p>
          <a:p>
            <a:pPr indent="-228600" lvl="0" marL="228600" rtl="0" algn="l">
              <a:lnSpc>
                <a:spcPct val="90000"/>
              </a:lnSpc>
              <a:spcBef>
                <a:spcPts val="1000"/>
              </a:spcBef>
              <a:spcAft>
                <a:spcPts val="0"/>
              </a:spcAft>
              <a:buClr>
                <a:schemeClr val="dk1"/>
              </a:buClr>
              <a:buSzPts val="2800"/>
              <a:buChar char="•"/>
            </a:pPr>
            <a:r>
              <a:rPr lang="en-US"/>
              <a:t>Representations that contain repeated or irrelevant information are said to contain redundant data.</a:t>
            </a:r>
            <a:endParaRPr/>
          </a:p>
          <a:p>
            <a:pPr indent="-228600" lvl="0" marL="228600" rtl="0" algn="l">
              <a:lnSpc>
                <a:spcPct val="90000"/>
              </a:lnSpc>
              <a:spcBef>
                <a:spcPts val="1000"/>
              </a:spcBef>
              <a:spcAft>
                <a:spcPts val="0"/>
              </a:spcAft>
              <a:buClr>
                <a:schemeClr val="dk1"/>
              </a:buClr>
              <a:buSzPts val="2800"/>
              <a:buChar char="•"/>
            </a:pPr>
            <a:r>
              <a:rPr lang="en-US"/>
              <a:t>Data redundancy is a central issue in digital image compression.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Image compression models</a:t>
            </a:r>
            <a:endParaRPr/>
          </a:p>
        </p:txBody>
      </p:sp>
      <p:pic>
        <p:nvPicPr>
          <p:cNvPr id="209" name="Google Shape;209;p32"/>
          <p:cNvPicPr preferRelativeResize="0"/>
          <p:nvPr>
            <p:ph idx="1" type="body"/>
          </p:nvPr>
        </p:nvPicPr>
        <p:blipFill rotWithShape="1">
          <a:blip r:embed="rId3">
            <a:alphaModFix/>
          </a:blip>
          <a:srcRect b="0" l="0" r="0" t="0"/>
          <a:stretch/>
        </p:blipFill>
        <p:spPr>
          <a:xfrm>
            <a:off x="838200" y="1548395"/>
            <a:ext cx="9677455" cy="4373572"/>
          </a:xfrm>
          <a:prstGeom prst="rect">
            <a:avLst/>
          </a:prstGeom>
          <a:noFill/>
          <a:ln>
            <a:noFill/>
          </a:ln>
        </p:spPr>
      </p:pic>
      <p:sp>
        <p:nvSpPr>
          <p:cNvPr id="210" name="Google Shape;210;p32"/>
          <p:cNvSpPr txBox="1"/>
          <p:nvPr/>
        </p:nvSpPr>
        <p:spPr>
          <a:xfrm>
            <a:off x="139959" y="5885131"/>
            <a:ext cx="1191208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 compression system consists of two distinct structural blocks: </a:t>
            </a:r>
            <a:r>
              <a:rPr b="0" i="1" lang="en-US" sz="2800" u="none" cap="none" strike="noStrike">
                <a:solidFill>
                  <a:srgbClr val="FF0000"/>
                </a:solidFill>
                <a:latin typeface="Calibri"/>
                <a:ea typeface="Calibri"/>
                <a:cs typeface="Calibri"/>
                <a:sym typeface="Calibri"/>
              </a:rPr>
              <a:t>an encoder and a decoder.</a:t>
            </a:r>
            <a:endParaRPr b="0" i="1" sz="2400" u="none" cap="none" strike="noStrike">
              <a:solidFill>
                <a:srgbClr val="FF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838200" y="365126"/>
            <a:ext cx="10515600" cy="80120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Image compression models</a:t>
            </a:r>
            <a:endParaRPr/>
          </a:p>
        </p:txBody>
      </p:sp>
      <p:sp>
        <p:nvSpPr>
          <p:cNvPr id="216" name="Google Shape;216;p33"/>
          <p:cNvSpPr txBox="1"/>
          <p:nvPr>
            <p:ph idx="1" type="body"/>
          </p:nvPr>
        </p:nvSpPr>
        <p:spPr>
          <a:xfrm>
            <a:off x="401216" y="1427584"/>
            <a:ext cx="11327364" cy="5065291"/>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rgbClr val="FF0000"/>
              </a:buClr>
              <a:buSzPts val="2800"/>
              <a:buChar char="•"/>
            </a:pPr>
            <a:r>
              <a:rPr i="1" lang="en-US">
                <a:solidFill>
                  <a:srgbClr val="FF0000"/>
                </a:solidFill>
              </a:rPr>
              <a:t>A</a:t>
            </a:r>
            <a:r>
              <a:rPr b="0" i="1" lang="en-US" sz="2800" u="none" strike="noStrike">
                <a:solidFill>
                  <a:srgbClr val="FF0000"/>
                </a:solidFill>
              </a:rPr>
              <a:t>n encoder –</a:t>
            </a:r>
            <a:endParaRPr/>
          </a:p>
          <a:p>
            <a:pPr indent="-228600" lvl="1" marL="685800" rtl="0" algn="l">
              <a:lnSpc>
                <a:spcPct val="90000"/>
              </a:lnSpc>
              <a:spcBef>
                <a:spcPts val="500"/>
              </a:spcBef>
              <a:spcAft>
                <a:spcPts val="0"/>
              </a:spcAft>
              <a:buClr>
                <a:schemeClr val="dk1"/>
              </a:buClr>
              <a:buSzPts val="2400"/>
              <a:buChar char="•"/>
            </a:pPr>
            <a:r>
              <a:rPr b="0" lang="en-US" u="none" strike="noStrike"/>
              <a:t>Encoder is responsible for reducing or eliminating any coding, interpixel or psychovisual redundancy.</a:t>
            </a:r>
            <a:endParaRPr/>
          </a:p>
          <a:p>
            <a:pPr indent="-228600" lvl="1" marL="685800" rtl="0" algn="l">
              <a:lnSpc>
                <a:spcPct val="90000"/>
              </a:lnSpc>
              <a:spcBef>
                <a:spcPts val="500"/>
              </a:spcBef>
              <a:spcAft>
                <a:spcPts val="0"/>
              </a:spcAft>
              <a:buClr>
                <a:srgbClr val="FF0000"/>
              </a:buClr>
              <a:buSzPts val="2400"/>
              <a:buChar char="•"/>
            </a:pPr>
            <a:r>
              <a:rPr lang="en-US">
                <a:solidFill>
                  <a:srgbClr val="FF0000"/>
                </a:solidFill>
              </a:rPr>
              <a:t>The first block “Mapper</a:t>
            </a:r>
            <a:r>
              <a:rPr lang="en-US"/>
              <a:t>” transforms the input data into a nonvisual format, designed to reduce interpixel redundancy. This operation generally is reversible and may or may not reduce directly the amount of data required to represent the image. For eg, run-length encoding</a:t>
            </a:r>
            <a:endParaRPr/>
          </a:p>
          <a:p>
            <a:pPr indent="-228600" lvl="1" marL="685800" rtl="0" algn="l">
              <a:lnSpc>
                <a:spcPct val="90000"/>
              </a:lnSpc>
              <a:spcBef>
                <a:spcPts val="500"/>
              </a:spcBef>
              <a:spcAft>
                <a:spcPts val="0"/>
              </a:spcAft>
              <a:buClr>
                <a:srgbClr val="FF0000"/>
              </a:buClr>
              <a:buSzPts val="2400"/>
              <a:buChar char="•"/>
            </a:pPr>
            <a:r>
              <a:rPr b="0" lang="en-US" u="none" strike="noStrike">
                <a:solidFill>
                  <a:srgbClr val="FF0000"/>
                </a:solidFill>
              </a:rPr>
              <a:t>The quantizer </a:t>
            </a:r>
            <a:r>
              <a:rPr lang="en-US"/>
              <a:t>reduces accuracy of the mapper output in accordance with some fidelity criterion. This stage reduces the psychovisual redundancies of the input image. This operation is irreversible. Thus it must be omitted when error-free compression is desired.</a:t>
            </a:r>
            <a:endParaRPr/>
          </a:p>
          <a:p>
            <a:pPr indent="-228600" lvl="1" marL="685800" rtl="0" algn="l">
              <a:lnSpc>
                <a:spcPct val="90000"/>
              </a:lnSpc>
              <a:spcBef>
                <a:spcPts val="500"/>
              </a:spcBef>
              <a:spcAft>
                <a:spcPts val="0"/>
              </a:spcAft>
              <a:buClr>
                <a:srgbClr val="FF0000"/>
              </a:buClr>
              <a:buSzPts val="2400"/>
              <a:buChar char="•"/>
            </a:pPr>
            <a:r>
              <a:rPr lang="en-US">
                <a:solidFill>
                  <a:srgbClr val="FF0000"/>
                </a:solidFill>
              </a:rPr>
              <a:t>The symbol encoder</a:t>
            </a:r>
            <a:r>
              <a:rPr lang="en-US"/>
              <a:t> creates a fixed or variable length codeword. The operation, of course, is reversible.</a:t>
            </a:r>
            <a:endParaRPr/>
          </a:p>
          <a:p>
            <a:pPr indent="-228600" lvl="1" marL="685800" rtl="0" algn="l">
              <a:lnSpc>
                <a:spcPct val="90000"/>
              </a:lnSpc>
              <a:spcBef>
                <a:spcPts val="500"/>
              </a:spcBef>
              <a:spcAft>
                <a:spcPts val="0"/>
              </a:spcAft>
              <a:buClr>
                <a:schemeClr val="dk1"/>
              </a:buClr>
              <a:buSzPts val="2400"/>
              <a:buChar char="•"/>
            </a:pPr>
            <a:r>
              <a:rPr lang="en-US"/>
              <a:t>So, The source encoder is responsible for reducing or eliminating any coding, interpixel, or psychovisual redundancies in the input image.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Image compression models</a:t>
            </a:r>
            <a:endParaRPr/>
          </a:p>
        </p:txBody>
      </p:sp>
      <p:sp>
        <p:nvSpPr>
          <p:cNvPr id="222" name="Google Shape;222;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2800"/>
              <a:buChar char="•"/>
            </a:pPr>
            <a:r>
              <a:rPr i="1" lang="en-US">
                <a:solidFill>
                  <a:srgbClr val="FF0000"/>
                </a:solidFill>
              </a:rPr>
              <a:t>A</a:t>
            </a:r>
            <a:r>
              <a:rPr b="0" i="1" lang="en-US" sz="2800" u="none" strike="noStrike">
                <a:solidFill>
                  <a:srgbClr val="FF0000"/>
                </a:solidFill>
              </a:rPr>
              <a:t> decoder-</a:t>
            </a:r>
            <a:endParaRPr/>
          </a:p>
          <a:p>
            <a:pPr indent="-228600" lvl="0" marL="228600" rtl="0" algn="l">
              <a:lnSpc>
                <a:spcPct val="90000"/>
              </a:lnSpc>
              <a:spcBef>
                <a:spcPts val="1000"/>
              </a:spcBef>
              <a:spcAft>
                <a:spcPts val="0"/>
              </a:spcAft>
              <a:buClr>
                <a:schemeClr val="dk1"/>
              </a:buClr>
              <a:buSzPts val="2800"/>
              <a:buChar char="•"/>
            </a:pPr>
            <a:r>
              <a:rPr b="0" i="0" lang="en-US" u="none" strike="noStrike"/>
              <a:t>The source decoder shown contains only two components: </a:t>
            </a:r>
            <a:r>
              <a:rPr b="0" i="0" lang="en-US" u="none" strike="noStrike">
                <a:solidFill>
                  <a:srgbClr val="FF0000"/>
                </a:solidFill>
              </a:rPr>
              <a:t>a symbol decoder and an inverse mapper. </a:t>
            </a:r>
            <a:endParaRPr/>
          </a:p>
          <a:p>
            <a:pPr indent="-228600" lvl="0" marL="228600" rtl="0" algn="l">
              <a:lnSpc>
                <a:spcPct val="90000"/>
              </a:lnSpc>
              <a:spcBef>
                <a:spcPts val="1000"/>
              </a:spcBef>
              <a:spcAft>
                <a:spcPts val="0"/>
              </a:spcAft>
              <a:buClr>
                <a:schemeClr val="dk1"/>
              </a:buClr>
              <a:buSzPts val="2800"/>
              <a:buChar char="•"/>
            </a:pPr>
            <a:r>
              <a:rPr b="0" i="0" lang="en-US" u="none" strike="noStrike"/>
              <a:t>These blocks perform, in reverse order, the inverse operations of the source encoder's symbol encoder and mapper blocks.</a:t>
            </a:r>
            <a:endParaRPr/>
          </a:p>
          <a:p>
            <a:pPr indent="-228600" lvl="0" marL="228600" rtl="0" algn="l">
              <a:lnSpc>
                <a:spcPct val="90000"/>
              </a:lnSpc>
              <a:spcBef>
                <a:spcPts val="1000"/>
              </a:spcBef>
              <a:spcAft>
                <a:spcPts val="0"/>
              </a:spcAft>
              <a:buClr>
                <a:schemeClr val="dk1"/>
              </a:buClr>
              <a:buSzPts val="2800"/>
              <a:buChar char="•"/>
            </a:pPr>
            <a:r>
              <a:rPr b="0" i="0" lang="en-US" u="none" strike="noStrike"/>
              <a:t>Because </a:t>
            </a:r>
            <a:r>
              <a:rPr b="0" i="0" lang="en-US" u="none" strike="noStrike">
                <a:solidFill>
                  <a:srgbClr val="FF0000"/>
                </a:solidFill>
              </a:rPr>
              <a:t>quantization</a:t>
            </a:r>
            <a:r>
              <a:rPr b="0" i="0" lang="en-US" u="none" strike="noStrike"/>
              <a:t> results in </a:t>
            </a:r>
            <a:r>
              <a:rPr b="0" i="0" lang="en-US" u="none" strike="noStrike">
                <a:solidFill>
                  <a:srgbClr val="FF0000"/>
                </a:solidFill>
              </a:rPr>
              <a:t>irreversible</a:t>
            </a:r>
            <a:r>
              <a:rPr b="0" i="0" lang="en-US" u="none" strike="noStrike"/>
              <a:t> information loss, an inverse quantizer block is not included in the general source decoder model</a:t>
            </a:r>
            <a:endParaRPr sz="40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Compression Method- Huffman Coding</a:t>
            </a:r>
            <a:endParaRPr/>
          </a:p>
        </p:txBody>
      </p:sp>
      <p:sp>
        <p:nvSpPr>
          <p:cNvPr id="228" name="Google Shape;228;p35"/>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3200"/>
              <a:buChar char="•"/>
            </a:pPr>
            <a:r>
              <a:rPr b="0" i="0" lang="en-US" sz="3200" u="none" strike="noStrike"/>
              <a:t>The most popular technique for removing coding redundancy is due to </a:t>
            </a:r>
            <a:r>
              <a:rPr b="0" i="1" lang="en-US" sz="3200" u="none" strike="noStrike">
                <a:solidFill>
                  <a:srgbClr val="FF0000"/>
                </a:solidFill>
              </a:rPr>
              <a:t>Huffman</a:t>
            </a:r>
            <a:r>
              <a:rPr b="0" i="0" lang="en-US" sz="3200" u="none" strike="noStrike"/>
              <a:t>.</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When coding the symbols of an information source individually, Huffman coding yields the </a:t>
            </a:r>
            <a:r>
              <a:rPr b="0" i="1" lang="en-US" sz="3200" u="none" strike="noStrike">
                <a:solidFill>
                  <a:srgbClr val="FF0000"/>
                </a:solidFill>
              </a:rPr>
              <a:t>smallest possible number of code symbols</a:t>
            </a:r>
            <a:r>
              <a:rPr b="0" i="0" lang="en-US" sz="3200" u="none" strike="noStrike"/>
              <a:t> per source symbol.</a:t>
            </a:r>
            <a:endParaRPr/>
          </a:p>
          <a:p>
            <a:pPr indent="-228600" lvl="0" marL="228600" rtl="0" algn="l">
              <a:lnSpc>
                <a:spcPct val="90000"/>
              </a:lnSpc>
              <a:spcBef>
                <a:spcPts val="1000"/>
              </a:spcBef>
              <a:spcAft>
                <a:spcPts val="0"/>
              </a:spcAft>
              <a:buClr>
                <a:schemeClr val="dk1"/>
              </a:buClr>
              <a:buSzPts val="3200"/>
              <a:buChar char="•"/>
            </a:pPr>
            <a:r>
              <a:rPr b="0" i="0" lang="en-US" sz="3200" u="none" strike="noStrike"/>
              <a:t>The </a:t>
            </a:r>
            <a:r>
              <a:rPr b="0" i="0" lang="en-US" sz="3200" u="sng" strike="noStrike"/>
              <a:t>first step </a:t>
            </a:r>
            <a:r>
              <a:rPr b="0" i="0" lang="en-US" sz="3200" u="none" strike="noStrike"/>
              <a:t>in Huffman's approach is to create a </a:t>
            </a:r>
            <a:r>
              <a:rPr b="0" i="0" lang="en-US" sz="3200" u="none" strike="noStrike">
                <a:solidFill>
                  <a:srgbClr val="FF0000"/>
                </a:solidFill>
              </a:rPr>
              <a:t>series of source reductions</a:t>
            </a:r>
            <a:r>
              <a:rPr b="0" i="0" lang="en-US" sz="3200" u="none" strike="noStrike"/>
              <a:t> by ordering the probabilities of the symbols under consideration and </a:t>
            </a:r>
            <a:r>
              <a:rPr b="0" i="0" lang="en-US" sz="3200" u="none" strike="noStrike">
                <a:solidFill>
                  <a:srgbClr val="FF0000"/>
                </a:solidFill>
              </a:rPr>
              <a:t>combining the lowest probability symbols into a single symbol </a:t>
            </a:r>
            <a:r>
              <a:rPr b="0" i="0" lang="en-US" sz="3200" u="none" strike="noStrike"/>
              <a:t>that replaces them in the next source reduction.</a:t>
            </a:r>
            <a:endParaRPr sz="4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Huffman Coding – First step</a:t>
            </a:r>
            <a:endParaRPr/>
          </a:p>
        </p:txBody>
      </p:sp>
      <p:pic>
        <p:nvPicPr>
          <p:cNvPr id="234" name="Google Shape;234;p36"/>
          <p:cNvPicPr preferRelativeResize="0"/>
          <p:nvPr>
            <p:ph idx="1" type="body"/>
          </p:nvPr>
        </p:nvPicPr>
        <p:blipFill rotWithShape="1">
          <a:blip r:embed="rId3">
            <a:alphaModFix/>
          </a:blip>
          <a:srcRect b="0" l="0" r="0" t="0"/>
          <a:stretch/>
        </p:blipFill>
        <p:spPr>
          <a:xfrm>
            <a:off x="6802018" y="1690688"/>
            <a:ext cx="5257800" cy="2505075"/>
          </a:xfrm>
          <a:prstGeom prst="rect">
            <a:avLst/>
          </a:prstGeom>
          <a:noFill/>
          <a:ln>
            <a:noFill/>
          </a:ln>
        </p:spPr>
      </p:pic>
      <p:sp>
        <p:nvSpPr>
          <p:cNvPr id="235" name="Google Shape;235;p36"/>
          <p:cNvSpPr txBox="1"/>
          <p:nvPr/>
        </p:nvSpPr>
        <p:spPr>
          <a:xfrm>
            <a:off x="718456" y="1690688"/>
            <a:ext cx="5893059" cy="489364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At the far left, a hypothetical set of source symbols and their probabilities are ordered from top to bottom in terms of decreasing probability values.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To form the first source reduction, the bottom two probabilities, 0.06 and 0.04, are combined to form a "compound symbol" with probability 0.1.</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compound symbol and its associated probability are placed in the first source reduction column so that the probabilities of the reduced source are also ordered from the most to the least probable.</a:t>
            </a:r>
            <a:endParaRPr b="0" i="0" sz="1400" u="none" cap="none" strike="noStrike">
              <a:solidFill>
                <a:srgbClr val="000000"/>
              </a:solidFill>
              <a:latin typeface="Arial"/>
              <a:ea typeface="Arial"/>
              <a:cs typeface="Arial"/>
              <a:sym typeface="Arial"/>
            </a:endParaRPr>
          </a:p>
        </p:txBody>
      </p:sp>
      <p:sp>
        <p:nvSpPr>
          <p:cNvPr id="236" name="Google Shape;236;p36"/>
          <p:cNvSpPr txBox="1"/>
          <p:nvPr/>
        </p:nvSpPr>
        <p:spPr>
          <a:xfrm>
            <a:off x="6802018" y="4705647"/>
            <a:ext cx="5083628" cy="147732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This process is then repeated until a reduced source with two symbols (at the far right) is reached.</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7"/>
          <p:cNvSpPr txBox="1"/>
          <p:nvPr>
            <p:ph type="title"/>
          </p:nvPr>
        </p:nvSpPr>
        <p:spPr>
          <a:xfrm>
            <a:off x="723123" y="103868"/>
            <a:ext cx="10515600" cy="103446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Huffman Coding – Second Step</a:t>
            </a:r>
            <a:endParaRPr/>
          </a:p>
        </p:txBody>
      </p:sp>
      <p:sp>
        <p:nvSpPr>
          <p:cNvPr id="242" name="Google Shape;242;p37"/>
          <p:cNvSpPr txBox="1"/>
          <p:nvPr>
            <p:ph idx="1" type="body"/>
          </p:nvPr>
        </p:nvSpPr>
        <p:spPr>
          <a:xfrm>
            <a:off x="849473" y="1138335"/>
            <a:ext cx="3939075" cy="226426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u="none" strike="noStrike"/>
              <a:t>The second step in Huffman's procedure is to code each reduced source, starting with the smallest source and working back to the original source.</a:t>
            </a:r>
            <a:endParaRPr/>
          </a:p>
        </p:txBody>
      </p:sp>
      <p:pic>
        <p:nvPicPr>
          <p:cNvPr id="243" name="Google Shape;243;p37"/>
          <p:cNvPicPr preferRelativeResize="0"/>
          <p:nvPr/>
        </p:nvPicPr>
        <p:blipFill rotWithShape="1">
          <a:blip r:embed="rId3">
            <a:alphaModFix/>
          </a:blip>
          <a:srcRect b="0" l="0" r="0" t="0"/>
          <a:stretch/>
        </p:blipFill>
        <p:spPr>
          <a:xfrm>
            <a:off x="4404048" y="976410"/>
            <a:ext cx="7524750" cy="2381250"/>
          </a:xfrm>
          <a:prstGeom prst="rect">
            <a:avLst/>
          </a:prstGeom>
          <a:noFill/>
          <a:ln>
            <a:noFill/>
          </a:ln>
        </p:spPr>
      </p:pic>
      <p:sp>
        <p:nvSpPr>
          <p:cNvPr id="244" name="Google Shape;244;p37"/>
          <p:cNvSpPr txBox="1"/>
          <p:nvPr/>
        </p:nvSpPr>
        <p:spPr>
          <a:xfrm>
            <a:off x="452534" y="3195735"/>
            <a:ext cx="11286931" cy="341632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minimal length binary code for a two-symbol source, is the symbols 0 and 1.</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These symbols are assigned to the two symbols on the right (the assignment is arbitrary; reversing the order of the 0 and 1 would work just as well).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As the reduced source symbol with probability 0.6 was generated by combining two symbols in the reduced source to its left, the 0 used to code it is now assigned to both of these symbols, and a 0 and 1 are arbitrarily appended to each to distinguish them from each other.</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This operation is then repeated for each reduced source until the original source is reached.</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Huffman Coding</a:t>
            </a:r>
            <a:endParaRPr/>
          </a:p>
        </p:txBody>
      </p:sp>
      <p:sp>
        <p:nvSpPr>
          <p:cNvPr id="250" name="Google Shape;250;p38"/>
          <p:cNvSpPr txBox="1"/>
          <p:nvPr>
            <p:ph idx="1" type="body"/>
          </p:nvPr>
        </p:nvSpPr>
        <p:spPr>
          <a:xfrm>
            <a:off x="838200" y="1427584"/>
            <a:ext cx="10515600" cy="474937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The average length of this code is-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251" name="Google Shape;251;p38"/>
          <p:cNvPicPr preferRelativeResize="0"/>
          <p:nvPr/>
        </p:nvPicPr>
        <p:blipFill rotWithShape="1">
          <a:blip r:embed="rId3">
            <a:alphaModFix/>
          </a:blip>
          <a:srcRect b="0" l="0" r="0" t="0"/>
          <a:stretch/>
        </p:blipFill>
        <p:spPr>
          <a:xfrm>
            <a:off x="1894070" y="1922056"/>
            <a:ext cx="8714837" cy="894952"/>
          </a:xfrm>
          <a:prstGeom prst="rect">
            <a:avLst/>
          </a:prstGeom>
          <a:noFill/>
          <a:ln>
            <a:noFill/>
          </a:ln>
        </p:spPr>
      </p:pic>
      <p:pic>
        <p:nvPicPr>
          <p:cNvPr id="252" name="Google Shape;252;p38"/>
          <p:cNvPicPr preferRelativeResize="0"/>
          <p:nvPr/>
        </p:nvPicPr>
        <p:blipFill rotWithShape="1">
          <a:blip r:embed="rId4">
            <a:alphaModFix/>
          </a:blip>
          <a:srcRect b="0" l="0" r="0" t="0"/>
          <a:stretch/>
        </p:blipFill>
        <p:spPr>
          <a:xfrm>
            <a:off x="2202024" y="3063210"/>
            <a:ext cx="7524750" cy="2381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LZW Compression Coding</a:t>
            </a:r>
            <a:endParaRPr/>
          </a:p>
        </p:txBody>
      </p:sp>
      <p:sp>
        <p:nvSpPr>
          <p:cNvPr id="258" name="Google Shape;258;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Its an error free compression technique that also address spatial redundancies in an image.</a:t>
            </a:r>
            <a:endParaRPr/>
          </a:p>
          <a:p>
            <a:pPr indent="-228600" lvl="0" marL="228600" rtl="0" algn="l">
              <a:lnSpc>
                <a:spcPct val="90000"/>
              </a:lnSpc>
              <a:spcBef>
                <a:spcPts val="1000"/>
              </a:spcBef>
              <a:spcAft>
                <a:spcPts val="0"/>
              </a:spcAft>
              <a:buClr>
                <a:schemeClr val="dk1"/>
              </a:buClr>
              <a:buSzPct val="100000"/>
              <a:buChar char="•"/>
            </a:pPr>
            <a:r>
              <a:rPr lang="en-US"/>
              <a:t>The technique, called Lempel-Ziv-Welch (LZW) coding, assigns fixed-length code words to variable length sequences of source symbols.</a:t>
            </a:r>
            <a:endParaRPr/>
          </a:p>
          <a:p>
            <a:pPr indent="-228600" lvl="0" marL="228600" rtl="0" algn="l">
              <a:lnSpc>
                <a:spcPct val="90000"/>
              </a:lnSpc>
              <a:spcBef>
                <a:spcPts val="1000"/>
              </a:spcBef>
              <a:spcAft>
                <a:spcPts val="0"/>
              </a:spcAft>
              <a:buClr>
                <a:schemeClr val="dk1"/>
              </a:buClr>
              <a:buSzPct val="100000"/>
              <a:buChar char="•"/>
            </a:pPr>
            <a:r>
              <a:rPr lang="en-US"/>
              <a:t>It does not requires priori knowledge of the probability of occurrence of the symbols to be encoded.</a:t>
            </a:r>
            <a:endParaRPr/>
          </a:p>
          <a:p>
            <a:pPr indent="-228600" lvl="0" marL="228600" rtl="0" algn="l">
              <a:lnSpc>
                <a:spcPct val="90000"/>
              </a:lnSpc>
              <a:spcBef>
                <a:spcPts val="1000"/>
              </a:spcBef>
              <a:spcAft>
                <a:spcPts val="0"/>
              </a:spcAft>
              <a:buClr>
                <a:schemeClr val="dk1"/>
              </a:buClr>
              <a:buSzPct val="100000"/>
              <a:buChar char="•"/>
            </a:pPr>
            <a:r>
              <a:rPr lang="en-US"/>
              <a:t>LZW compression has been integrated into a variety of mainstream imaging file formats, including the graphic interchange format (GIF), tagged image file format (TIFF), and the portable document format (PDF).</a:t>
            </a:r>
            <a:endParaRPr/>
          </a:p>
          <a:p>
            <a:pPr indent="-228600" lvl="0" marL="228600" rtl="0" algn="l">
              <a:lnSpc>
                <a:spcPct val="90000"/>
              </a:lnSpc>
              <a:spcBef>
                <a:spcPts val="1000"/>
              </a:spcBef>
              <a:spcAft>
                <a:spcPts val="0"/>
              </a:spcAft>
              <a:buClr>
                <a:schemeClr val="dk1"/>
              </a:buClr>
              <a:buSzPct val="100000"/>
              <a:buChar char="•"/>
            </a:pPr>
            <a:r>
              <a:rPr lang="en-US" u="sng">
                <a:solidFill>
                  <a:schemeClr val="hlink"/>
                </a:solidFill>
                <a:hlinkClick r:id="rId3"/>
              </a:rPr>
              <a:t>https://youtu.be/2FjOJMelZe0</a:t>
            </a:r>
            <a:r>
              <a:rPr lang="en-US"/>
              <a:t>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838200" y="365126"/>
            <a:ext cx="6225073" cy="9878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LZW Compression Coding</a:t>
            </a:r>
            <a:endParaRPr/>
          </a:p>
        </p:txBody>
      </p:sp>
      <p:sp>
        <p:nvSpPr>
          <p:cNvPr id="264" name="Google Shape;264;p40"/>
          <p:cNvSpPr txBox="1"/>
          <p:nvPr>
            <p:ph idx="1" type="body"/>
          </p:nvPr>
        </p:nvSpPr>
        <p:spPr>
          <a:xfrm>
            <a:off x="838200" y="1567543"/>
            <a:ext cx="6066453" cy="460942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b="0" i="0" lang="en-US" sz="2400" u="none" strike="noStrike"/>
              <a:t>At the onset of the coding process, a codebook or "dictionary" containing the source symbols to be coded is constructed.</a:t>
            </a:r>
            <a:endParaRPr/>
          </a:p>
          <a:p>
            <a:pPr indent="-228600" lvl="0" marL="228600" rtl="0" algn="l">
              <a:lnSpc>
                <a:spcPct val="90000"/>
              </a:lnSpc>
              <a:spcBef>
                <a:spcPts val="1000"/>
              </a:spcBef>
              <a:spcAft>
                <a:spcPts val="0"/>
              </a:spcAft>
              <a:buClr>
                <a:schemeClr val="dk1"/>
              </a:buClr>
              <a:buSzPts val="2400"/>
              <a:buChar char="•"/>
            </a:pPr>
            <a:r>
              <a:rPr lang="en-US" sz="2400"/>
              <a:t>Dictionary is adaptive to the data.</a:t>
            </a:r>
            <a:endParaRPr/>
          </a:p>
          <a:p>
            <a:pPr indent="-228600" lvl="0" marL="228600" rtl="0" algn="l">
              <a:lnSpc>
                <a:spcPct val="90000"/>
              </a:lnSpc>
              <a:spcBef>
                <a:spcPts val="1000"/>
              </a:spcBef>
              <a:spcAft>
                <a:spcPts val="0"/>
              </a:spcAft>
              <a:buClr>
                <a:schemeClr val="dk1"/>
              </a:buClr>
              <a:buSzPts val="2400"/>
              <a:buChar char="•"/>
            </a:pPr>
            <a:r>
              <a:rPr b="0" i="0" lang="en-US" sz="2400" u="none" strike="noStrike"/>
              <a:t>For 8-bit monochrome images, the first 256 words of the dictionary are assigned to the gray values 0, 1, 2..., and 255.</a:t>
            </a:r>
            <a:endParaRPr sz="2400"/>
          </a:p>
          <a:p>
            <a:pPr indent="-228600" lvl="0" marL="228600" rtl="0" algn="l">
              <a:lnSpc>
                <a:spcPct val="90000"/>
              </a:lnSpc>
              <a:spcBef>
                <a:spcPts val="1000"/>
              </a:spcBef>
              <a:spcAft>
                <a:spcPts val="0"/>
              </a:spcAft>
              <a:buClr>
                <a:schemeClr val="dk1"/>
              </a:buClr>
              <a:buSzPts val="2400"/>
              <a:buChar char="•"/>
            </a:pPr>
            <a:r>
              <a:rPr lang="en-US" sz="2400"/>
              <a:t>LZW encoder sequentially examine the image’s pixels, Gray level sequence that are not in the dictionary are placed in </a:t>
            </a:r>
            <a:r>
              <a:rPr b="0" i="0" lang="en-US" sz="2400" u="none" strike="noStrike"/>
              <a:t>algorithmically determined (e.g., the next unused) locations.</a:t>
            </a:r>
            <a:endParaRPr sz="3600"/>
          </a:p>
        </p:txBody>
      </p:sp>
      <p:pic>
        <p:nvPicPr>
          <p:cNvPr id="265" name="Google Shape;265;p40"/>
          <p:cNvPicPr preferRelativeResize="0"/>
          <p:nvPr/>
        </p:nvPicPr>
        <p:blipFill rotWithShape="1">
          <a:blip r:embed="rId3">
            <a:alphaModFix/>
          </a:blip>
          <a:srcRect b="0" l="0" r="0" t="0"/>
          <a:stretch/>
        </p:blipFill>
        <p:spPr>
          <a:xfrm>
            <a:off x="8039100" y="620388"/>
            <a:ext cx="3314700" cy="5953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838200" y="365126"/>
            <a:ext cx="6122437" cy="8758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LZW Compression Coding</a:t>
            </a:r>
            <a:endParaRPr/>
          </a:p>
        </p:txBody>
      </p:sp>
      <p:sp>
        <p:nvSpPr>
          <p:cNvPr id="271" name="Google Shape;271;p41"/>
          <p:cNvSpPr txBox="1"/>
          <p:nvPr>
            <p:ph idx="1" type="body"/>
          </p:nvPr>
        </p:nvSpPr>
        <p:spPr>
          <a:xfrm>
            <a:off x="838201" y="1334278"/>
            <a:ext cx="6290388" cy="4749281"/>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b="0" i="0" lang="en-US" u="none" strike="noStrike"/>
              <a:t>If the first two pixels of the image are white, for instance, sequence “255- 255” might be assigned to location 256, the address following the locations reserved for gray levels 0 through 255. </a:t>
            </a:r>
            <a:endParaRPr/>
          </a:p>
          <a:p>
            <a:pPr indent="-228600" lvl="0" marL="228600" rtl="0" algn="l">
              <a:lnSpc>
                <a:spcPct val="90000"/>
              </a:lnSpc>
              <a:spcBef>
                <a:spcPts val="1000"/>
              </a:spcBef>
              <a:spcAft>
                <a:spcPts val="0"/>
              </a:spcAft>
              <a:buClr>
                <a:schemeClr val="dk1"/>
              </a:buClr>
              <a:buSzPct val="100000"/>
              <a:buChar char="•"/>
            </a:pPr>
            <a:r>
              <a:rPr b="0" i="0" lang="en-US" u="none" strike="noStrike"/>
              <a:t>The next time that two consecutive white pixels are encountered, code word 256, the address of the location containing sequence 255-255, is used to represent them.</a:t>
            </a:r>
            <a:endParaRPr/>
          </a:p>
          <a:p>
            <a:pPr indent="-228600" lvl="0" marL="228600" rtl="0" algn="l">
              <a:lnSpc>
                <a:spcPct val="90000"/>
              </a:lnSpc>
              <a:spcBef>
                <a:spcPts val="1000"/>
              </a:spcBef>
              <a:spcAft>
                <a:spcPts val="0"/>
              </a:spcAft>
              <a:buClr>
                <a:schemeClr val="dk1"/>
              </a:buClr>
              <a:buSzPts val="888"/>
              <a:buChar char="•"/>
            </a:pPr>
            <a:r>
              <a:rPr b="0" i="0" lang="en-US" u="none" strike="noStrike"/>
              <a:t>If a 9-bit, 512-word dictionary is employed in the coding process, the original (8 + 8) bits that were used to represent the two pixels are replaced by a single 9-bit code word.</a:t>
            </a:r>
            <a:endParaRPr sz="4000"/>
          </a:p>
        </p:txBody>
      </p:sp>
      <p:pic>
        <p:nvPicPr>
          <p:cNvPr id="272" name="Google Shape;272;p41"/>
          <p:cNvPicPr preferRelativeResize="0"/>
          <p:nvPr/>
        </p:nvPicPr>
        <p:blipFill rotWithShape="1">
          <a:blip r:embed="rId3">
            <a:alphaModFix/>
          </a:blip>
          <a:srcRect b="0" l="0" r="0" t="0"/>
          <a:stretch/>
        </p:blipFill>
        <p:spPr>
          <a:xfrm>
            <a:off x="8039100" y="620388"/>
            <a:ext cx="3314700" cy="595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Redundancy</a:t>
            </a:r>
            <a:endParaRPr/>
          </a:p>
        </p:txBody>
      </p:sp>
      <p:sp>
        <p:nvSpPr>
          <p:cNvPr id="97" name="Google Shape;97;p15"/>
          <p:cNvSpPr txBox="1"/>
          <p:nvPr>
            <p:ph idx="1" type="body"/>
          </p:nvPr>
        </p:nvSpPr>
        <p:spPr>
          <a:xfrm>
            <a:off x="513184" y="1886631"/>
            <a:ext cx="10944808" cy="4672790"/>
          </a:xfrm>
          <a:prstGeom prst="rect">
            <a:avLst/>
          </a:prstGeom>
          <a:blipFill rotWithShape="1">
            <a:blip r:embed="rId3">
              <a:alphaModFix/>
            </a:blip>
            <a:stretch>
              <a:fillRect b="-3644" l="-1109" r="-996" t="-2080"/>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838201" y="365126"/>
            <a:ext cx="6691604" cy="9878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LZW coding</a:t>
            </a:r>
            <a:endParaRPr/>
          </a:p>
        </p:txBody>
      </p:sp>
      <p:sp>
        <p:nvSpPr>
          <p:cNvPr id="278" name="Google Shape;278;p42"/>
          <p:cNvSpPr txBox="1"/>
          <p:nvPr>
            <p:ph idx="1" type="body"/>
          </p:nvPr>
        </p:nvSpPr>
        <p:spPr>
          <a:xfrm>
            <a:off x="838200" y="1825625"/>
            <a:ext cx="5599922"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0" i="0" lang="en-US" u="none" strike="noStrike"/>
              <a:t>Consider the following 4 x 4, 8-bit image of a vertical edge:</a:t>
            </a:r>
            <a:endParaRPr/>
          </a:p>
          <a:p>
            <a:pPr indent="-228600" lvl="0" marL="228600" rtl="0" algn="l">
              <a:lnSpc>
                <a:spcPct val="90000"/>
              </a:lnSpc>
              <a:spcBef>
                <a:spcPts val="1000"/>
              </a:spcBef>
              <a:spcAft>
                <a:spcPts val="0"/>
              </a:spcAft>
              <a:buClr>
                <a:schemeClr val="dk1"/>
              </a:buClr>
              <a:buSzPts val="2800"/>
              <a:buChar char="•"/>
            </a:pPr>
            <a:r>
              <a:rPr b="0" i="0" lang="en-US" u="none" strike="noStrike"/>
              <a:t>A 512-word dictionary with the following starting content is assumed:</a:t>
            </a:r>
            <a:endParaRPr/>
          </a:p>
          <a:p>
            <a:pPr indent="-228600" lvl="0" marL="228600" rtl="0" algn="l">
              <a:lnSpc>
                <a:spcPct val="90000"/>
              </a:lnSpc>
              <a:spcBef>
                <a:spcPts val="1000"/>
              </a:spcBef>
              <a:spcAft>
                <a:spcPts val="0"/>
              </a:spcAft>
              <a:buClr>
                <a:schemeClr val="dk1"/>
              </a:buClr>
              <a:buSzPts val="2800"/>
              <a:buChar char="•"/>
            </a:pPr>
            <a:r>
              <a:rPr b="0" i="0" lang="en-US" u="none" strike="noStrike"/>
              <a:t>Locations 256 through 511 are initially unused.</a:t>
            </a:r>
            <a:endParaRPr/>
          </a:p>
          <a:p>
            <a:pPr indent="-228600" lvl="0" marL="228600" rtl="0" algn="l">
              <a:lnSpc>
                <a:spcPct val="90000"/>
              </a:lnSpc>
              <a:spcBef>
                <a:spcPts val="1000"/>
              </a:spcBef>
              <a:spcAft>
                <a:spcPts val="0"/>
              </a:spcAft>
              <a:buClr>
                <a:schemeClr val="dk1"/>
              </a:buClr>
              <a:buSzPts val="2800"/>
              <a:buChar char="•"/>
            </a:pPr>
            <a:r>
              <a:rPr b="0" i="0" lang="en-US" u="none" strike="noStrike"/>
              <a:t>The image is encoded by processing its pixels in a left-to-right, top-to-bottom manner.</a:t>
            </a:r>
            <a:endParaRPr sz="4000"/>
          </a:p>
        </p:txBody>
      </p:sp>
      <p:pic>
        <p:nvPicPr>
          <p:cNvPr id="279" name="Google Shape;279;p42"/>
          <p:cNvPicPr preferRelativeResize="0"/>
          <p:nvPr/>
        </p:nvPicPr>
        <p:blipFill rotWithShape="1">
          <a:blip r:embed="rId3">
            <a:alphaModFix/>
          </a:blip>
          <a:srcRect b="0" l="0" r="0" t="0"/>
          <a:stretch/>
        </p:blipFill>
        <p:spPr>
          <a:xfrm>
            <a:off x="8043602" y="3429000"/>
            <a:ext cx="4148398" cy="3079551"/>
          </a:xfrm>
          <a:prstGeom prst="rect">
            <a:avLst/>
          </a:prstGeom>
          <a:noFill/>
          <a:ln>
            <a:noFill/>
          </a:ln>
        </p:spPr>
      </p:pic>
      <p:pic>
        <p:nvPicPr>
          <p:cNvPr id="280" name="Google Shape;280;p42"/>
          <p:cNvPicPr preferRelativeResize="0"/>
          <p:nvPr/>
        </p:nvPicPr>
        <p:blipFill rotWithShape="1">
          <a:blip r:embed="rId4">
            <a:alphaModFix/>
          </a:blip>
          <a:srcRect b="0" l="0" r="0" t="0"/>
          <a:stretch/>
        </p:blipFill>
        <p:spPr>
          <a:xfrm>
            <a:off x="7899238" y="1464808"/>
            <a:ext cx="3876675" cy="18383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838200" y="365125"/>
            <a:ext cx="5257800" cy="633251"/>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Example – LZW coding</a:t>
            </a:r>
            <a:endParaRPr/>
          </a:p>
        </p:txBody>
      </p:sp>
      <p:pic>
        <p:nvPicPr>
          <p:cNvPr id="286" name="Google Shape;286;p43"/>
          <p:cNvPicPr preferRelativeResize="0"/>
          <p:nvPr>
            <p:ph idx="1" type="body"/>
          </p:nvPr>
        </p:nvPicPr>
        <p:blipFill rotWithShape="1">
          <a:blip r:embed="rId3">
            <a:alphaModFix/>
          </a:blip>
          <a:srcRect b="0" l="0" r="0" t="0"/>
          <a:stretch/>
        </p:blipFill>
        <p:spPr>
          <a:xfrm>
            <a:off x="5799909" y="2363674"/>
            <a:ext cx="6057745" cy="4351338"/>
          </a:xfrm>
          <a:prstGeom prst="rect">
            <a:avLst/>
          </a:prstGeom>
          <a:noFill/>
          <a:ln>
            <a:noFill/>
          </a:ln>
        </p:spPr>
      </p:pic>
      <p:sp>
        <p:nvSpPr>
          <p:cNvPr id="287" name="Google Shape;287;p43"/>
          <p:cNvSpPr txBox="1"/>
          <p:nvPr/>
        </p:nvSpPr>
        <p:spPr>
          <a:xfrm>
            <a:off x="415213" y="1483567"/>
            <a:ext cx="5257800" cy="495928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Each successive gray-level value is concatenated with a variable—column 1 of Table called the </a:t>
            </a:r>
            <a:r>
              <a:rPr b="0" i="1" lang="en-US" sz="2400" u="none" cap="none" strike="noStrike">
                <a:solidFill>
                  <a:srgbClr val="FF0000"/>
                </a:solidFill>
                <a:latin typeface="Calibri"/>
                <a:ea typeface="Calibri"/>
                <a:cs typeface="Calibri"/>
                <a:sym typeface="Calibri"/>
              </a:rPr>
              <a:t>"currently recognized sequence.“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As can be seen, this variable is initially </a:t>
            </a:r>
            <a:r>
              <a:rPr b="0" i="1" lang="en-US" sz="2400" u="none" cap="none" strike="noStrike">
                <a:solidFill>
                  <a:srgbClr val="FF0000"/>
                </a:solidFill>
                <a:latin typeface="Calibri"/>
                <a:ea typeface="Calibri"/>
                <a:cs typeface="Calibri"/>
                <a:sym typeface="Calibri"/>
              </a:rPr>
              <a:t>null or empty.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dictionary is searched for each concatenated sequence and if found, as was the case in the first row of the table, is replaced by the newly concatenated and recognized (i.e., located in the dictionary) sequence. This was done in column 1 of row 2.</a:t>
            </a:r>
            <a:endParaRPr b="0" i="1" sz="2400" u="none" cap="none" strike="noStrike">
              <a:solidFill>
                <a:srgbClr val="FF0000"/>
              </a:solidFill>
              <a:latin typeface="Calibri"/>
              <a:ea typeface="Calibri"/>
              <a:cs typeface="Calibri"/>
              <a:sym typeface="Calibri"/>
            </a:endParaRPr>
          </a:p>
        </p:txBody>
      </p:sp>
      <p:pic>
        <p:nvPicPr>
          <p:cNvPr id="288" name="Google Shape;288;p43"/>
          <p:cNvPicPr preferRelativeResize="0"/>
          <p:nvPr/>
        </p:nvPicPr>
        <p:blipFill rotWithShape="1">
          <a:blip r:embed="rId4">
            <a:alphaModFix/>
          </a:blip>
          <a:srcRect b="0" l="0" r="0" t="0"/>
          <a:stretch/>
        </p:blipFill>
        <p:spPr>
          <a:xfrm>
            <a:off x="7264756" y="365125"/>
            <a:ext cx="3876675" cy="18383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Digital image watermarking</a:t>
            </a:r>
            <a:endParaRPr/>
          </a:p>
        </p:txBody>
      </p:sp>
      <p:sp>
        <p:nvSpPr>
          <p:cNvPr id="294" name="Google Shape;294;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3600"/>
              <a:buChar char="•"/>
            </a:pPr>
            <a:r>
              <a:rPr lang="en-US" sz="3600"/>
              <a:t>One way to discourage illegal duplication is to insert one or more items of information, collectively called a watermark.</a:t>
            </a:r>
            <a:endParaRPr/>
          </a:p>
          <a:p>
            <a:pPr indent="-228600" lvl="1" marL="685800" rtl="0" algn="l">
              <a:lnSpc>
                <a:spcPct val="90000"/>
              </a:lnSpc>
              <a:spcBef>
                <a:spcPts val="500"/>
              </a:spcBef>
              <a:spcAft>
                <a:spcPts val="0"/>
              </a:spcAft>
              <a:buClr>
                <a:schemeClr val="dk1"/>
              </a:buClr>
              <a:buSzPts val="3200"/>
              <a:buChar char="•"/>
            </a:pPr>
            <a:r>
              <a:rPr lang="en-US" sz="3200"/>
              <a:t>Watermarking is done in such a way that the watermarks are inseparable from the image themselves.</a:t>
            </a:r>
            <a:endParaRPr/>
          </a:p>
          <a:p>
            <a:pPr indent="-228600" lvl="0" marL="228600" rtl="0" algn="l">
              <a:lnSpc>
                <a:spcPct val="90000"/>
              </a:lnSpc>
              <a:spcBef>
                <a:spcPts val="1000"/>
              </a:spcBef>
              <a:spcAft>
                <a:spcPts val="0"/>
              </a:spcAft>
              <a:buClr>
                <a:schemeClr val="dk1"/>
              </a:buClr>
              <a:buSzPts val="3600"/>
              <a:buChar char="•"/>
            </a:pPr>
            <a:r>
              <a:rPr lang="en-US" sz="3600"/>
              <a:t>Watermarking is presented when a pattern is inserted in an image, video or audio file, it helps to copyright the information in the files.</a:t>
            </a:r>
            <a:endParaRPr/>
          </a:p>
          <a:p>
            <a:pPr indent="-228600" lvl="0" marL="228600" rtl="0" algn="l">
              <a:lnSpc>
                <a:spcPct val="90000"/>
              </a:lnSpc>
              <a:spcBef>
                <a:spcPts val="1000"/>
              </a:spcBef>
              <a:spcAft>
                <a:spcPts val="0"/>
              </a:spcAft>
              <a:buClr>
                <a:schemeClr val="dk1"/>
              </a:buClr>
              <a:buSzPts val="3600"/>
              <a:buChar char="•"/>
            </a:pPr>
            <a:r>
              <a:rPr lang="en-US" sz="3600"/>
              <a:t>Watermark can be visible or invisible</a:t>
            </a:r>
            <a:endParaRPr sz="3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Digital image watermarking</a:t>
            </a:r>
            <a:endParaRPr/>
          </a:p>
        </p:txBody>
      </p:sp>
      <p:sp>
        <p:nvSpPr>
          <p:cNvPr id="300" name="Google Shape;300;p45"/>
          <p:cNvSpPr txBox="1"/>
          <p:nvPr>
            <p:ph idx="1" type="body"/>
          </p:nvPr>
        </p:nvSpPr>
        <p:spPr>
          <a:xfrm>
            <a:off x="838201" y="1920129"/>
            <a:ext cx="3593840" cy="425683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Visible watermark: a visible watermark is an opaque or semi transparent sub image or image that is placed on top of another image.</a:t>
            </a:r>
            <a:endParaRPr/>
          </a:p>
          <a:p>
            <a:pPr indent="-228600" lvl="1" marL="685800" rtl="0" algn="l">
              <a:lnSpc>
                <a:spcPct val="90000"/>
              </a:lnSpc>
              <a:spcBef>
                <a:spcPts val="500"/>
              </a:spcBef>
              <a:spcAft>
                <a:spcPts val="0"/>
              </a:spcAft>
              <a:buClr>
                <a:schemeClr val="dk1"/>
              </a:buClr>
              <a:buSzPts val="2400"/>
              <a:buChar char="•"/>
            </a:pPr>
            <a:r>
              <a:rPr lang="en-US"/>
              <a:t>Television network often place visible watermarks in the upper or lower right hand corner </a:t>
            </a:r>
            <a:endParaRPr/>
          </a:p>
        </p:txBody>
      </p:sp>
      <p:pic>
        <p:nvPicPr>
          <p:cNvPr id="301" name="Google Shape;301;p45"/>
          <p:cNvPicPr preferRelativeResize="0"/>
          <p:nvPr/>
        </p:nvPicPr>
        <p:blipFill rotWithShape="1">
          <a:blip r:embed="rId3">
            <a:alphaModFix/>
          </a:blip>
          <a:srcRect b="0" l="0" r="0" t="0"/>
          <a:stretch/>
        </p:blipFill>
        <p:spPr>
          <a:xfrm>
            <a:off x="4674443" y="1920129"/>
            <a:ext cx="7517557" cy="339880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Digital image watermarking</a:t>
            </a:r>
            <a:endParaRPr/>
          </a:p>
        </p:txBody>
      </p:sp>
      <p:sp>
        <p:nvSpPr>
          <p:cNvPr id="307" name="Google Shape;307;p46"/>
          <p:cNvSpPr txBox="1"/>
          <p:nvPr>
            <p:ph idx="1" type="body"/>
          </p:nvPr>
        </p:nvSpPr>
        <p:spPr>
          <a:xfrm>
            <a:off x="838200" y="1825625"/>
            <a:ext cx="10515600" cy="466725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lang="en-US" sz="3200"/>
              <a:t>Letting </a:t>
            </a:r>
            <a:r>
              <a:rPr i="1" lang="en-US" sz="3200">
                <a:solidFill>
                  <a:srgbClr val="FF0000"/>
                </a:solidFill>
              </a:rPr>
              <a:t>f</a:t>
            </a:r>
            <a:r>
              <a:rPr baseline="-25000" i="1" lang="en-US" sz="3200">
                <a:solidFill>
                  <a:srgbClr val="FF0000"/>
                </a:solidFill>
              </a:rPr>
              <a:t>w</a:t>
            </a:r>
            <a:r>
              <a:rPr i="1" lang="en-US" sz="3200"/>
              <a:t> </a:t>
            </a:r>
            <a:r>
              <a:rPr lang="en-US" sz="3200"/>
              <a:t>denote the watermarked image, we can express it as a linear combination of the unmarked image </a:t>
            </a:r>
            <a:r>
              <a:rPr i="1" lang="en-US" sz="3200">
                <a:solidFill>
                  <a:srgbClr val="FF0000"/>
                </a:solidFill>
              </a:rPr>
              <a:t>f</a:t>
            </a:r>
            <a:r>
              <a:rPr lang="en-US" sz="3200"/>
              <a:t> and watermark </a:t>
            </a:r>
            <a:r>
              <a:rPr i="1" lang="en-US" sz="3200">
                <a:solidFill>
                  <a:srgbClr val="FF0000"/>
                </a:solidFill>
              </a:rPr>
              <a:t>w</a:t>
            </a:r>
            <a:r>
              <a:rPr lang="en-US" sz="3200"/>
              <a:t> using</a:t>
            </a:r>
            <a:endParaRPr/>
          </a:p>
          <a:p>
            <a:pPr indent="0" lvl="1" marL="457200" rtl="0" algn="l">
              <a:lnSpc>
                <a:spcPct val="90000"/>
              </a:lnSpc>
              <a:spcBef>
                <a:spcPts val="500"/>
              </a:spcBef>
              <a:spcAft>
                <a:spcPts val="0"/>
              </a:spcAft>
              <a:buClr>
                <a:schemeClr val="dk1"/>
              </a:buClr>
              <a:buSzPts val="2800"/>
              <a:buNone/>
            </a:pPr>
            <a:r>
              <a:rPr i="1" lang="en-US" sz="2800"/>
              <a:t>			</a:t>
            </a:r>
            <a:r>
              <a:rPr i="1" lang="en-US" sz="2800">
                <a:solidFill>
                  <a:srgbClr val="FF0000"/>
                </a:solidFill>
              </a:rPr>
              <a:t>f</a:t>
            </a:r>
            <a:r>
              <a:rPr baseline="-25000" i="1" lang="en-US" sz="2800">
                <a:solidFill>
                  <a:srgbClr val="FF0000"/>
                </a:solidFill>
              </a:rPr>
              <a:t>w</a:t>
            </a:r>
            <a:r>
              <a:rPr i="1" lang="en-US" sz="2800">
                <a:solidFill>
                  <a:srgbClr val="FF0000"/>
                </a:solidFill>
              </a:rPr>
              <a:t>=(1-α)f + αw </a:t>
            </a:r>
            <a:endParaRPr/>
          </a:p>
          <a:p>
            <a:pPr indent="0" lvl="1" marL="457200" rtl="0" algn="l">
              <a:lnSpc>
                <a:spcPct val="90000"/>
              </a:lnSpc>
              <a:spcBef>
                <a:spcPts val="500"/>
              </a:spcBef>
              <a:spcAft>
                <a:spcPts val="0"/>
              </a:spcAft>
              <a:buClr>
                <a:schemeClr val="dk1"/>
              </a:buClr>
              <a:buSzPts val="2800"/>
              <a:buNone/>
            </a:pPr>
            <a:r>
              <a:rPr lang="en-US" sz="2800"/>
              <a:t>Where constant α controls the relative visibility of the watermark and the underlying image.</a:t>
            </a:r>
            <a:endParaRPr/>
          </a:p>
          <a:p>
            <a:pPr indent="0" lvl="1" marL="457200" rtl="0" algn="l">
              <a:lnSpc>
                <a:spcPct val="90000"/>
              </a:lnSpc>
              <a:spcBef>
                <a:spcPts val="500"/>
              </a:spcBef>
              <a:spcAft>
                <a:spcPts val="0"/>
              </a:spcAft>
              <a:buClr>
                <a:srgbClr val="FF0000"/>
              </a:buClr>
              <a:buSzPts val="2800"/>
              <a:buNone/>
            </a:pPr>
            <a:r>
              <a:rPr lang="en-US" sz="2800">
                <a:solidFill>
                  <a:srgbClr val="FF0000"/>
                </a:solidFill>
              </a:rPr>
              <a:t>If α is 1, </a:t>
            </a:r>
            <a:r>
              <a:rPr lang="en-US" sz="2800"/>
              <a:t>the watermark is opaque and the underlying image is completely obscured.</a:t>
            </a:r>
            <a:endParaRPr/>
          </a:p>
          <a:p>
            <a:pPr indent="0" lvl="1" marL="457200" rtl="0" algn="l">
              <a:lnSpc>
                <a:spcPct val="90000"/>
              </a:lnSpc>
              <a:spcBef>
                <a:spcPts val="500"/>
              </a:spcBef>
              <a:spcAft>
                <a:spcPts val="0"/>
              </a:spcAft>
              <a:buClr>
                <a:srgbClr val="FF0000"/>
              </a:buClr>
              <a:buSzPts val="2800"/>
              <a:buNone/>
            </a:pPr>
            <a:r>
              <a:rPr lang="en-US" sz="2800">
                <a:solidFill>
                  <a:srgbClr val="FF0000"/>
                </a:solidFill>
              </a:rPr>
              <a:t>As α approaches zero</a:t>
            </a:r>
            <a:r>
              <a:rPr lang="en-US" sz="2800"/>
              <a:t>, more of the underlying image and less of the watermark is seen.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838200" y="167951"/>
            <a:ext cx="10515600" cy="59715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Digital image watermarking</a:t>
            </a:r>
            <a:endParaRPr/>
          </a:p>
        </p:txBody>
      </p:sp>
      <p:sp>
        <p:nvSpPr>
          <p:cNvPr id="313" name="Google Shape;313;p47"/>
          <p:cNvSpPr txBox="1"/>
          <p:nvPr>
            <p:ph idx="1" type="body"/>
          </p:nvPr>
        </p:nvSpPr>
        <p:spPr>
          <a:xfrm>
            <a:off x="737118" y="877078"/>
            <a:ext cx="10616682" cy="5719665"/>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sz="2000"/>
              <a:t>pkg load image; clear all; close all;</a:t>
            </a:r>
            <a:endParaRPr/>
          </a:p>
          <a:p>
            <a:pPr indent="-228600" lvl="0" marL="228600" rtl="0" algn="l">
              <a:lnSpc>
                <a:spcPct val="90000"/>
              </a:lnSpc>
              <a:spcBef>
                <a:spcPts val="1000"/>
              </a:spcBef>
              <a:spcAft>
                <a:spcPts val="0"/>
              </a:spcAft>
              <a:buClr>
                <a:schemeClr val="dk1"/>
              </a:buClr>
              <a:buSzPct val="100000"/>
              <a:buChar char="•"/>
            </a:pPr>
            <a:r>
              <a:rPr lang="en-US" sz="2000"/>
              <a:t>#Input Image where we want to apply watermark</a:t>
            </a:r>
            <a:endParaRPr/>
          </a:p>
          <a:p>
            <a:pPr indent="-228600" lvl="0" marL="228600" rtl="0" algn="l">
              <a:lnSpc>
                <a:spcPct val="90000"/>
              </a:lnSpc>
              <a:spcBef>
                <a:spcPts val="1000"/>
              </a:spcBef>
              <a:spcAft>
                <a:spcPts val="0"/>
              </a:spcAft>
              <a:buClr>
                <a:schemeClr val="dk1"/>
              </a:buClr>
              <a:buSzPct val="100000"/>
              <a:buChar char="•"/>
            </a:pPr>
            <a:r>
              <a:rPr lang="en-US" sz="2000"/>
              <a:t>f=imread('lena_color_512.tif');</a:t>
            </a:r>
            <a:endParaRPr/>
          </a:p>
          <a:p>
            <a:pPr indent="-228600" lvl="0" marL="228600" rtl="0" algn="l">
              <a:lnSpc>
                <a:spcPct val="90000"/>
              </a:lnSpc>
              <a:spcBef>
                <a:spcPts val="1000"/>
              </a:spcBef>
              <a:spcAft>
                <a:spcPts val="0"/>
              </a:spcAft>
              <a:buClr>
                <a:schemeClr val="dk1"/>
              </a:buClr>
              <a:buSzPct val="100000"/>
              <a:buChar char="•"/>
            </a:pPr>
            <a:r>
              <a:rPr lang="en-US" sz="2000"/>
              <a:t>#For watermarking, size of inputimage and watermarking image should be same #there for we changed the size of image using imresize and dispalyed</a:t>
            </a:r>
            <a:endParaRPr sz="2000"/>
          </a:p>
          <a:p>
            <a:pPr indent="-228600" lvl="0" marL="228600" rtl="0" algn="l">
              <a:lnSpc>
                <a:spcPct val="90000"/>
              </a:lnSpc>
              <a:spcBef>
                <a:spcPts val="1000"/>
              </a:spcBef>
              <a:spcAft>
                <a:spcPts val="0"/>
              </a:spcAft>
              <a:buClr>
                <a:schemeClr val="dk1"/>
              </a:buClr>
              <a:buSzPct val="100000"/>
              <a:buChar char="•"/>
            </a:pPr>
            <a:r>
              <a:rPr lang="en-US" sz="2000"/>
              <a:t>fr=imresize(f,[560 560]);</a:t>
            </a:r>
            <a:endParaRPr/>
          </a:p>
          <a:p>
            <a:pPr indent="-228600" lvl="0" marL="228600" rtl="0" algn="l">
              <a:lnSpc>
                <a:spcPct val="90000"/>
              </a:lnSpc>
              <a:spcBef>
                <a:spcPts val="1000"/>
              </a:spcBef>
              <a:spcAft>
                <a:spcPts val="0"/>
              </a:spcAft>
              <a:buClr>
                <a:schemeClr val="dk1"/>
              </a:buClr>
              <a:buSzPct val="100000"/>
              <a:buChar char="•"/>
            </a:pPr>
            <a:r>
              <a:rPr lang="en-US" sz="2000"/>
              <a:t>figure;imshow(fr); title('Original Image with resized');</a:t>
            </a:r>
            <a:endParaRPr/>
          </a:p>
          <a:p>
            <a:pPr indent="-228600" lvl="0" marL="228600" rtl="0" algn="l">
              <a:lnSpc>
                <a:spcPct val="90000"/>
              </a:lnSpc>
              <a:spcBef>
                <a:spcPts val="1000"/>
              </a:spcBef>
              <a:spcAft>
                <a:spcPts val="0"/>
              </a:spcAft>
              <a:buClr>
                <a:schemeClr val="dk1"/>
              </a:buClr>
              <a:buSzPct val="100000"/>
              <a:buChar char="•"/>
            </a:pPr>
            <a:r>
              <a:rPr lang="en-US" sz="2000"/>
              <a:t>#Watermarking Image</a:t>
            </a:r>
            <a:endParaRPr/>
          </a:p>
          <a:p>
            <a:pPr indent="-228600" lvl="0" marL="228600" rtl="0" algn="l">
              <a:lnSpc>
                <a:spcPct val="90000"/>
              </a:lnSpc>
              <a:spcBef>
                <a:spcPts val="1000"/>
              </a:spcBef>
              <a:spcAft>
                <a:spcPts val="0"/>
              </a:spcAft>
              <a:buClr>
                <a:schemeClr val="dk1"/>
              </a:buClr>
              <a:buSzPct val="100000"/>
              <a:buChar char="•"/>
            </a:pPr>
            <a:r>
              <a:rPr lang="en-US" sz="2000"/>
              <a:t>w=imread('watersample.jpg');</a:t>
            </a:r>
            <a:endParaRPr/>
          </a:p>
          <a:p>
            <a:pPr indent="-228600" lvl="0" marL="228600" rtl="0" algn="l">
              <a:lnSpc>
                <a:spcPct val="90000"/>
              </a:lnSpc>
              <a:spcBef>
                <a:spcPts val="1000"/>
              </a:spcBef>
              <a:spcAft>
                <a:spcPts val="0"/>
              </a:spcAft>
              <a:buClr>
                <a:schemeClr val="dk1"/>
              </a:buClr>
              <a:buSzPct val="100000"/>
              <a:buChar char="•"/>
            </a:pPr>
            <a:r>
              <a:rPr lang="en-US" sz="2000"/>
              <a:t>wr=imresize(w,[560 560]);</a:t>
            </a:r>
            <a:endParaRPr/>
          </a:p>
          <a:p>
            <a:pPr indent="-228600" lvl="0" marL="228600" rtl="0" algn="l">
              <a:lnSpc>
                <a:spcPct val="90000"/>
              </a:lnSpc>
              <a:spcBef>
                <a:spcPts val="1000"/>
              </a:spcBef>
              <a:spcAft>
                <a:spcPts val="0"/>
              </a:spcAft>
              <a:buClr>
                <a:schemeClr val="dk1"/>
              </a:buClr>
              <a:buSzPct val="100000"/>
              <a:buChar char="•"/>
            </a:pPr>
            <a:r>
              <a:rPr lang="en-US" sz="2000"/>
              <a:t>figure;imshow(wr);   title('watermark');</a:t>
            </a:r>
            <a:endParaRPr/>
          </a:p>
          <a:p>
            <a:pPr indent="-228600" lvl="0" marL="228600" rtl="0" algn="l">
              <a:lnSpc>
                <a:spcPct val="90000"/>
              </a:lnSpc>
              <a:spcBef>
                <a:spcPts val="1000"/>
              </a:spcBef>
              <a:spcAft>
                <a:spcPts val="0"/>
              </a:spcAft>
              <a:buClr>
                <a:schemeClr val="dk1"/>
              </a:buClr>
              <a:buSzPct val="100000"/>
              <a:buChar char="•"/>
            </a:pPr>
            <a:r>
              <a:rPr lang="en-US" sz="2000"/>
              <a:t>#Applied watermarking</a:t>
            </a:r>
            <a:endParaRPr/>
          </a:p>
          <a:p>
            <a:pPr indent="-228600" lvl="0" marL="228600" rtl="0" algn="l">
              <a:lnSpc>
                <a:spcPct val="90000"/>
              </a:lnSpc>
              <a:spcBef>
                <a:spcPts val="1000"/>
              </a:spcBef>
              <a:spcAft>
                <a:spcPts val="0"/>
              </a:spcAft>
              <a:buClr>
                <a:schemeClr val="dk1"/>
              </a:buClr>
              <a:buSzPct val="100000"/>
              <a:buChar char="•"/>
            </a:pPr>
            <a:r>
              <a:rPr lang="en-US" sz="2000"/>
              <a:t>alpha=0.7;</a:t>
            </a:r>
            <a:endParaRPr/>
          </a:p>
          <a:p>
            <a:pPr indent="-228600" lvl="0" marL="228600" rtl="0" algn="l">
              <a:lnSpc>
                <a:spcPct val="90000"/>
              </a:lnSpc>
              <a:spcBef>
                <a:spcPts val="1000"/>
              </a:spcBef>
              <a:spcAft>
                <a:spcPts val="0"/>
              </a:spcAft>
              <a:buClr>
                <a:schemeClr val="dk1"/>
              </a:buClr>
              <a:buSzPct val="100000"/>
              <a:buChar char="•"/>
            </a:pPr>
            <a:r>
              <a:rPr lang="en-US" sz="2000"/>
              <a:t>fw=(1-alpha)*fr + alpha.*wr;</a:t>
            </a:r>
            <a:endParaRPr/>
          </a:p>
          <a:p>
            <a:pPr indent="-228600" lvl="0" marL="228600" rtl="0" algn="l">
              <a:lnSpc>
                <a:spcPct val="90000"/>
              </a:lnSpc>
              <a:spcBef>
                <a:spcPts val="1000"/>
              </a:spcBef>
              <a:spcAft>
                <a:spcPts val="0"/>
              </a:spcAft>
              <a:buClr>
                <a:schemeClr val="dk1"/>
              </a:buClr>
              <a:buSzPct val="100000"/>
              <a:buChar char="•"/>
            </a:pPr>
            <a:r>
              <a:rPr lang="en-US" sz="2000"/>
              <a:t>#Display the watermarked Image</a:t>
            </a:r>
            <a:endParaRPr/>
          </a:p>
          <a:p>
            <a:pPr indent="-228600" lvl="0" marL="228600" rtl="0" algn="l">
              <a:lnSpc>
                <a:spcPct val="90000"/>
              </a:lnSpc>
              <a:spcBef>
                <a:spcPts val="1000"/>
              </a:spcBef>
              <a:spcAft>
                <a:spcPts val="0"/>
              </a:spcAft>
              <a:buClr>
                <a:schemeClr val="dk1"/>
              </a:buClr>
              <a:buSzPct val="100000"/>
              <a:buChar char="•"/>
            </a:pPr>
            <a:r>
              <a:rPr lang="en-US" sz="2000"/>
              <a:t>figure;imshow(fw); title('Watermaked Image');</a:t>
            </a:r>
            <a:endParaRPr sz="2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Watermarking -Output</a:t>
            </a:r>
            <a:endParaRPr/>
          </a:p>
        </p:txBody>
      </p:sp>
      <p:pic>
        <p:nvPicPr>
          <p:cNvPr id="319" name="Google Shape;319;p48"/>
          <p:cNvPicPr preferRelativeResize="0"/>
          <p:nvPr>
            <p:ph idx="1" type="body"/>
          </p:nvPr>
        </p:nvPicPr>
        <p:blipFill rotWithShape="1">
          <a:blip r:embed="rId3">
            <a:alphaModFix/>
          </a:blip>
          <a:srcRect b="0" l="0" r="0" t="0"/>
          <a:stretch/>
        </p:blipFill>
        <p:spPr>
          <a:xfrm>
            <a:off x="838200" y="2306837"/>
            <a:ext cx="10515600" cy="338891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838200" y="365125"/>
            <a:ext cx="10515600" cy="67057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Huff-man coding</a:t>
            </a:r>
            <a:endParaRPr/>
          </a:p>
        </p:txBody>
      </p:sp>
      <p:sp>
        <p:nvSpPr>
          <p:cNvPr id="325" name="Google Shape;325;p49"/>
          <p:cNvSpPr txBox="1"/>
          <p:nvPr>
            <p:ph idx="1" type="body"/>
          </p:nvPr>
        </p:nvSpPr>
        <p:spPr>
          <a:xfrm>
            <a:off x="838200" y="1222310"/>
            <a:ext cx="10515600" cy="495465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pkg load communications</a:t>
            </a:r>
            <a:endParaRPr/>
          </a:p>
          <a:p>
            <a:pPr indent="-228600" lvl="0" marL="228600" rtl="0" algn="l">
              <a:lnSpc>
                <a:spcPct val="90000"/>
              </a:lnSpc>
              <a:spcBef>
                <a:spcPts val="1000"/>
              </a:spcBef>
              <a:spcAft>
                <a:spcPts val="0"/>
              </a:spcAft>
              <a:buClr>
                <a:schemeClr val="dk1"/>
              </a:buClr>
              <a:buSzPct val="100000"/>
              <a:buChar char="•"/>
            </a:pPr>
            <a:r>
              <a:rPr lang="en-US"/>
              <a:t>sig = repmat([3 3 1 3 3 2 3 3 2 3],1,3);</a:t>
            </a:r>
            <a:endParaRPr/>
          </a:p>
          <a:p>
            <a:pPr indent="-228600" lvl="0" marL="228600" rtl="0" algn="l">
              <a:lnSpc>
                <a:spcPct val="90000"/>
              </a:lnSpc>
              <a:spcBef>
                <a:spcPts val="1000"/>
              </a:spcBef>
              <a:spcAft>
                <a:spcPts val="0"/>
              </a:spcAft>
              <a:buClr>
                <a:schemeClr val="dk1"/>
              </a:buClr>
              <a:buSzPct val="100000"/>
              <a:buChar char="•"/>
            </a:pPr>
            <a:r>
              <a:rPr lang="en-US"/>
              <a:t>symbols = [1 2 3]; 	p = [0.1 0.2 0.7];</a:t>
            </a:r>
            <a:endParaRPr/>
          </a:p>
          <a:p>
            <a:pPr indent="-228600" lvl="0" marL="228600" rtl="0" algn="l">
              <a:lnSpc>
                <a:spcPct val="90000"/>
              </a:lnSpc>
              <a:spcBef>
                <a:spcPts val="1000"/>
              </a:spcBef>
              <a:spcAft>
                <a:spcPts val="0"/>
              </a:spcAft>
              <a:buClr>
                <a:schemeClr val="dk1"/>
              </a:buClr>
              <a:buSzPct val="100000"/>
              <a:buChar char="•"/>
            </a:pPr>
            <a:r>
              <a:rPr lang="en-US"/>
              <a:t>dict = huffmandict(symbols,p);</a:t>
            </a:r>
            <a:endParaRPr/>
          </a:p>
          <a:p>
            <a:pPr indent="-228600" lvl="0" marL="228600" rtl="0" algn="l">
              <a:lnSpc>
                <a:spcPct val="90000"/>
              </a:lnSpc>
              <a:spcBef>
                <a:spcPts val="1000"/>
              </a:spcBef>
              <a:spcAft>
                <a:spcPts val="0"/>
              </a:spcAft>
              <a:buClr>
                <a:schemeClr val="dk1"/>
              </a:buClr>
              <a:buSzPct val="100000"/>
              <a:buChar char="•"/>
            </a:pPr>
            <a:r>
              <a:rPr lang="en-US"/>
              <a:t>hcode = huffmanenco(sig,dict);</a:t>
            </a:r>
            <a:endParaRPr/>
          </a:p>
          <a:p>
            <a:pPr indent="-228600" lvl="0" marL="228600" rtl="0" algn="l">
              <a:lnSpc>
                <a:spcPct val="90000"/>
              </a:lnSpc>
              <a:spcBef>
                <a:spcPts val="1000"/>
              </a:spcBef>
              <a:spcAft>
                <a:spcPts val="0"/>
              </a:spcAft>
              <a:buClr>
                <a:schemeClr val="dk1"/>
              </a:buClr>
              <a:buSzPct val="100000"/>
              <a:buChar char="•"/>
            </a:pPr>
            <a:r>
              <a:rPr lang="en-US"/>
              <a:t>dhsig = huffmandeco(hcode,dict)</a:t>
            </a:r>
            <a:endParaRPr/>
          </a:p>
          <a:p>
            <a:pPr indent="-90804"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isequal(sig,dhsig)</a:t>
            </a:r>
            <a:endParaRPr/>
          </a:p>
          <a:p>
            <a:pPr indent="-90804"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binarySig = de2bi(sig);</a:t>
            </a:r>
            <a:endParaRPr/>
          </a:p>
          <a:p>
            <a:pPr indent="-228600" lvl="0" marL="228600" rtl="0" algn="l">
              <a:lnSpc>
                <a:spcPct val="90000"/>
              </a:lnSpc>
              <a:spcBef>
                <a:spcPts val="1000"/>
              </a:spcBef>
              <a:spcAft>
                <a:spcPts val="0"/>
              </a:spcAft>
              <a:buClr>
                <a:schemeClr val="dk1"/>
              </a:buClr>
              <a:buSzPct val="100000"/>
              <a:buChar char="•"/>
            </a:pPr>
            <a:r>
              <a:rPr lang="en-US"/>
              <a:t>seqLen = numel(binarySig)</a:t>
            </a:r>
            <a:endParaRPr/>
          </a:p>
          <a:p>
            <a:pPr indent="-228600" lvl="0" marL="228600" rtl="0" algn="l">
              <a:lnSpc>
                <a:spcPct val="90000"/>
              </a:lnSpc>
              <a:spcBef>
                <a:spcPts val="1000"/>
              </a:spcBef>
              <a:spcAft>
                <a:spcPts val="0"/>
              </a:spcAft>
              <a:buClr>
                <a:schemeClr val="dk1"/>
              </a:buClr>
              <a:buSzPct val="100000"/>
              <a:buChar char="•"/>
            </a:pPr>
            <a:r>
              <a:rPr lang="en-US"/>
              <a:t>binaryhcode = de2bi(hcode);</a:t>
            </a:r>
            <a:endParaRPr/>
          </a:p>
          <a:p>
            <a:pPr indent="-228600" lvl="0" marL="228600" rtl="0" algn="l">
              <a:lnSpc>
                <a:spcPct val="90000"/>
              </a:lnSpc>
              <a:spcBef>
                <a:spcPts val="1000"/>
              </a:spcBef>
              <a:spcAft>
                <a:spcPts val="0"/>
              </a:spcAft>
              <a:buClr>
                <a:schemeClr val="dk1"/>
              </a:buClr>
              <a:buSzPct val="100000"/>
              <a:buChar char="•"/>
            </a:pPr>
            <a:r>
              <a:rPr lang="en-US"/>
              <a:t>encodedLen = numel(binaryhcode)</a:t>
            </a:r>
            <a:endParaRPr/>
          </a:p>
        </p:txBody>
      </p:sp>
      <p:pic>
        <p:nvPicPr>
          <p:cNvPr id="326" name="Google Shape;326;p49"/>
          <p:cNvPicPr preferRelativeResize="0"/>
          <p:nvPr/>
        </p:nvPicPr>
        <p:blipFill rotWithShape="1">
          <a:blip r:embed="rId3">
            <a:alphaModFix/>
          </a:blip>
          <a:srcRect b="0" l="0" r="0" t="0"/>
          <a:stretch/>
        </p:blipFill>
        <p:spPr>
          <a:xfrm>
            <a:off x="7621263" y="2016675"/>
            <a:ext cx="2771775" cy="790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Redundancy</a:t>
            </a:r>
            <a:endParaRPr/>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600"/>
              <a:buChar char="•"/>
            </a:pPr>
            <a:r>
              <a:rPr lang="en-US" sz="3600"/>
              <a:t>In digital image compression, three basic data redundancies can be identified and exploited: </a:t>
            </a:r>
            <a:endParaRPr/>
          </a:p>
          <a:p>
            <a:pPr indent="-228600" lvl="1" marL="685800" rtl="0" algn="l">
              <a:lnSpc>
                <a:spcPct val="90000"/>
              </a:lnSpc>
              <a:spcBef>
                <a:spcPts val="500"/>
              </a:spcBef>
              <a:spcAft>
                <a:spcPts val="0"/>
              </a:spcAft>
              <a:buClr>
                <a:srgbClr val="FF0000"/>
              </a:buClr>
              <a:buSzPts val="3200"/>
              <a:buChar char="•"/>
            </a:pPr>
            <a:r>
              <a:rPr lang="en-US" sz="3200">
                <a:solidFill>
                  <a:srgbClr val="FF0000"/>
                </a:solidFill>
              </a:rPr>
              <a:t>Coding redundancy, </a:t>
            </a:r>
            <a:endParaRPr/>
          </a:p>
          <a:p>
            <a:pPr indent="-228600" lvl="1" marL="685800" rtl="0" algn="l">
              <a:lnSpc>
                <a:spcPct val="90000"/>
              </a:lnSpc>
              <a:spcBef>
                <a:spcPts val="500"/>
              </a:spcBef>
              <a:spcAft>
                <a:spcPts val="0"/>
              </a:spcAft>
              <a:buClr>
                <a:srgbClr val="FF0000"/>
              </a:buClr>
              <a:buSzPts val="3200"/>
              <a:buChar char="•"/>
            </a:pPr>
            <a:r>
              <a:rPr lang="en-US" sz="3200">
                <a:solidFill>
                  <a:srgbClr val="FF0000"/>
                </a:solidFill>
              </a:rPr>
              <a:t>Interpixel redundancy (Spatial &amp;temporal Redundancy)</a:t>
            </a:r>
            <a:endParaRPr/>
          </a:p>
          <a:p>
            <a:pPr indent="-228600" lvl="1" marL="685800" rtl="0" algn="l">
              <a:lnSpc>
                <a:spcPct val="90000"/>
              </a:lnSpc>
              <a:spcBef>
                <a:spcPts val="500"/>
              </a:spcBef>
              <a:spcAft>
                <a:spcPts val="0"/>
              </a:spcAft>
              <a:buClr>
                <a:srgbClr val="FF0000"/>
              </a:buClr>
              <a:buSzPts val="3200"/>
              <a:buChar char="•"/>
            </a:pPr>
            <a:r>
              <a:rPr lang="en-US" sz="3200">
                <a:solidFill>
                  <a:srgbClr val="FF0000"/>
                </a:solidFill>
              </a:rPr>
              <a:t>psychovisual redundancy (irrelevant information)</a:t>
            </a:r>
            <a:endParaRPr/>
          </a:p>
          <a:p>
            <a:pPr indent="-228600" lvl="0" marL="228600" rtl="0" algn="l">
              <a:lnSpc>
                <a:spcPct val="90000"/>
              </a:lnSpc>
              <a:spcBef>
                <a:spcPts val="1000"/>
              </a:spcBef>
              <a:spcAft>
                <a:spcPts val="0"/>
              </a:spcAft>
              <a:buClr>
                <a:schemeClr val="dk1"/>
              </a:buClr>
              <a:buSzPts val="3600"/>
              <a:buChar char="•"/>
            </a:pPr>
            <a:r>
              <a:rPr lang="en-US" sz="3600"/>
              <a:t>Data compression is achieved when one or more of these redundancies are reduced or eliminated.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Coding Redundancy</a:t>
            </a:r>
            <a:endParaRPr/>
          </a:p>
        </p:txBody>
      </p:sp>
      <p:sp>
        <p:nvSpPr>
          <p:cNvPr id="109" name="Google Shape;1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Coding Redundancy- </a:t>
            </a:r>
            <a:endParaRPr/>
          </a:p>
          <a:p>
            <a:pPr indent="-228600" lvl="0" marL="228600" rtl="0" algn="l">
              <a:lnSpc>
                <a:spcPct val="90000"/>
              </a:lnSpc>
              <a:spcBef>
                <a:spcPts val="1000"/>
              </a:spcBef>
              <a:spcAft>
                <a:spcPts val="0"/>
              </a:spcAft>
              <a:buClr>
                <a:schemeClr val="dk1"/>
              </a:buClr>
              <a:buSzPts val="2800"/>
              <a:buChar char="•"/>
            </a:pPr>
            <a:r>
              <a:rPr lang="en-US"/>
              <a:t>A code is a system of symbols (letters, numbers, bits, etc) used to represent a body of information or set of events.</a:t>
            </a:r>
            <a:endParaRPr/>
          </a:p>
          <a:p>
            <a:pPr indent="-228600" lvl="0" marL="228600" rtl="0" algn="l">
              <a:lnSpc>
                <a:spcPct val="90000"/>
              </a:lnSpc>
              <a:spcBef>
                <a:spcPts val="1000"/>
              </a:spcBef>
              <a:spcAft>
                <a:spcPts val="0"/>
              </a:spcAft>
              <a:buClr>
                <a:schemeClr val="dk1"/>
              </a:buClr>
              <a:buSzPts val="2800"/>
              <a:buChar char="•"/>
            </a:pPr>
            <a:r>
              <a:rPr lang="en-US"/>
              <a:t>Each piece of information of events is assigned a sequence of code symbols called a code word.</a:t>
            </a:r>
            <a:endParaRPr/>
          </a:p>
          <a:p>
            <a:pPr indent="-228600" lvl="0" marL="228600" rtl="0" algn="l">
              <a:lnSpc>
                <a:spcPct val="90000"/>
              </a:lnSpc>
              <a:spcBef>
                <a:spcPts val="1000"/>
              </a:spcBef>
              <a:spcAft>
                <a:spcPts val="0"/>
              </a:spcAft>
              <a:buClr>
                <a:schemeClr val="dk1"/>
              </a:buClr>
              <a:buSzPts val="2800"/>
              <a:buChar char="•"/>
            </a:pPr>
            <a:r>
              <a:rPr lang="en-US"/>
              <a:t>The no of symbols in each code word is its length .</a:t>
            </a:r>
            <a:endParaRPr/>
          </a:p>
          <a:p>
            <a:pPr indent="-228600" lvl="0" marL="228600" rtl="0" algn="l">
              <a:lnSpc>
                <a:spcPct val="90000"/>
              </a:lnSpc>
              <a:spcBef>
                <a:spcPts val="1000"/>
              </a:spcBef>
              <a:spcAft>
                <a:spcPts val="0"/>
              </a:spcAft>
              <a:buClr>
                <a:schemeClr val="dk1"/>
              </a:buClr>
              <a:buSzPts val="2800"/>
              <a:buChar char="•"/>
            </a:pPr>
            <a:r>
              <a:rPr lang="en-US"/>
              <a:t>In this, we utilize formulation to show how the gray-level histogram of an image also can provide a great deal of insight into the construction of codes to reduce the amount of data used to represent it.</a:t>
            </a:r>
            <a:endParaRPr/>
          </a:p>
          <a:p>
            <a:pPr indent="0" lvl="0" marL="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9591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Coding Redundancy</a:t>
            </a:r>
            <a:endParaRPr/>
          </a:p>
        </p:txBody>
      </p:sp>
      <p:sp>
        <p:nvSpPr>
          <p:cNvPr id="115" name="Google Shape;115;p18"/>
          <p:cNvSpPr txBox="1"/>
          <p:nvPr>
            <p:ph idx="1" type="body"/>
          </p:nvPr>
        </p:nvSpPr>
        <p:spPr>
          <a:xfrm>
            <a:off x="340469" y="1400783"/>
            <a:ext cx="11585642" cy="546620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Let us assume, that a discrete random variable r</a:t>
            </a:r>
            <a:r>
              <a:rPr baseline="-25000" lang="en-US"/>
              <a:t>k</a:t>
            </a:r>
            <a:r>
              <a:rPr lang="en-US"/>
              <a:t> in the interval- 	[0, L-1] represents the intensities of an M </a:t>
            </a:r>
            <a:r>
              <a:rPr lang="en-US" sz="2400"/>
              <a:t>X </a:t>
            </a:r>
            <a:r>
              <a:rPr lang="en-US"/>
              <a:t>N image and that each r</a:t>
            </a:r>
            <a:r>
              <a:rPr baseline="-25000" lang="en-US"/>
              <a:t>k</a:t>
            </a:r>
            <a:r>
              <a:rPr lang="en-US"/>
              <a:t> occurs with probability p</a:t>
            </a:r>
            <a:r>
              <a:rPr baseline="-25000" lang="en-US"/>
              <a:t>r</a:t>
            </a:r>
            <a:r>
              <a:rPr lang="en-US"/>
              <a:t>(r</a:t>
            </a:r>
            <a:r>
              <a:rPr baseline="-25000" lang="en-US"/>
              <a:t>k</a:t>
            </a:r>
            <a:r>
              <a:rPr lang="en-US"/>
              <a:t>) –</a:t>
            </a:r>
            <a:endParaRPr/>
          </a:p>
          <a:p>
            <a:pPr indent="0" lvl="1" marL="457200" rtl="0" algn="l">
              <a:lnSpc>
                <a:spcPct val="90000"/>
              </a:lnSpc>
              <a:spcBef>
                <a:spcPts val="500"/>
              </a:spcBef>
              <a:spcAft>
                <a:spcPts val="0"/>
              </a:spcAft>
              <a:buClr>
                <a:schemeClr val="dk1"/>
              </a:buClr>
              <a:buSzPts val="2000"/>
              <a:buNone/>
            </a:pPr>
            <a:r>
              <a:rPr lang="en-US" sz="2000"/>
              <a:t>			</a:t>
            </a:r>
            <a:r>
              <a:rPr lang="en-US"/>
              <a:t>p</a:t>
            </a:r>
            <a:r>
              <a:rPr baseline="-25000" lang="en-US"/>
              <a:t>r</a:t>
            </a:r>
            <a:r>
              <a:rPr lang="en-US"/>
              <a:t>(r</a:t>
            </a:r>
            <a:r>
              <a:rPr baseline="-25000" lang="en-US"/>
              <a:t>k</a:t>
            </a:r>
            <a:r>
              <a:rPr lang="en-US"/>
              <a:t>) = n</a:t>
            </a:r>
            <a:r>
              <a:rPr baseline="-25000" lang="en-US"/>
              <a:t>k</a:t>
            </a:r>
            <a:r>
              <a:rPr lang="en-US"/>
              <a:t>/MN 		k=0,1,2,……,L-1 , </a:t>
            </a:r>
            <a:endParaRPr/>
          </a:p>
          <a:p>
            <a:pPr indent="0" lvl="1" marL="457200" rtl="0" algn="l">
              <a:lnSpc>
                <a:spcPct val="90000"/>
              </a:lnSpc>
              <a:spcBef>
                <a:spcPts val="500"/>
              </a:spcBef>
              <a:spcAft>
                <a:spcPts val="0"/>
              </a:spcAft>
              <a:buClr>
                <a:schemeClr val="dk1"/>
              </a:buClr>
              <a:buSzPts val="2400"/>
              <a:buNone/>
            </a:pPr>
            <a:r>
              <a:rPr lang="en-US"/>
              <a:t>W</a:t>
            </a:r>
            <a:r>
              <a:rPr lang="en-US" sz="2800"/>
              <a:t>here L is the no of intensity values and n</a:t>
            </a:r>
            <a:r>
              <a:rPr baseline="-25000" lang="en-US" sz="2800"/>
              <a:t>k </a:t>
            </a:r>
            <a:r>
              <a:rPr lang="en-US" sz="2800"/>
              <a:t> is the number of times that the kth intensity appears in the image </a:t>
            </a:r>
            <a:endParaRPr/>
          </a:p>
          <a:p>
            <a:pPr indent="-228600" lvl="0" marL="228600" rtl="0" algn="l">
              <a:lnSpc>
                <a:spcPct val="90000"/>
              </a:lnSpc>
              <a:spcBef>
                <a:spcPts val="1000"/>
              </a:spcBef>
              <a:spcAft>
                <a:spcPts val="0"/>
              </a:spcAft>
              <a:buClr>
                <a:schemeClr val="dk1"/>
              </a:buClr>
              <a:buSzPts val="2800"/>
              <a:buChar char="•"/>
            </a:pPr>
            <a:r>
              <a:rPr lang="en-US"/>
              <a:t>If the number of bits used to represent each value of r</a:t>
            </a:r>
            <a:r>
              <a:rPr baseline="-25000" lang="en-US"/>
              <a:t>k</a:t>
            </a:r>
            <a:r>
              <a:rPr lang="en-US"/>
              <a:t> is </a:t>
            </a:r>
            <a:r>
              <a:rPr i="1" lang="en-US">
                <a:solidFill>
                  <a:srgbClr val="FF0000"/>
                </a:solidFill>
              </a:rPr>
              <a:t>l(r</a:t>
            </a:r>
            <a:r>
              <a:rPr baseline="-25000" i="1" lang="en-US">
                <a:solidFill>
                  <a:srgbClr val="FF0000"/>
                </a:solidFill>
              </a:rPr>
              <a:t>k</a:t>
            </a:r>
            <a:r>
              <a:rPr i="1" lang="en-US">
                <a:solidFill>
                  <a:srgbClr val="FF0000"/>
                </a:solidFill>
              </a:rPr>
              <a:t>), </a:t>
            </a:r>
            <a:r>
              <a:rPr lang="en-US"/>
              <a:t>then the </a:t>
            </a:r>
            <a:r>
              <a:rPr i="1" lang="en-US">
                <a:solidFill>
                  <a:srgbClr val="FF0000"/>
                </a:solidFill>
              </a:rPr>
              <a:t>average number of bits required to represent each pixel is </a:t>
            </a:r>
            <a:r>
              <a:rPr lang="en-US"/>
              <a:t>-</a:t>
            </a:r>
            <a:r>
              <a:rPr lang="en-US" sz="2400"/>
              <a:t>	</a:t>
            </a:r>
            <a:endParaRPr sz="2400"/>
          </a:p>
        </p:txBody>
      </p:sp>
      <p:pic>
        <p:nvPicPr>
          <p:cNvPr id="116" name="Google Shape;116;p18"/>
          <p:cNvPicPr preferRelativeResize="0"/>
          <p:nvPr/>
        </p:nvPicPr>
        <p:blipFill rotWithShape="1">
          <a:blip r:embed="rId3">
            <a:alphaModFix/>
          </a:blip>
          <a:srcRect b="0" l="0" r="0" t="0"/>
          <a:stretch/>
        </p:blipFill>
        <p:spPr>
          <a:xfrm>
            <a:off x="736682" y="5104454"/>
            <a:ext cx="2857500" cy="1038225"/>
          </a:xfrm>
          <a:prstGeom prst="rect">
            <a:avLst/>
          </a:prstGeom>
          <a:noFill/>
          <a:ln>
            <a:noFill/>
          </a:ln>
          <a:effectLst>
            <a:outerShdw blurRad="292100" rotWithShape="0" algn="tl" dir="2700000" dist="139700">
              <a:srgbClr val="333333">
                <a:alpha val="63529"/>
              </a:srgbClr>
            </a:outerShdw>
          </a:effectLst>
        </p:spPr>
      </p:pic>
      <p:sp>
        <p:nvSpPr>
          <p:cNvPr id="117" name="Google Shape;117;p18"/>
          <p:cNvSpPr txBox="1"/>
          <p:nvPr/>
        </p:nvSpPr>
        <p:spPr>
          <a:xfrm>
            <a:off x="3990395" y="4766553"/>
            <a:ext cx="7935600" cy="1631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That is, the average length of the code words assigned to the various intensity values is found by summing the product of the number of bits used to represent each intensity and the probability that the intensity occurs.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2F5496"/>
                </a:solidFill>
                <a:latin typeface="Calibri"/>
                <a:ea typeface="Calibri"/>
                <a:cs typeface="Calibri"/>
                <a:sym typeface="Calibri"/>
              </a:rPr>
              <a:t>Thus the total number of bits required to code an M X N image is </a:t>
            </a:r>
            <a:r>
              <a:rPr b="1" i="0" lang="en-US" sz="2000" u="sng" cap="none" strike="noStrike">
                <a:solidFill>
                  <a:srgbClr val="FF0000"/>
                </a:solidFill>
                <a:latin typeface="Calibri"/>
                <a:ea typeface="Calibri"/>
                <a:cs typeface="Calibri"/>
                <a:sym typeface="Calibri"/>
              </a:rPr>
              <a:t>MNL</a:t>
            </a:r>
            <a:r>
              <a:rPr b="1" baseline="-25000" i="0" lang="en-US" sz="2000" u="sng" cap="none" strike="noStrike">
                <a:solidFill>
                  <a:srgbClr val="FF0000"/>
                </a:solidFill>
                <a:latin typeface="Calibri"/>
                <a:ea typeface="Calibri"/>
                <a:cs typeface="Calibri"/>
                <a:sym typeface="Calibri"/>
              </a:rPr>
              <a:t>avg</a:t>
            </a:r>
            <a:endParaRPr b="1" i="0" sz="2000" u="sng" cap="none" strike="noStrike">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Coding Redundancy</a:t>
            </a:r>
            <a:endParaRPr/>
          </a:p>
        </p:txBody>
      </p:sp>
      <p:sp>
        <p:nvSpPr>
          <p:cNvPr id="123" name="Google Shape;123;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4000"/>
              <a:buChar char="•"/>
            </a:pPr>
            <a:r>
              <a:rPr lang="en-US" sz="4000"/>
              <a:t>Fixed length code-</a:t>
            </a:r>
            <a:endParaRPr/>
          </a:p>
          <a:p>
            <a:pPr indent="-228600" lvl="1" marL="685800" rtl="0" algn="l">
              <a:lnSpc>
                <a:spcPct val="90000"/>
              </a:lnSpc>
              <a:spcBef>
                <a:spcPts val="500"/>
              </a:spcBef>
              <a:spcAft>
                <a:spcPts val="0"/>
              </a:spcAft>
              <a:buClr>
                <a:schemeClr val="dk1"/>
              </a:buClr>
              <a:buSzPts val="3600"/>
              <a:buChar char="•"/>
            </a:pPr>
            <a:r>
              <a:rPr lang="en-US" sz="3600"/>
              <a:t>If the intensities are represented using a </a:t>
            </a:r>
            <a:r>
              <a:rPr i="1" lang="en-US" sz="3600">
                <a:solidFill>
                  <a:srgbClr val="FF0000"/>
                </a:solidFill>
              </a:rPr>
              <a:t>natural m bit</a:t>
            </a:r>
            <a:r>
              <a:rPr lang="en-US" sz="3600">
                <a:solidFill>
                  <a:srgbClr val="FF0000"/>
                </a:solidFill>
              </a:rPr>
              <a:t> </a:t>
            </a:r>
            <a:r>
              <a:rPr lang="en-US" sz="3600"/>
              <a:t>fixed length code, the right hand side of equation reduces to </a:t>
            </a:r>
            <a:r>
              <a:rPr i="1" lang="en-US" sz="3600">
                <a:solidFill>
                  <a:srgbClr val="FF0000"/>
                </a:solidFill>
              </a:rPr>
              <a:t>m bits. </a:t>
            </a:r>
            <a:endParaRPr/>
          </a:p>
          <a:p>
            <a:pPr indent="-228600" lvl="1" marL="685800" rtl="0" algn="l">
              <a:lnSpc>
                <a:spcPct val="90000"/>
              </a:lnSpc>
              <a:spcBef>
                <a:spcPts val="500"/>
              </a:spcBef>
              <a:spcAft>
                <a:spcPts val="0"/>
              </a:spcAft>
              <a:buClr>
                <a:schemeClr val="dk1"/>
              </a:buClr>
              <a:buSzPts val="3600"/>
              <a:buChar char="•"/>
            </a:pPr>
            <a:r>
              <a:rPr lang="en-US" sz="3600"/>
              <a:t>That is L</a:t>
            </a:r>
            <a:r>
              <a:rPr baseline="-25000" lang="en-US" sz="3600"/>
              <a:t>avg</a:t>
            </a:r>
            <a:r>
              <a:rPr lang="en-US" sz="3600"/>
              <a:t>=m when m is substituted for </a:t>
            </a:r>
            <a:r>
              <a:rPr i="1" lang="en-US" sz="3600"/>
              <a:t>l(r</a:t>
            </a:r>
            <a:r>
              <a:rPr baseline="-25000" i="1" lang="en-US" sz="3600"/>
              <a:t>k</a:t>
            </a:r>
            <a:r>
              <a:rPr i="1" lang="en-US" sz="3600"/>
              <a:t>). </a:t>
            </a:r>
            <a:endParaRPr/>
          </a:p>
          <a:p>
            <a:pPr indent="-228600" lvl="1" marL="685800" rtl="0" algn="l">
              <a:lnSpc>
                <a:spcPct val="90000"/>
              </a:lnSpc>
              <a:spcBef>
                <a:spcPts val="500"/>
              </a:spcBef>
              <a:spcAft>
                <a:spcPts val="0"/>
              </a:spcAft>
              <a:buClr>
                <a:schemeClr val="dk1"/>
              </a:buClr>
              <a:buSzPts val="3600"/>
              <a:buChar char="•"/>
            </a:pPr>
            <a:r>
              <a:rPr lang="en-US" sz="3600"/>
              <a:t>The constant m can be taken outside the summation, leaving only the sum of the p</a:t>
            </a:r>
            <a:r>
              <a:rPr baseline="-25000" lang="en-US" sz="3600"/>
              <a:t>r</a:t>
            </a:r>
            <a:r>
              <a:rPr lang="en-US" sz="3600"/>
              <a:t>(r</a:t>
            </a:r>
            <a:r>
              <a:rPr baseline="-25000" lang="en-US" sz="3600"/>
              <a:t>k</a:t>
            </a:r>
            <a:r>
              <a:rPr lang="en-US" sz="3600"/>
              <a:t>) for 0 ≤ k ≤ L-1, which is 1.</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838200" y="365125"/>
            <a:ext cx="10515600" cy="77301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variable length coding</a:t>
            </a:r>
            <a:endParaRPr/>
          </a:p>
        </p:txBody>
      </p:sp>
      <p:pic>
        <p:nvPicPr>
          <p:cNvPr id="129" name="Google Shape;129;p20"/>
          <p:cNvPicPr preferRelativeResize="0"/>
          <p:nvPr>
            <p:ph idx="1" type="body"/>
          </p:nvPr>
        </p:nvPicPr>
        <p:blipFill rotWithShape="1">
          <a:blip r:embed="rId3">
            <a:alphaModFix/>
          </a:blip>
          <a:srcRect b="0" l="0" r="0" t="0"/>
          <a:stretch/>
        </p:blipFill>
        <p:spPr>
          <a:xfrm>
            <a:off x="1141682" y="1119999"/>
            <a:ext cx="9324975" cy="2409825"/>
          </a:xfrm>
          <a:prstGeom prst="rect">
            <a:avLst/>
          </a:prstGeom>
          <a:noFill/>
          <a:ln>
            <a:noFill/>
          </a:ln>
        </p:spPr>
      </p:pic>
      <p:sp>
        <p:nvSpPr>
          <p:cNvPr id="130" name="Google Shape;130;p20"/>
          <p:cNvSpPr txBox="1"/>
          <p:nvPr/>
        </p:nvSpPr>
        <p:spPr>
          <a:xfrm>
            <a:off x="622571" y="3599233"/>
            <a:ext cx="11361906" cy="261610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intensity distribution is shown in second column for an image.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a natural 8 bit binary code is used to represent its 4 possible intensities, L</a:t>
            </a:r>
            <a:r>
              <a:rPr b="0" baseline="-25000" i="0" lang="en-US" sz="2400" u="none" cap="none" strike="noStrike">
                <a:solidFill>
                  <a:schemeClr val="dk1"/>
                </a:solidFill>
                <a:latin typeface="Calibri"/>
                <a:ea typeface="Calibri"/>
                <a:cs typeface="Calibri"/>
                <a:sym typeface="Calibri"/>
              </a:rPr>
              <a:t>avg</a:t>
            </a:r>
            <a:r>
              <a:rPr b="0" i="0" lang="en-US" sz="2400" u="none" cap="none" strike="noStrike">
                <a:solidFill>
                  <a:schemeClr val="dk1"/>
                </a:solidFill>
                <a:latin typeface="Calibri"/>
                <a:ea typeface="Calibri"/>
                <a:cs typeface="Calibri"/>
                <a:sym typeface="Calibri"/>
              </a:rPr>
              <a:t> the average number of bits for code 1 – is 8 bits, because l(r</a:t>
            </a:r>
            <a:r>
              <a:rPr b="0" baseline="-25000" i="0"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 i= 8 for all r</a:t>
            </a:r>
            <a:r>
              <a:rPr b="0" baseline="-25000" i="0" lang="en-US" sz="2400" u="none" cap="none" strike="noStrike">
                <a:solidFill>
                  <a:schemeClr val="dk1"/>
                </a:solidFill>
                <a:latin typeface="Calibri"/>
                <a:ea typeface="Calibri"/>
                <a:cs typeface="Calibri"/>
                <a:sym typeface="Calibri"/>
              </a:rPr>
              <a:t>k</a:t>
            </a:r>
            <a:r>
              <a:rPr b="0" i="0" lang="en-US" sz="2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In code 2 scheme, the average length of the encoded pixel is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r>
              <a:rPr b="0" i="0" lang="en-US" sz="2400" u="none" cap="none" strike="noStrike">
                <a:solidFill>
                  <a:srgbClr val="FF0000"/>
                </a:solidFill>
                <a:latin typeface="Calibri"/>
                <a:ea typeface="Calibri"/>
                <a:cs typeface="Calibri"/>
                <a:sym typeface="Calibri"/>
              </a:rPr>
              <a:t>L</a:t>
            </a:r>
            <a:r>
              <a:rPr b="0" baseline="-25000" i="0" lang="en-US" sz="2400" u="none" cap="none" strike="noStrike">
                <a:solidFill>
                  <a:srgbClr val="FF0000"/>
                </a:solidFill>
                <a:latin typeface="Calibri"/>
                <a:ea typeface="Calibri"/>
                <a:cs typeface="Calibri"/>
                <a:sym typeface="Calibri"/>
              </a:rPr>
              <a:t>avg</a:t>
            </a:r>
            <a:r>
              <a:rPr b="0" i="0" lang="en-US" sz="2400" u="none" cap="none" strike="noStrike">
                <a:solidFill>
                  <a:srgbClr val="FF0000"/>
                </a:solidFill>
                <a:latin typeface="Calibri"/>
                <a:ea typeface="Calibri"/>
                <a:cs typeface="Calibri"/>
                <a:sym typeface="Calibri"/>
              </a:rPr>
              <a:t>= 0.25(2) + 0.47(1) + 0.25(3) + 0.03(3) = 1.81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002060"/>
                </a:solidFill>
                <a:latin typeface="Calibri"/>
                <a:ea typeface="Calibri"/>
                <a:cs typeface="Calibri"/>
                <a:sym typeface="Calibri"/>
              </a:rPr>
              <a:t>The total no of bits needed to represent the entire image is MNL</a:t>
            </a:r>
            <a:r>
              <a:rPr b="0" baseline="-25000" i="0" lang="en-US" sz="2000" u="none" cap="none" strike="noStrike">
                <a:solidFill>
                  <a:srgbClr val="002060"/>
                </a:solidFill>
                <a:latin typeface="Calibri"/>
                <a:ea typeface="Calibri"/>
                <a:cs typeface="Calibri"/>
                <a:sym typeface="Calibri"/>
              </a:rPr>
              <a:t>avg</a:t>
            </a:r>
            <a:r>
              <a:rPr b="0" i="0" lang="en-US" sz="2000" u="none" cap="none" strike="noStrike">
                <a:solidFill>
                  <a:srgbClr val="002060"/>
                </a:solidFill>
                <a:latin typeface="Calibri"/>
                <a:ea typeface="Calibri"/>
                <a:cs typeface="Calibri"/>
                <a:sym typeface="Calibri"/>
              </a:rPr>
              <a:t>=256 X 256 X 1.81=118621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variable length coding</a:t>
            </a:r>
            <a:endParaRPr/>
          </a:p>
        </p:txBody>
      </p:sp>
      <p:sp>
        <p:nvSpPr>
          <p:cNvPr id="136" name="Google Shape;136;p21"/>
          <p:cNvSpPr txBox="1"/>
          <p:nvPr>
            <p:ph idx="1" type="body"/>
          </p:nvPr>
        </p:nvSpPr>
        <p:spPr>
          <a:xfrm>
            <a:off x="838200" y="1825625"/>
            <a:ext cx="10941996" cy="4351338"/>
          </a:xfrm>
          <a:prstGeom prst="rect">
            <a:avLst/>
          </a:prstGeom>
          <a:blipFill rotWithShape="1">
            <a:blip r:embed="rId3">
              <a:alphaModFix/>
            </a:blip>
            <a:stretch>
              <a:fillRect b="0" l="-997" r="-775" t="-2236"/>
            </a:stretch>
          </a:blip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800"/>
              <a:buChar char="•"/>
            </a:pPr>
            <a:r>
              <a:rPr lang="en-US"/>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